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notesSlides/notesSlide5.xml" ContentType="application/vnd.openxmlformats-officedocument.presentationml.notesSlide+xml"/>
  <Override PartName="/ppt/tags/tag26.xml" ContentType="application/vnd.openxmlformats-officedocument.presentationml.tags+xml"/>
  <Override PartName="/ppt/notesSlides/notesSlide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notesSlides/notesSlide9.xml" ContentType="application/vnd.openxmlformats-officedocument.presentationml.notesSlide+xml"/>
  <Override PartName="/ppt/tags/tag32.xml" ContentType="application/vnd.openxmlformats-officedocument.presentationml.tags+xml"/>
  <Override PartName="/ppt/notesSlides/notesSlide10.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1.xml" ContentType="application/vnd.openxmlformats-officedocument.drawingml.chart+xml"/>
  <Override PartName="/ppt/drawings/drawing1.xml" ContentType="application/vnd.openxmlformats-officedocument.drawingml.chartshapes+xml"/>
  <Override PartName="/ppt/tags/tag42.xml" ContentType="application/vnd.openxmlformats-officedocument.presentationml.tags+xml"/>
  <Override PartName="/ppt/notesSlides/notesSlide11.xml" ContentType="application/vnd.openxmlformats-officedocument.presentationml.notesSlide+xml"/>
  <Override PartName="/ppt/tags/tag43.xml" ContentType="application/vnd.openxmlformats-officedocument.presentationml.tags+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288" r:id="rId2"/>
    <p:sldId id="287" r:id="rId3"/>
    <p:sldId id="258" r:id="rId4"/>
    <p:sldId id="289" r:id="rId5"/>
    <p:sldId id="2147483350" r:id="rId6"/>
    <p:sldId id="2147483331" r:id="rId7"/>
    <p:sldId id="265" r:id="rId8"/>
    <p:sldId id="2147483336" r:id="rId9"/>
    <p:sldId id="290" r:id="rId10"/>
    <p:sldId id="273" r:id="rId11"/>
    <p:sldId id="285" r:id="rId12"/>
    <p:sldId id="272" r:id="rId13"/>
    <p:sldId id="262" r:id="rId14"/>
    <p:sldId id="266" r:id="rId15"/>
    <p:sldId id="2147483366" r:id="rId16"/>
    <p:sldId id="2147483363" r:id="rId17"/>
    <p:sldId id="2147483329" r:id="rId18"/>
    <p:sldId id="2147483339" r:id="rId19"/>
    <p:sldId id="301" r:id="rId20"/>
    <p:sldId id="303" r:id="rId21"/>
    <p:sldId id="2147483333" r:id="rId22"/>
    <p:sldId id="2147483342" r:id="rId23"/>
    <p:sldId id="2147483370" r:id="rId24"/>
    <p:sldId id="2147483356" r:id="rId25"/>
    <p:sldId id="2147483357" r:id="rId26"/>
    <p:sldId id="267" r:id="rId27"/>
    <p:sldId id="2147483371" r:id="rId28"/>
    <p:sldId id="2147483340" r:id="rId29"/>
    <p:sldId id="2147483335" r:id="rId30"/>
    <p:sldId id="283" r:id="rId31"/>
    <p:sldId id="268" r:id="rId32"/>
    <p:sldId id="2147483349" r:id="rId33"/>
    <p:sldId id="2147483377" r:id="rId34"/>
    <p:sldId id="2147483378" r:id="rId35"/>
  </p:sldIdLst>
  <p:sldSz cx="12192000" cy="6858000"/>
  <p:notesSz cx="6858000" cy="9144000"/>
  <p:custDataLst>
    <p:tags r:id="rId37"/>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2389"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EAF7"/>
    <a:srgbClr val="6ED3E3"/>
    <a:srgbClr val="3C61AF"/>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EBC749-2020-4BC2-BCB2-A027098266A2}" v="52" dt="2026-05-21T04:38:26.413"/>
    <p1510:client id="{6FA0DE7B-6A83-4CFC-BD33-6473AD9218A1}" v="51" dt="2026-05-21T02:53:19.324"/>
    <p1510:client id="{8877AECF-7FAB-4197-BEE4-0B6020B93E10}" v="72" dt="2026-05-21T08:32:20.987"/>
    <p1510:client id="{8DD0AAB4-CAC8-41F8-858A-B4B1824D3E9B}" v="548" dt="2026-05-20T09:45:30.40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185"/>
        <p:guide pos="2389"/>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_7FFFFED5_16A4AA7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ja-JP">
                <a:latin typeface="Meiryo UI" panose="020B0604030504040204" pitchFamily="50" charset="-128"/>
                <a:ea typeface="Meiryo UI" panose="020B0604030504040204" pitchFamily="50" charset="-128"/>
              </a:defRPr>
            </a:pPr>
            <a:r>
              <a:rPr lang="en-US" altLang="ja-JP" sz="1200">
                <a:latin typeface="Meiryo UI" panose="020B0604030504040204" pitchFamily="50" charset="-128"/>
                <a:ea typeface="Meiryo UI" panose="020B0604030504040204" pitchFamily="50" charset="-128"/>
              </a:rPr>
              <a:t>C</a:t>
            </a:r>
            <a:r>
              <a:rPr lang="en-US" altLang="ja-JP" sz="1200" baseline="0">
                <a:latin typeface="Meiryo UI" panose="020B0604030504040204" pitchFamily="50" charset="-128"/>
                <a:ea typeface="Meiryo UI" panose="020B0604030504040204" pitchFamily="50" charset="-128"/>
              </a:rPr>
              <a:t>O</a:t>
            </a:r>
            <a:r>
              <a:rPr lang="en-US" altLang="ja-JP" sz="1200" baseline="-25000">
                <a:latin typeface="Meiryo UI" panose="020B0604030504040204" pitchFamily="50" charset="-128"/>
                <a:ea typeface="Meiryo UI" panose="020B0604030504040204" pitchFamily="50" charset="-128"/>
              </a:rPr>
              <a:t>2</a:t>
            </a:r>
            <a:r>
              <a:rPr lang="ja-JP" altLang="en-US" sz="1200" baseline="0">
                <a:latin typeface="Meiryo UI" panose="020B0604030504040204" pitchFamily="50" charset="-128"/>
                <a:ea typeface="Meiryo UI" panose="020B0604030504040204" pitchFamily="50" charset="-128"/>
              </a:rPr>
              <a:t>削減</a:t>
            </a:r>
            <a:r>
              <a:rPr lang="ja-JP" altLang="en-US" sz="1200">
                <a:latin typeface="Meiryo UI" panose="020B0604030504040204" pitchFamily="50" charset="-128"/>
                <a:ea typeface="Meiryo UI" panose="020B0604030504040204" pitchFamily="50" charset="-128"/>
              </a:rPr>
              <a:t>量（</a:t>
            </a:r>
            <a:r>
              <a:rPr lang="en-US" altLang="ja-JP" sz="1200">
                <a:latin typeface="Meiryo UI" panose="020B0604030504040204" pitchFamily="50" charset="-128"/>
                <a:ea typeface="Meiryo UI" panose="020B0604030504040204" pitchFamily="50" charset="-128"/>
              </a:rPr>
              <a:t>Scope1</a:t>
            </a:r>
            <a:r>
              <a:rPr lang="ja-JP" altLang="en-US" sz="1200">
                <a:latin typeface="Meiryo UI" panose="020B0604030504040204" pitchFamily="50" charset="-128"/>
                <a:ea typeface="Meiryo UI" panose="020B0604030504040204" pitchFamily="50" charset="-128"/>
              </a:rPr>
              <a:t>）計画</a:t>
            </a:r>
            <a:endParaRPr lang="ja-JP" altLang="en-US" sz="1050">
              <a:latin typeface="Meiryo UI" panose="020B0604030504040204" pitchFamily="50" charset="-128"/>
              <a:ea typeface="Meiryo UI" panose="020B0604030504040204" pitchFamily="50" charset="-128"/>
            </a:endParaRPr>
          </a:p>
        </c:rich>
      </c:tx>
      <c:overlay val="0"/>
    </c:title>
    <c:autoTitleDeleted val="0"/>
    <c:plotArea>
      <c:layout>
        <c:manualLayout>
          <c:layoutTarget val="inner"/>
          <c:xMode val="edge"/>
          <c:yMode val="edge"/>
          <c:x val="0.11185662635545844"/>
          <c:y val="0.13158212177993242"/>
          <c:w val="0.86432968208446925"/>
          <c:h val="0.70612823693676463"/>
        </c:manualLayout>
      </c:layout>
      <c:barChart>
        <c:barDir val="col"/>
        <c:grouping val="stacked"/>
        <c:varyColors val="0"/>
        <c:ser>
          <c:idx val="0"/>
          <c:order val="0"/>
          <c:tx>
            <c:strRef>
              <c:f>Sheet1!$A$2</c:f>
              <c:strCache>
                <c:ptCount val="1"/>
                <c:pt idx="0">
                  <c:v>Invisible dataset</c:v>
                </c:pt>
              </c:strCache>
            </c:strRef>
          </c:tx>
          <c:spPr>
            <a:noFill/>
          </c:spPr>
          <c:invertIfNegative val="0"/>
          <c:cat>
            <c:strRef>
              <c:f>Sheet1!$B$1:$E$1</c:f>
              <c:strCache>
                <c:ptCount val="4"/>
                <c:pt idx="0">
                  <c:v>列1</c:v>
                </c:pt>
                <c:pt idx="1">
                  <c:v>列2</c:v>
                </c:pt>
                <c:pt idx="2">
                  <c:v>列3</c:v>
                </c:pt>
                <c:pt idx="3">
                  <c:v>列4</c:v>
                </c:pt>
              </c:strCache>
            </c:strRef>
          </c:cat>
          <c:val>
            <c:numRef>
              <c:f>Sheet1!$B$2:$E$2</c:f>
              <c:numCache>
                <c:formatCode>General</c:formatCode>
                <c:ptCount val="4"/>
                <c:pt idx="0">
                  <c:v>0</c:v>
                </c:pt>
                <c:pt idx="1">
                  <c:v>80</c:v>
                </c:pt>
                <c:pt idx="2">
                  <c:v>60</c:v>
                </c:pt>
                <c:pt idx="3">
                  <c:v>0</c:v>
                </c:pt>
              </c:numCache>
            </c:numRef>
          </c:val>
          <c:extLst>
            <c:ext xmlns:c16="http://schemas.microsoft.com/office/drawing/2014/chart" uri="{C3380CC4-5D6E-409C-BE32-E72D297353CC}">
              <c16:uniqueId val="{00000000-33B4-443E-8BE2-96CB11D05949}"/>
            </c:ext>
          </c:extLst>
        </c:ser>
        <c:ser>
          <c:idx val="1"/>
          <c:order val="1"/>
          <c:tx>
            <c:strRef>
              <c:f>Sheet1!$A$3</c:f>
              <c:strCache>
                <c:ptCount val="1"/>
                <c:pt idx="0">
                  <c:v>visible</c:v>
                </c:pt>
              </c:strCache>
            </c:strRef>
          </c:tx>
          <c:spPr>
            <a:solidFill>
              <a:schemeClr val="accent6">
                <a:lumMod val="20000"/>
                <a:lumOff val="80000"/>
              </a:schemeClr>
            </a:solidFill>
            <a:ln w="0">
              <a:solidFill>
                <a:schemeClr val="accent6">
                  <a:lumMod val="40000"/>
                  <a:lumOff val="60000"/>
                </a:schemeClr>
              </a:solidFill>
            </a:ln>
          </c:spPr>
          <c:invertIfNegative val="0"/>
          <c:cat>
            <c:strRef>
              <c:f>Sheet1!$B$1:$E$1</c:f>
              <c:strCache>
                <c:ptCount val="4"/>
                <c:pt idx="0">
                  <c:v>列1</c:v>
                </c:pt>
                <c:pt idx="1">
                  <c:v>列2</c:v>
                </c:pt>
                <c:pt idx="2">
                  <c:v>列3</c:v>
                </c:pt>
                <c:pt idx="3">
                  <c:v>列4</c:v>
                </c:pt>
              </c:strCache>
            </c:strRef>
          </c:cat>
          <c:val>
            <c:numRef>
              <c:f>Sheet1!$B$3:$E$3</c:f>
              <c:numCache>
                <c:formatCode>General</c:formatCode>
                <c:ptCount val="4"/>
                <c:pt idx="1">
                  <c:v>20</c:v>
                </c:pt>
                <c:pt idx="2">
                  <c:v>20</c:v>
                </c:pt>
                <c:pt idx="3">
                  <c:v>60</c:v>
                </c:pt>
              </c:numCache>
            </c:numRef>
          </c:val>
          <c:extLst>
            <c:ext xmlns:c16="http://schemas.microsoft.com/office/drawing/2014/chart" uri="{C3380CC4-5D6E-409C-BE32-E72D297353CC}">
              <c16:uniqueId val="{00000001-33B4-443E-8BE2-96CB11D05949}"/>
            </c:ext>
          </c:extLst>
        </c:ser>
        <c:ser>
          <c:idx val="2"/>
          <c:order val="2"/>
          <c:tx>
            <c:strRef>
              <c:f>Sheet1!$A$4</c:f>
              <c:strCache>
                <c:ptCount val="1"/>
                <c:pt idx="0">
                  <c:v>number</c:v>
                </c:pt>
              </c:strCache>
            </c:strRef>
          </c:tx>
          <c:spPr>
            <a:solidFill>
              <a:schemeClr val="accent4">
                <a:lumMod val="40000"/>
                <a:lumOff val="60000"/>
              </a:schemeClr>
            </a:solidFill>
          </c:spPr>
          <c:invertIfNegative val="0"/>
          <c:cat>
            <c:strRef>
              <c:f>Sheet1!$B$1:$E$1</c:f>
              <c:strCache>
                <c:ptCount val="4"/>
                <c:pt idx="0">
                  <c:v>列1</c:v>
                </c:pt>
                <c:pt idx="1">
                  <c:v>列2</c:v>
                </c:pt>
                <c:pt idx="2">
                  <c:v>列3</c:v>
                </c:pt>
                <c:pt idx="3">
                  <c:v>列4</c:v>
                </c:pt>
              </c:strCache>
            </c:strRef>
          </c:cat>
          <c:val>
            <c:numRef>
              <c:f>Sheet1!$B$4:$E$4</c:f>
              <c:numCache>
                <c:formatCode>General</c:formatCode>
                <c:ptCount val="4"/>
                <c:pt idx="0">
                  <c:v>100</c:v>
                </c:pt>
              </c:numCache>
            </c:numRef>
          </c:val>
          <c:extLst>
            <c:ext xmlns:c16="http://schemas.microsoft.com/office/drawing/2014/chart" uri="{C3380CC4-5D6E-409C-BE32-E72D297353CC}">
              <c16:uniqueId val="{00000002-33B4-443E-8BE2-96CB11D05949}"/>
            </c:ext>
          </c:extLst>
        </c:ser>
        <c:dLbls>
          <c:showLegendKey val="0"/>
          <c:showVal val="0"/>
          <c:showCatName val="0"/>
          <c:showSerName val="0"/>
          <c:showPercent val="0"/>
          <c:showBubbleSize val="0"/>
        </c:dLbls>
        <c:gapWidth val="18"/>
        <c:overlap val="91"/>
        <c:axId val="412828488"/>
        <c:axId val="412835152"/>
      </c:barChart>
      <c:catAx>
        <c:axId val="412828488"/>
        <c:scaling>
          <c:orientation val="minMax"/>
        </c:scaling>
        <c:delete val="1"/>
        <c:axPos val="b"/>
        <c:numFmt formatCode="General" sourceLinked="0"/>
        <c:majorTickMark val="out"/>
        <c:minorTickMark val="none"/>
        <c:tickLblPos val="nextTo"/>
        <c:crossAx val="412835152"/>
        <c:crosses val="autoZero"/>
        <c:auto val="1"/>
        <c:lblAlgn val="ctr"/>
        <c:lblOffset val="100"/>
        <c:noMultiLvlLbl val="0"/>
      </c:catAx>
      <c:valAx>
        <c:axId val="412835152"/>
        <c:scaling>
          <c:orientation val="minMax"/>
        </c:scaling>
        <c:delete val="1"/>
        <c:axPos val="l"/>
        <c:title>
          <c:tx>
            <c:rich>
              <a:bodyPr/>
              <a:lstStyle/>
              <a:p>
                <a:pPr>
                  <a:defRPr lang="ja-JP">
                    <a:latin typeface="Meiryo UI" panose="020B0604030504040204" pitchFamily="50" charset="-128"/>
                    <a:ea typeface="Meiryo UI" panose="020B0604030504040204" pitchFamily="50" charset="-128"/>
                  </a:defRPr>
                </a:pPr>
                <a:r>
                  <a:rPr lang="en-US" altLang="ja-JP" sz="1200">
                    <a:latin typeface="Meiryo UI" panose="020B0604030504040204" pitchFamily="50" charset="-128"/>
                    <a:ea typeface="Meiryo UI" panose="020B0604030504040204" pitchFamily="50" charset="-128"/>
                  </a:rPr>
                  <a:t>CO</a:t>
                </a:r>
                <a:r>
                  <a:rPr lang="en-US" altLang="ja-JP" sz="1100" baseline="-25000">
                    <a:latin typeface="Meiryo UI" panose="020B0604030504040204" pitchFamily="50" charset="-128"/>
                    <a:ea typeface="Meiryo UI" panose="020B0604030504040204" pitchFamily="50" charset="-128"/>
                  </a:rPr>
                  <a:t>2</a:t>
                </a:r>
                <a:r>
                  <a:rPr lang="ja-JP" altLang="en-US" sz="1200">
                    <a:latin typeface="Meiryo UI" panose="020B0604030504040204" pitchFamily="50" charset="-128"/>
                    <a:ea typeface="Meiryo UI" panose="020B0604030504040204" pitchFamily="50" charset="-128"/>
                  </a:rPr>
                  <a:t>排出量（</a:t>
                </a:r>
                <a:r>
                  <a:rPr lang="en-US" altLang="ja-JP" sz="1200">
                    <a:latin typeface="Meiryo UI" panose="020B0604030504040204" pitchFamily="50" charset="-128"/>
                    <a:ea typeface="Meiryo UI" panose="020B0604030504040204" pitchFamily="50" charset="-128"/>
                  </a:rPr>
                  <a:t>Scope1</a:t>
                </a:r>
                <a:r>
                  <a:rPr lang="ja-JP" altLang="en-US" sz="1200">
                    <a:latin typeface="Meiryo UI" panose="020B0604030504040204" pitchFamily="50" charset="-128"/>
                    <a:ea typeface="Meiryo UI" panose="020B0604030504040204" pitchFamily="50" charset="-128"/>
                  </a:rPr>
                  <a:t>）</a:t>
                </a:r>
                <a:endParaRPr lang="en-US" altLang="ja-JP" sz="1200">
                  <a:latin typeface="Meiryo UI" panose="020B0604030504040204" pitchFamily="50" charset="-128"/>
                  <a:ea typeface="Meiryo UI" panose="020B0604030504040204" pitchFamily="50" charset="-128"/>
                </a:endParaRPr>
              </a:p>
            </c:rich>
          </c:tx>
          <c:layout>
            <c:manualLayout>
              <c:xMode val="edge"/>
              <c:yMode val="edge"/>
              <c:x val="5.9591046905653644E-2"/>
              <c:y val="0.21405023210448684"/>
            </c:manualLayout>
          </c:layout>
          <c:overlay val="0"/>
        </c:title>
        <c:numFmt formatCode="General" sourceLinked="1"/>
        <c:majorTickMark val="out"/>
        <c:minorTickMark val="none"/>
        <c:tickLblPos val="nextTo"/>
        <c:crossAx val="412828488"/>
        <c:crosses val="autoZero"/>
        <c:crossBetween val="between"/>
      </c:valAx>
    </c:plotArea>
    <c:plotVisOnly val="1"/>
    <c:dispBlanksAs val="gap"/>
    <c:showDLblsOverMax val="0"/>
  </c:chart>
  <c:txPr>
    <a:bodyPr/>
    <a:lstStyle/>
    <a:p>
      <a:pPr>
        <a:defRPr sz="1600"/>
      </a:pPr>
      <a:endParaRPr lang="ja-JP"/>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0.11171</cdr:x>
      <cdr:y>0.21159</cdr:y>
    </cdr:from>
    <cdr:to>
      <cdr:x>0.98221</cdr:x>
      <cdr:y>0.84057</cdr:y>
    </cdr:to>
    <cdr:grpSp>
      <cdr:nvGrpSpPr>
        <cdr:cNvPr id="10" name="グループ化 9">
          <a:extLst xmlns:a="http://schemas.openxmlformats.org/drawingml/2006/main">
            <a:ext uri="{FF2B5EF4-FFF2-40B4-BE49-F238E27FC236}">
              <a16:creationId xmlns:a16="http://schemas.microsoft.com/office/drawing/2014/main" id="{6792F43A-485B-20D7-6C81-8F683DC12C31}"/>
            </a:ext>
          </a:extLst>
        </cdr:cNvPr>
        <cdr:cNvGrpSpPr/>
      </cdr:nvGrpSpPr>
      <cdr:grpSpPr>
        <a:xfrm xmlns:a="http://schemas.openxmlformats.org/drawingml/2006/main">
          <a:off x="626358" y="600481"/>
          <a:ext cx="4880893" cy="1785011"/>
          <a:chOff x="1697664" y="-1879551"/>
          <a:chExt cx="9777413" cy="3034458"/>
        </a:xfrm>
      </cdr:grpSpPr>
      <cdr:cxnSp macro="">
        <cdr:nvCxnSpPr>
          <cdr:cNvPr id="3" name="直線矢印コネクタ 2">
            <a:extLst xmlns:a="http://schemas.openxmlformats.org/drawingml/2006/main">
              <a:ext uri="{FF2B5EF4-FFF2-40B4-BE49-F238E27FC236}">
                <a16:creationId xmlns:a16="http://schemas.microsoft.com/office/drawing/2014/main" id="{262B5480-2E73-2D39-2F65-FA6AAC8D64A1}"/>
              </a:ext>
            </a:extLst>
          </cdr:cNvPr>
          <cdr:cNvCxnSpPr/>
        </cdr:nvCxnSpPr>
        <cdr:spPr>
          <a:xfrm xmlns:a="http://schemas.openxmlformats.org/drawingml/2006/main" flipV="1">
            <a:off x="1704976" y="-1879551"/>
            <a:ext cx="0" cy="3034458"/>
          </a:xfrm>
          <a:prstGeom xmlns:a="http://schemas.openxmlformats.org/drawingml/2006/main" prst="straightConnector1">
            <a:avLst/>
          </a:prstGeom>
          <a:ln xmlns:a="http://schemas.openxmlformats.org/drawingml/2006/main">
            <a:miter lim="800000"/>
            <a:tailEnd type="triangle"/>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cxnSp macro="">
        <cdr:nvCxnSpPr>
          <cdr:cNvPr id="5" name="直線矢印コネクタ 4">
            <a:extLst xmlns:a="http://schemas.openxmlformats.org/drawingml/2006/main">
              <a:ext uri="{FF2B5EF4-FFF2-40B4-BE49-F238E27FC236}">
                <a16:creationId xmlns:a16="http://schemas.microsoft.com/office/drawing/2014/main" id="{D8BDE77D-5D17-69F7-D654-7D5ADDD75E03}"/>
              </a:ext>
            </a:extLst>
          </cdr:cNvPr>
          <cdr:cNvCxnSpPr/>
        </cdr:nvCxnSpPr>
        <cdr:spPr>
          <a:xfrm xmlns:a="http://schemas.openxmlformats.org/drawingml/2006/main">
            <a:off x="1697664" y="1146888"/>
            <a:ext cx="9777413" cy="0"/>
          </a:xfrm>
          <a:prstGeom xmlns:a="http://schemas.openxmlformats.org/drawingml/2006/main" prst="straightConnector1">
            <a:avLst/>
          </a:prstGeom>
          <a:ln xmlns:a="http://schemas.openxmlformats.org/drawingml/2006/main">
            <a:miter lim="800000"/>
            <a:tailEnd type="triangle"/>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grpSp>
  </cdr:relSizeAnchor>
  <cdr:relSizeAnchor xmlns:cdr="http://schemas.openxmlformats.org/drawingml/2006/chartDrawing">
    <cdr:from>
      <cdr:x>0.15088</cdr:x>
      <cdr:y>0.89477</cdr:y>
    </cdr:from>
    <cdr:to>
      <cdr:x>0.32144</cdr:x>
      <cdr:y>1</cdr:y>
    </cdr:to>
    <cdr:sp macro="" textlink="">
      <cdr:nvSpPr>
        <cdr:cNvPr id="18" name="正方形/長方形 17">
          <a:extLst xmlns:a="http://schemas.openxmlformats.org/drawingml/2006/main">
            <a:ext uri="{FF2B5EF4-FFF2-40B4-BE49-F238E27FC236}">
              <a16:creationId xmlns:a16="http://schemas.microsoft.com/office/drawing/2014/main" id="{6F45FBA0-2B7E-151A-11AB-B7EE67312167}"/>
            </a:ext>
          </a:extLst>
        </cdr:cNvPr>
        <cdr:cNvSpPr/>
      </cdr:nvSpPr>
      <cdr:spPr>
        <a:xfrm xmlns:a="http://schemas.openxmlformats.org/drawingml/2006/main">
          <a:off x="845984" y="2539309"/>
          <a:ext cx="956330" cy="298637"/>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0" tIns="0" rIns="0" bIns="0"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kumimoji="1" lang="en-US" altLang="ja-JP" sz="1100" dirty="0">
              <a:solidFill>
                <a:schemeClr val="tx1"/>
              </a:solidFill>
              <a:latin typeface="Meiryo UI" panose="020B0604030504040204" pitchFamily="50" charset="-128"/>
              <a:ea typeface="Meiryo UI" panose="020B0604030504040204" pitchFamily="50" charset="-128"/>
            </a:rPr>
            <a:t>XX</a:t>
          </a:r>
          <a:r>
            <a:rPr lang="en-US" altLang="ja-JP" sz="1100" dirty="0">
              <a:solidFill>
                <a:schemeClr val="tx1"/>
              </a:solidFill>
              <a:latin typeface="Meiryo UI" panose="020B0604030504040204" pitchFamily="50" charset="-128"/>
              <a:ea typeface="Meiryo UI" panose="020B0604030504040204" pitchFamily="50" charset="-128"/>
            </a:rPr>
            <a:t>XX</a:t>
          </a:r>
          <a:br>
            <a:rPr kumimoji="1" lang="en-US" altLang="ja-JP" sz="1100" dirty="0">
              <a:solidFill>
                <a:schemeClr val="tx1"/>
              </a:solidFill>
              <a:latin typeface="Meiryo UI" panose="020B0604030504040204" pitchFamily="50" charset="-128"/>
              <a:ea typeface="Meiryo UI" panose="020B0604030504040204" pitchFamily="50" charset="-128"/>
            </a:rPr>
          </a:br>
          <a:r>
            <a:rPr lang="ja-JP" altLang="en-US" sz="1100" dirty="0">
              <a:solidFill>
                <a:schemeClr val="tx1"/>
              </a:solidFill>
              <a:latin typeface="Meiryo UI" panose="020B0604030504040204" pitchFamily="50" charset="-128"/>
              <a:ea typeface="Meiryo UI" panose="020B0604030504040204" pitchFamily="50" charset="-128"/>
            </a:rPr>
            <a:t>（報告年度）</a:t>
          </a:r>
          <a:endParaRPr kumimoji="1" lang="en-US" altLang="ja-JP" sz="900"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0.17753</cdr:x>
      <cdr:y>0.53295</cdr:y>
    </cdr:from>
    <cdr:to>
      <cdr:x>0.29478</cdr:x>
      <cdr:y>0.62851</cdr:y>
    </cdr:to>
    <cdr:sp macro="" textlink="">
      <cdr:nvSpPr>
        <cdr:cNvPr id="22" name="正方形/長方形 21">
          <a:extLst xmlns:a="http://schemas.openxmlformats.org/drawingml/2006/main">
            <a:ext uri="{FF2B5EF4-FFF2-40B4-BE49-F238E27FC236}">
              <a16:creationId xmlns:a16="http://schemas.microsoft.com/office/drawing/2014/main" id="{2450C557-9088-184D-2E96-867615FEE362}"/>
            </a:ext>
          </a:extLst>
        </cdr:cNvPr>
        <cdr:cNvSpPr/>
      </cdr:nvSpPr>
      <cdr:spPr>
        <a:xfrm xmlns:a="http://schemas.openxmlformats.org/drawingml/2006/main">
          <a:off x="995411" y="1512482"/>
          <a:ext cx="657420" cy="27119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en-US" altLang="ja-JP" sz="1100" dirty="0">
              <a:solidFill>
                <a:schemeClr val="tx1"/>
              </a:solidFill>
              <a:latin typeface="Meiryo UI" panose="020B0604030504040204" pitchFamily="50" charset="-128"/>
              <a:ea typeface="Meiryo UI" panose="020B0604030504040204" pitchFamily="50" charset="-128"/>
            </a:rPr>
            <a:t>xxtCO</a:t>
          </a:r>
          <a:r>
            <a:rPr lang="en-US" altLang="ja-JP" sz="1100" baseline="-25000" dirty="0">
              <a:solidFill>
                <a:schemeClr val="tx1"/>
              </a:solidFill>
              <a:latin typeface="Meiryo UI" panose="020B0604030504040204" pitchFamily="50" charset="-128"/>
              <a:ea typeface="Meiryo UI" panose="020B0604030504040204" pitchFamily="50" charset="-128"/>
            </a:rPr>
            <a:t>2</a:t>
          </a:r>
          <a:endParaRPr kumimoji="1" lang="en-US" altLang="ja-JP" sz="1100" b="1"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0.8121</cdr:x>
      <cdr:y>0.20472</cdr:y>
    </cdr:from>
    <cdr:to>
      <cdr:x>0.92878</cdr:x>
      <cdr:y>0.34829</cdr:y>
    </cdr:to>
    <cdr:sp macro="" textlink="">
      <cdr:nvSpPr>
        <cdr:cNvPr id="4" name="正方形/長方形 3">
          <a:extLst xmlns:a="http://schemas.openxmlformats.org/drawingml/2006/main">
            <a:ext uri="{FF2B5EF4-FFF2-40B4-BE49-F238E27FC236}">
              <a16:creationId xmlns:a16="http://schemas.microsoft.com/office/drawing/2014/main" id="{EBFC880D-31A8-DC01-107B-FA2C13C955EA}"/>
            </a:ext>
          </a:extLst>
        </cdr:cNvPr>
        <cdr:cNvSpPr/>
      </cdr:nvSpPr>
      <cdr:spPr>
        <a:xfrm xmlns:a="http://schemas.openxmlformats.org/drawingml/2006/main">
          <a:off x="4553462" y="580976"/>
          <a:ext cx="654223" cy="407465"/>
        </a:xfrm>
        <a:prstGeom xmlns:a="http://schemas.openxmlformats.org/drawingml/2006/main" prst="rect">
          <a:avLst/>
        </a:prstGeom>
        <a:ln xmlns:a="http://schemas.openxmlformats.org/drawingml/2006/main"/>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en-US" altLang="ja-JP" sz="1400" b="1" dirty="0">
              <a:solidFill>
                <a:schemeClr val="tx1"/>
              </a:solidFill>
              <a:latin typeface="Meiryo UI" panose="020B0604030504040204" pitchFamily="50" charset="-128"/>
              <a:ea typeface="Meiryo UI" panose="020B0604030504040204" pitchFamily="50" charset="-128"/>
            </a:rPr>
            <a:t>XX</a:t>
          </a:r>
          <a:r>
            <a:rPr lang="ja-JP" altLang="en-US" sz="1400" b="1" dirty="0">
              <a:solidFill>
                <a:schemeClr val="tx1"/>
              </a:solidFill>
              <a:latin typeface="Meiryo UI" panose="020B0604030504040204" pitchFamily="50" charset="-128"/>
              <a:ea typeface="Meiryo UI" panose="020B0604030504040204" pitchFamily="50" charset="-128"/>
            </a:rPr>
            <a:t>％削減</a:t>
          </a:r>
          <a:endParaRPr kumimoji="1" lang="en-US" altLang="ja-JP" sz="1400" b="1"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0.36565</cdr:x>
      <cdr:y>0.22443</cdr:y>
    </cdr:from>
    <cdr:to>
      <cdr:x>0.51332</cdr:x>
      <cdr:y>0.34829</cdr:y>
    </cdr:to>
    <cdr:sp macro="" textlink="">
      <cdr:nvSpPr>
        <cdr:cNvPr id="6" name="正方形/長方形 5">
          <a:extLst xmlns:a="http://schemas.openxmlformats.org/drawingml/2006/main">
            <a:ext uri="{FF2B5EF4-FFF2-40B4-BE49-F238E27FC236}">
              <a16:creationId xmlns:a16="http://schemas.microsoft.com/office/drawing/2014/main" id="{329E3068-E0DA-0708-9FE5-DF7430D49CE0}"/>
            </a:ext>
          </a:extLst>
        </cdr:cNvPr>
        <cdr:cNvSpPr/>
      </cdr:nvSpPr>
      <cdr:spPr>
        <a:xfrm xmlns:a="http://schemas.openxmlformats.org/drawingml/2006/main">
          <a:off x="2050199" y="636920"/>
          <a:ext cx="828000" cy="351508"/>
        </a:xfrm>
        <a:prstGeom xmlns:a="http://schemas.openxmlformats.org/drawingml/2006/main" prst="rect">
          <a:avLst/>
        </a:prstGeom>
        <a:ln xmlns:a="http://schemas.openxmlformats.org/drawingml/2006/main"/>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en-US" altLang="ja-JP" sz="1100" b="1" dirty="0">
              <a:solidFill>
                <a:schemeClr val="tx1"/>
              </a:solidFill>
              <a:latin typeface="Meiryo UI" panose="020B0604030504040204" pitchFamily="50" charset="-128"/>
              <a:ea typeface="Meiryo UI" panose="020B0604030504040204" pitchFamily="50" charset="-128"/>
            </a:rPr>
            <a:t>--</a:t>
          </a:r>
          <a:r>
            <a:rPr lang="ja-JP" altLang="en-US" sz="1100" b="1" dirty="0">
              <a:solidFill>
                <a:schemeClr val="tx1"/>
              </a:solidFill>
              <a:latin typeface="Meiryo UI" panose="020B0604030504040204" pitchFamily="50" charset="-128"/>
              <a:ea typeface="Meiryo UI" panose="020B0604030504040204" pitchFamily="50" charset="-128"/>
            </a:rPr>
            <a:t>により</a:t>
          </a:r>
          <a:endParaRPr lang="en-US" altLang="ja-JP" sz="1100" b="1" dirty="0">
            <a:solidFill>
              <a:schemeClr val="tx1"/>
            </a:solidFill>
            <a:latin typeface="Meiryo UI" panose="020B0604030504040204" pitchFamily="50" charset="-128"/>
            <a:ea typeface="Meiryo UI" panose="020B0604030504040204" pitchFamily="50" charset="-128"/>
          </a:endParaRPr>
        </a:p>
        <a:p xmlns:a="http://schemas.openxmlformats.org/drawingml/2006/main">
          <a:pPr algn="ctr"/>
          <a:r>
            <a:rPr lang="en-US" altLang="ja-JP" sz="1100" b="1" dirty="0">
              <a:solidFill>
                <a:schemeClr val="tx1"/>
              </a:solidFill>
              <a:latin typeface="Meiryo UI" panose="020B0604030504040204" pitchFamily="50" charset="-128"/>
              <a:ea typeface="Meiryo UI" panose="020B0604030504040204" pitchFamily="50" charset="-128"/>
            </a:rPr>
            <a:t>XX</a:t>
          </a:r>
          <a:r>
            <a:rPr lang="ja-JP" altLang="en-US" sz="1100" b="1" dirty="0">
              <a:solidFill>
                <a:schemeClr val="tx1"/>
              </a:solidFill>
              <a:latin typeface="Meiryo UI" panose="020B0604030504040204" pitchFamily="50" charset="-128"/>
              <a:ea typeface="Meiryo UI" panose="020B0604030504040204" pitchFamily="50" charset="-128"/>
            </a:rPr>
            <a:t>％削減</a:t>
          </a:r>
          <a:endParaRPr kumimoji="1" lang="en-US" altLang="ja-JP" sz="1100" b="1"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0.75544</cdr:x>
      <cdr:y>0.89477</cdr:y>
    </cdr:from>
    <cdr:to>
      <cdr:x>0.98312</cdr:x>
      <cdr:y>0.99999</cdr:y>
    </cdr:to>
    <cdr:sp macro="" textlink="">
      <cdr:nvSpPr>
        <cdr:cNvPr id="7" name="正方形/長方形 6">
          <a:extLst xmlns:a="http://schemas.openxmlformats.org/drawingml/2006/main">
            <a:ext uri="{FF2B5EF4-FFF2-40B4-BE49-F238E27FC236}">
              <a16:creationId xmlns:a16="http://schemas.microsoft.com/office/drawing/2014/main" id="{595B8261-34E0-058A-B821-880E9893F749}"/>
            </a:ext>
          </a:extLst>
        </cdr:cNvPr>
        <cdr:cNvSpPr/>
      </cdr:nvSpPr>
      <cdr:spPr>
        <a:xfrm xmlns:a="http://schemas.openxmlformats.org/drawingml/2006/main">
          <a:off x="4235753" y="2539323"/>
          <a:ext cx="1276622" cy="29860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0" tIns="0" rIns="0" bIns="0"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kumimoji="1" lang="en-US" altLang="ja-JP" sz="1100" dirty="0">
              <a:solidFill>
                <a:schemeClr val="tx1"/>
              </a:solidFill>
              <a:latin typeface="Meiryo UI" panose="020B0604030504040204" pitchFamily="50" charset="-128"/>
              <a:ea typeface="Meiryo UI" panose="020B0604030504040204" pitchFamily="50" charset="-128"/>
            </a:rPr>
            <a:t>XX</a:t>
          </a:r>
          <a:r>
            <a:rPr lang="en-US" altLang="ja-JP" sz="1100" dirty="0">
              <a:solidFill>
                <a:schemeClr val="tx1"/>
              </a:solidFill>
              <a:latin typeface="Meiryo UI" panose="020B0604030504040204" pitchFamily="50" charset="-128"/>
              <a:ea typeface="Meiryo UI" panose="020B0604030504040204" pitchFamily="50" charset="-128"/>
            </a:rPr>
            <a:t>XX</a:t>
          </a:r>
          <a:endParaRPr kumimoji="1" lang="en-US" altLang="ja-JP" sz="1100" dirty="0">
            <a:solidFill>
              <a:schemeClr val="tx1"/>
            </a:solidFill>
            <a:latin typeface="Meiryo UI" panose="020B0604030504040204" pitchFamily="50" charset="-128"/>
            <a:ea typeface="Meiryo UI" panose="020B0604030504040204" pitchFamily="50" charset="-128"/>
          </a:endParaRPr>
        </a:p>
        <a:p xmlns:a="http://schemas.openxmlformats.org/drawingml/2006/main">
          <a:pPr algn="ctr"/>
          <a:r>
            <a:rPr lang="ja-JP" altLang="en-US" sz="1100" dirty="0">
              <a:solidFill>
                <a:schemeClr val="tx1"/>
              </a:solidFill>
              <a:latin typeface="Meiryo UI" panose="020B0604030504040204" pitchFamily="50" charset="-128"/>
              <a:ea typeface="Meiryo UI" panose="020B0604030504040204" pitchFamily="50" charset="-128"/>
            </a:rPr>
            <a:t>（ターゲット年度）</a:t>
          </a:r>
          <a:endParaRPr kumimoji="1" lang="en-US" altLang="ja-JP" sz="900"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0.1441</cdr:x>
      <cdr:y>0.36636</cdr:y>
    </cdr:from>
    <cdr:to>
      <cdr:x>0.98228</cdr:x>
      <cdr:y>0.36636</cdr:y>
    </cdr:to>
    <cdr:cxnSp macro="">
      <cdr:nvCxnSpPr>
        <cdr:cNvPr id="9" name="直線コネクタ 8">
          <a:extLst xmlns:a="http://schemas.openxmlformats.org/drawingml/2006/main">
            <a:ext uri="{FF2B5EF4-FFF2-40B4-BE49-F238E27FC236}">
              <a16:creationId xmlns:a16="http://schemas.microsoft.com/office/drawing/2014/main" id="{EC39BFBD-CD7C-DD28-82C1-2EC91976BE0A}"/>
            </a:ext>
          </a:extLst>
        </cdr:cNvPr>
        <cdr:cNvCxnSpPr/>
      </cdr:nvCxnSpPr>
      <cdr:spPr>
        <a:xfrm xmlns:a="http://schemas.openxmlformats.org/drawingml/2006/main">
          <a:off x="806158" y="869557"/>
          <a:ext cx="4689049" cy="0"/>
        </a:xfrm>
        <a:prstGeom xmlns:a="http://schemas.openxmlformats.org/drawingml/2006/main" prst="line">
          <a:avLst/>
        </a:prstGeom>
        <a:ln xmlns:a="http://schemas.openxmlformats.org/drawingml/2006/main" w="9525"/>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0.81156</cdr:x>
      <cdr:y>0.37084</cdr:y>
    </cdr:from>
    <cdr:to>
      <cdr:x>0.92525</cdr:x>
      <cdr:y>0.54892</cdr:y>
    </cdr:to>
    <cdr:sp macro="" textlink="">
      <cdr:nvSpPr>
        <cdr:cNvPr id="12" name="矢印: 下 11">
          <a:extLst xmlns:a="http://schemas.openxmlformats.org/drawingml/2006/main">
            <a:ext uri="{FF2B5EF4-FFF2-40B4-BE49-F238E27FC236}">
              <a16:creationId xmlns:a16="http://schemas.microsoft.com/office/drawing/2014/main" id="{B2BA24B5-6C1F-572C-3C2B-0CE6A14AF3BB}"/>
            </a:ext>
          </a:extLst>
        </cdr:cNvPr>
        <cdr:cNvSpPr/>
      </cdr:nvSpPr>
      <cdr:spPr>
        <a:xfrm xmlns:a="http://schemas.openxmlformats.org/drawingml/2006/main">
          <a:off x="4540147" y="880189"/>
          <a:ext cx="635992" cy="422665"/>
        </a:xfrm>
        <a:prstGeom xmlns:a="http://schemas.openxmlformats.org/drawingml/2006/main" prst="downArrow">
          <a:avLst/>
        </a:prstGeom>
        <a:solidFill xmlns:a="http://schemas.openxmlformats.org/drawingml/2006/main">
          <a:schemeClr val="bg1">
            <a:lumMod val="85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altLang="en-US" kern="1200"/>
        </a:p>
      </cdr:txBody>
    </cdr:sp>
  </cdr:relSizeAnchor>
  <cdr:relSizeAnchor xmlns:cdr="http://schemas.openxmlformats.org/drawingml/2006/chartDrawing">
    <cdr:from>
      <cdr:x>0.57733</cdr:x>
      <cdr:y>0.57472</cdr:y>
    </cdr:from>
    <cdr:to>
      <cdr:x>0.725</cdr:x>
      <cdr:y>0.69859</cdr:y>
    </cdr:to>
    <cdr:sp macro="" textlink="">
      <cdr:nvSpPr>
        <cdr:cNvPr id="8" name="正方形/長方形 7">
          <a:extLst xmlns:a="http://schemas.openxmlformats.org/drawingml/2006/main">
            <a:ext uri="{FF2B5EF4-FFF2-40B4-BE49-F238E27FC236}">
              <a16:creationId xmlns:a16="http://schemas.microsoft.com/office/drawing/2014/main" id="{BAECD2D1-D315-06BF-EB05-ABE8E2068FB9}"/>
            </a:ext>
          </a:extLst>
        </cdr:cNvPr>
        <cdr:cNvSpPr/>
      </cdr:nvSpPr>
      <cdr:spPr>
        <a:xfrm xmlns:a="http://schemas.openxmlformats.org/drawingml/2006/main">
          <a:off x="3237069" y="1631024"/>
          <a:ext cx="828000" cy="351537"/>
        </a:xfrm>
        <a:prstGeom xmlns:a="http://schemas.openxmlformats.org/drawingml/2006/main" prst="rect">
          <a:avLst/>
        </a:prstGeom>
        <a:ln xmlns:a="http://schemas.openxmlformats.org/drawingml/2006/main"/>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en-US" altLang="ja-JP" sz="1100" b="1" dirty="0">
              <a:solidFill>
                <a:schemeClr val="tx1"/>
              </a:solidFill>
              <a:latin typeface="Meiryo UI" panose="020B0604030504040204" pitchFamily="50" charset="-128"/>
              <a:ea typeface="Meiryo UI" panose="020B0604030504040204" pitchFamily="50" charset="-128"/>
            </a:rPr>
            <a:t>--</a:t>
          </a:r>
          <a:r>
            <a:rPr lang="ja-JP" altLang="en-US" sz="1100" b="1" dirty="0">
              <a:solidFill>
                <a:schemeClr val="tx1"/>
              </a:solidFill>
              <a:latin typeface="Meiryo UI" panose="020B0604030504040204" pitchFamily="50" charset="-128"/>
              <a:ea typeface="Meiryo UI" panose="020B0604030504040204" pitchFamily="50" charset="-128"/>
            </a:rPr>
            <a:t>により</a:t>
          </a:r>
          <a:endParaRPr lang="en-US" altLang="ja-JP" sz="1100" b="1" dirty="0">
            <a:solidFill>
              <a:schemeClr val="tx1"/>
            </a:solidFill>
            <a:latin typeface="Meiryo UI" panose="020B0604030504040204" pitchFamily="50" charset="-128"/>
            <a:ea typeface="Meiryo UI" panose="020B0604030504040204" pitchFamily="50" charset="-128"/>
          </a:endParaRPr>
        </a:p>
        <a:p xmlns:a="http://schemas.openxmlformats.org/drawingml/2006/main">
          <a:pPr algn="ctr"/>
          <a:r>
            <a:rPr lang="en-US" altLang="ja-JP" sz="1100" b="1" dirty="0">
              <a:solidFill>
                <a:schemeClr val="tx1"/>
              </a:solidFill>
              <a:latin typeface="Meiryo UI" panose="020B0604030504040204" pitchFamily="50" charset="-128"/>
              <a:ea typeface="Meiryo UI" panose="020B0604030504040204" pitchFamily="50" charset="-128"/>
            </a:rPr>
            <a:t>XX</a:t>
          </a:r>
          <a:r>
            <a:rPr lang="ja-JP" altLang="en-US" sz="1100" b="1" dirty="0">
              <a:solidFill>
                <a:schemeClr val="tx1"/>
              </a:solidFill>
              <a:latin typeface="Meiryo UI" panose="020B0604030504040204" pitchFamily="50" charset="-128"/>
              <a:ea typeface="Meiryo UI" panose="020B0604030504040204" pitchFamily="50" charset="-128"/>
            </a:rPr>
            <a:t>％削減</a:t>
          </a:r>
          <a:endParaRPr kumimoji="1" lang="en-US" altLang="ja-JP" sz="1100" b="1"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0.0176</cdr:x>
      <cdr:y>0.14357</cdr:y>
    </cdr:from>
    <cdr:to>
      <cdr:x>0.1186</cdr:x>
      <cdr:y>0.21262</cdr:y>
    </cdr:to>
    <cdr:sp macro="" textlink="">
      <cdr:nvSpPr>
        <cdr:cNvPr id="11" name="正方形/長方形 10">
          <a:extLst xmlns:a="http://schemas.openxmlformats.org/drawingml/2006/main">
            <a:ext uri="{FF2B5EF4-FFF2-40B4-BE49-F238E27FC236}">
              <a16:creationId xmlns:a16="http://schemas.microsoft.com/office/drawing/2014/main" id="{6C51C1DF-A00B-4A50-7A16-581BF4F251D1}"/>
            </a:ext>
          </a:extLst>
        </cdr:cNvPr>
        <cdr:cNvSpPr/>
      </cdr:nvSpPr>
      <cdr:spPr>
        <a:xfrm xmlns:a="http://schemas.openxmlformats.org/drawingml/2006/main">
          <a:off x="98683" y="407453"/>
          <a:ext cx="566307" cy="195961"/>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0" tIns="0" rIns="0" bIns="0"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ja-JP" altLang="en-US" sz="1050" dirty="0">
              <a:solidFill>
                <a:schemeClr val="tx1"/>
              </a:solidFill>
              <a:latin typeface="Meiryo UI" panose="020B0604030504040204" pitchFamily="50" charset="-128"/>
              <a:ea typeface="Meiryo UI" panose="020B0604030504040204" pitchFamily="50" charset="-128"/>
            </a:rPr>
            <a:t>（</a:t>
          </a:r>
          <a:r>
            <a:rPr lang="en-US" altLang="ja-JP" sz="1050" dirty="0">
              <a:solidFill>
                <a:schemeClr val="tx1"/>
              </a:solidFill>
              <a:latin typeface="Meiryo UI" panose="020B0604030504040204" pitchFamily="50" charset="-128"/>
              <a:ea typeface="Meiryo UI" panose="020B0604030504040204" pitchFamily="50" charset="-128"/>
            </a:rPr>
            <a:t>tCO</a:t>
          </a:r>
          <a:r>
            <a:rPr lang="en-US" altLang="ja-JP" sz="1050" baseline="-25000" dirty="0">
              <a:solidFill>
                <a:schemeClr val="tx1"/>
              </a:solidFill>
              <a:latin typeface="Meiryo UI" panose="020B0604030504040204" pitchFamily="50" charset="-128"/>
              <a:ea typeface="Meiryo UI" panose="020B0604030504040204" pitchFamily="50" charset="-128"/>
            </a:rPr>
            <a:t>2</a:t>
          </a:r>
          <a:r>
            <a:rPr lang="ja-JP" altLang="en-US" sz="1050" dirty="0">
              <a:solidFill>
                <a:schemeClr val="tx1"/>
              </a:solidFill>
              <a:latin typeface="Meiryo UI" panose="020B0604030504040204" pitchFamily="50" charset="-128"/>
              <a:ea typeface="Meiryo UI" panose="020B0604030504040204" pitchFamily="50" charset="-128"/>
            </a:rPr>
            <a:t>）</a:t>
          </a:r>
          <a:endParaRPr kumimoji="1" lang="en-US" altLang="ja-JP" sz="800"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0.89021</cdr:x>
      <cdr:y>0.85004</cdr:y>
    </cdr:from>
    <cdr:to>
      <cdr:x>0.9917</cdr:x>
      <cdr:y>0.91909</cdr:y>
    </cdr:to>
    <cdr:sp macro="" textlink="">
      <cdr:nvSpPr>
        <cdr:cNvPr id="13" name="正方形/長方形 12">
          <a:extLst xmlns:a="http://schemas.openxmlformats.org/drawingml/2006/main">
            <a:ext uri="{FF2B5EF4-FFF2-40B4-BE49-F238E27FC236}">
              <a16:creationId xmlns:a16="http://schemas.microsoft.com/office/drawing/2014/main" id="{B6C3E8FF-1F59-9B83-5FBB-E18FDF09F3CD}"/>
            </a:ext>
          </a:extLst>
        </cdr:cNvPr>
        <cdr:cNvSpPr/>
      </cdr:nvSpPr>
      <cdr:spPr>
        <a:xfrm xmlns:a="http://schemas.openxmlformats.org/drawingml/2006/main">
          <a:off x="4991402" y="2412365"/>
          <a:ext cx="569037" cy="19595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0" tIns="0" rIns="0" bIns="0"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ja-JP" altLang="en-US" sz="1050" dirty="0">
              <a:solidFill>
                <a:schemeClr val="tx1"/>
              </a:solidFill>
              <a:latin typeface="Meiryo UI" panose="020B0604030504040204" pitchFamily="50" charset="-128"/>
              <a:ea typeface="Meiryo UI" panose="020B0604030504040204" pitchFamily="50" charset="-128"/>
            </a:rPr>
            <a:t>（年度）</a:t>
          </a:r>
          <a:endParaRPr kumimoji="1" lang="en-US" altLang="ja-JP" sz="800" dirty="0">
            <a:solidFill>
              <a:schemeClr val="tx1"/>
            </a:solidFill>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0.80926</cdr:x>
      <cdr:y>0.62615</cdr:y>
    </cdr:from>
    <cdr:to>
      <cdr:x>0.92651</cdr:x>
      <cdr:y>0.72171</cdr:y>
    </cdr:to>
    <cdr:sp macro="" textlink="">
      <cdr:nvSpPr>
        <cdr:cNvPr id="2" name="正方形/長方形 1">
          <a:extLst xmlns:a="http://schemas.openxmlformats.org/drawingml/2006/main">
            <a:ext uri="{FF2B5EF4-FFF2-40B4-BE49-F238E27FC236}">
              <a16:creationId xmlns:a16="http://schemas.microsoft.com/office/drawing/2014/main" id="{070901BD-6E73-62B9-D9C5-165F5BC9B0BA}"/>
            </a:ext>
          </a:extLst>
        </cdr:cNvPr>
        <cdr:cNvSpPr/>
      </cdr:nvSpPr>
      <cdr:spPr>
        <a:xfrm xmlns:a="http://schemas.openxmlformats.org/drawingml/2006/main">
          <a:off x="4537518" y="1776993"/>
          <a:ext cx="657420" cy="271194"/>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r>
            <a:rPr lang="en-US" altLang="ja-JP" sz="1100" dirty="0">
              <a:solidFill>
                <a:schemeClr val="tx1"/>
              </a:solidFill>
              <a:latin typeface="Meiryo UI" panose="020B0604030504040204" pitchFamily="50" charset="-128"/>
              <a:ea typeface="Meiryo UI" panose="020B0604030504040204" pitchFamily="50" charset="-128"/>
            </a:rPr>
            <a:t>xxtCO</a:t>
          </a:r>
          <a:r>
            <a:rPr lang="en-US" altLang="ja-JP" sz="1100" baseline="-25000" dirty="0">
              <a:solidFill>
                <a:schemeClr val="tx1"/>
              </a:solidFill>
              <a:latin typeface="Meiryo UI" panose="020B0604030504040204" pitchFamily="50" charset="-128"/>
              <a:ea typeface="Meiryo UI" panose="020B0604030504040204" pitchFamily="50" charset="-128"/>
            </a:rPr>
            <a:t>2</a:t>
          </a:r>
          <a:endParaRPr kumimoji="1" lang="en-US" altLang="ja-JP" sz="1100" b="1" dirty="0">
            <a:solidFill>
              <a:schemeClr val="tx1"/>
            </a:solidFill>
            <a:latin typeface="Meiryo UI" panose="020B0604030504040204" pitchFamily="50" charset="-128"/>
            <a:ea typeface="Meiryo UI" panose="020B0604030504040204" pitchFamily="50" charset="-128"/>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813C3A-40D1-4747-8FA1-5139934F3142}" type="datetimeFigureOut">
              <a:rPr kumimoji="1" lang="ja-JP" altLang="en-US" smtClean="0"/>
              <a:t>2026/5/21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F13774-BBDD-4CF4-886F-9F060EEFD7C6}" type="slidenum">
              <a:rPr kumimoji="1" lang="ja-JP" altLang="en-US" smtClean="0"/>
              <a:t>‹#›</a:t>
            </a:fld>
            <a:endParaRPr kumimoji="1" lang="ja-JP" altLang="en-US"/>
          </a:p>
        </p:txBody>
      </p:sp>
    </p:spTree>
    <p:extLst>
      <p:ext uri="{BB962C8B-B14F-4D97-AF65-F5344CB8AC3E}">
        <p14:creationId xmlns:p14="http://schemas.microsoft.com/office/powerpoint/2010/main" val="3977807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BF13774-BBDD-4CF4-886F-9F060EEFD7C6}" type="slidenum">
              <a:rPr kumimoji="1" lang="ja-JP" altLang="en-US" smtClean="0"/>
              <a:t>9</a:t>
            </a:fld>
            <a:endParaRPr kumimoji="1" lang="ja-JP" altLang="en-US"/>
          </a:p>
        </p:txBody>
      </p:sp>
    </p:spTree>
    <p:extLst>
      <p:ext uri="{BB962C8B-B14F-4D97-AF65-F5344CB8AC3E}">
        <p14:creationId xmlns:p14="http://schemas.microsoft.com/office/powerpoint/2010/main" val="305225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FA3E1-E61A-2BC4-4F78-5CB2D2BEB0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62C9D9B-DD20-1CF1-9547-EE0E54AFD4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657DB8-370B-C64A-3EFC-869792D85A0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BBEBEEC-3F74-F272-D951-0EF506678FCD}"/>
              </a:ext>
            </a:extLst>
          </p:cNvPr>
          <p:cNvSpPr>
            <a:spLocks noGrp="1"/>
          </p:cNvSpPr>
          <p:nvPr>
            <p:ph type="sldNum" sz="quarter" idx="5"/>
          </p:nvPr>
        </p:nvSpPr>
        <p:spPr/>
        <p:txBody>
          <a:bodyPr/>
          <a:lstStyle/>
          <a:p>
            <a:fld id="{BBF13774-BBDD-4CF4-886F-9F060EEFD7C6}" type="slidenum">
              <a:rPr kumimoji="1" lang="ja-JP" altLang="en-US" smtClean="0"/>
              <a:t>25</a:t>
            </a:fld>
            <a:endParaRPr kumimoji="1" lang="ja-JP" altLang="en-US"/>
          </a:p>
        </p:txBody>
      </p:sp>
    </p:spTree>
    <p:extLst>
      <p:ext uri="{BB962C8B-B14F-4D97-AF65-F5344CB8AC3E}">
        <p14:creationId xmlns:p14="http://schemas.microsoft.com/office/powerpoint/2010/main" val="431456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10922-7C0F-B34E-7725-203BCCF9A58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80AEA15-1972-0876-A99D-5C447939740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E1E5DA0-1F9C-CAD8-8CAC-D9D44AF5A2D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BD5383E-CBC3-CD72-190E-1B9B860044FC}"/>
              </a:ext>
            </a:extLst>
          </p:cNvPr>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2944942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BE337-2EC6-71A5-003F-A6AFF34121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D02C40-CB32-39B0-A576-C497E3FC7B7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65927D-7543-A581-9EA1-883E5D6B6C1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0E6B5D1-E2E9-24D3-D9FB-D8868D7F2A42}"/>
              </a:ext>
            </a:extLst>
          </p:cNvPr>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4098741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BF13774-BBDD-4CF4-886F-9F060EEFD7C6}" type="slidenum">
              <a:rPr kumimoji="1" lang="ja-JP" altLang="en-US" smtClean="0"/>
              <a:t>16</a:t>
            </a:fld>
            <a:endParaRPr kumimoji="1" lang="ja-JP" altLang="en-US"/>
          </a:p>
        </p:txBody>
      </p:sp>
    </p:spTree>
    <p:extLst>
      <p:ext uri="{BB962C8B-B14F-4D97-AF65-F5344CB8AC3E}">
        <p14:creationId xmlns:p14="http://schemas.microsoft.com/office/powerpoint/2010/main" val="1508330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EF0D7-9A4B-FC1F-B8A4-675C6530EB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AA37C5-C8BF-212E-5377-58EA3D2249F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16479D-553C-878F-02C7-CCEE3CB968A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DA8F56A-3238-B2DF-5BCF-B9F4263F6C3F}"/>
              </a:ext>
            </a:extLst>
          </p:cNvPr>
          <p:cNvSpPr>
            <a:spLocks noGrp="1"/>
          </p:cNvSpPr>
          <p:nvPr>
            <p:ph type="sldNum" sz="quarter" idx="5"/>
          </p:nvPr>
        </p:nvSpPr>
        <p:spPr/>
        <p:txBody>
          <a:bodyPr/>
          <a:lstStyle/>
          <a:p>
            <a:fld id="{BBF13774-BBDD-4CF4-886F-9F060EEFD7C6}" type="slidenum">
              <a:rPr kumimoji="1" lang="ja-JP" altLang="en-US" smtClean="0"/>
              <a:t>17</a:t>
            </a:fld>
            <a:endParaRPr kumimoji="1" lang="ja-JP" altLang="en-US"/>
          </a:p>
        </p:txBody>
      </p:sp>
    </p:spTree>
    <p:extLst>
      <p:ext uri="{BB962C8B-B14F-4D97-AF65-F5344CB8AC3E}">
        <p14:creationId xmlns:p14="http://schemas.microsoft.com/office/powerpoint/2010/main" val="144962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BF13774-BBDD-4CF4-886F-9F060EEFD7C6}" type="slidenum">
              <a:rPr kumimoji="1" lang="ja-JP" altLang="en-US" smtClean="0"/>
              <a:t>18</a:t>
            </a:fld>
            <a:endParaRPr kumimoji="1" lang="ja-JP" altLang="en-US"/>
          </a:p>
        </p:txBody>
      </p:sp>
    </p:spTree>
    <p:extLst>
      <p:ext uri="{BB962C8B-B14F-4D97-AF65-F5344CB8AC3E}">
        <p14:creationId xmlns:p14="http://schemas.microsoft.com/office/powerpoint/2010/main" val="2853160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BF13774-BBDD-4CF4-886F-9F060EEFD7C6}" type="slidenum">
              <a:rPr kumimoji="1" lang="ja-JP" altLang="en-US" smtClean="0"/>
              <a:t>19</a:t>
            </a:fld>
            <a:endParaRPr kumimoji="1" lang="ja-JP" altLang="en-US"/>
          </a:p>
        </p:txBody>
      </p:sp>
    </p:spTree>
    <p:extLst>
      <p:ext uri="{BB962C8B-B14F-4D97-AF65-F5344CB8AC3E}">
        <p14:creationId xmlns:p14="http://schemas.microsoft.com/office/powerpoint/2010/main" val="52242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E9180-14D1-2D42-BA3C-9F801ABDC76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85CF2D4-C104-20F0-356C-EF8D049DF47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91A770F-F068-1C6C-E32C-39DB38E907C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134F66D-E698-1147-4025-9FD7BF3844D1}"/>
              </a:ext>
            </a:extLst>
          </p:cNvPr>
          <p:cNvSpPr>
            <a:spLocks noGrp="1"/>
          </p:cNvSpPr>
          <p:nvPr>
            <p:ph type="sldNum" sz="quarter" idx="5"/>
          </p:nvPr>
        </p:nvSpPr>
        <p:spPr/>
        <p:txBody>
          <a:bodyPr/>
          <a:lstStyle/>
          <a:p>
            <a:fld id="{BBF13774-BBDD-4CF4-886F-9F060EEFD7C6}" type="slidenum">
              <a:rPr kumimoji="1" lang="ja-JP" altLang="en-US" smtClean="0"/>
              <a:t>20</a:t>
            </a:fld>
            <a:endParaRPr kumimoji="1" lang="ja-JP" altLang="en-US"/>
          </a:p>
        </p:txBody>
      </p:sp>
    </p:spTree>
    <p:extLst>
      <p:ext uri="{BB962C8B-B14F-4D97-AF65-F5344CB8AC3E}">
        <p14:creationId xmlns:p14="http://schemas.microsoft.com/office/powerpoint/2010/main" val="3305131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16711-A4CF-EBCA-4A3F-E4D57B3C34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4E0ECA-EA53-4274-5F7D-D7ADA7F72A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EF181B-E043-9E76-9562-140B1F60146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75F2F2C-BA7F-559A-82C5-33E53DF78755}"/>
              </a:ext>
            </a:extLst>
          </p:cNvPr>
          <p:cNvSpPr>
            <a:spLocks noGrp="1"/>
          </p:cNvSpPr>
          <p:nvPr>
            <p:ph type="sldNum" sz="quarter" idx="5"/>
          </p:nvPr>
        </p:nvSpPr>
        <p:spPr/>
        <p:txBody>
          <a:bodyPr/>
          <a:lstStyle/>
          <a:p>
            <a:fld id="{BBF13774-BBDD-4CF4-886F-9F060EEFD7C6}" type="slidenum">
              <a:rPr kumimoji="1" lang="ja-JP" altLang="en-US" smtClean="0"/>
              <a:t>22</a:t>
            </a:fld>
            <a:endParaRPr kumimoji="1" lang="ja-JP" altLang="en-US"/>
          </a:p>
        </p:txBody>
      </p:sp>
    </p:spTree>
    <p:extLst>
      <p:ext uri="{BB962C8B-B14F-4D97-AF65-F5344CB8AC3E}">
        <p14:creationId xmlns:p14="http://schemas.microsoft.com/office/powerpoint/2010/main" val="728907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247DC-E1AE-6BC2-BC97-BAA604CAC3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37166EA-A010-6C09-E15E-CD36F9F355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2600D2-5091-57BC-CF22-741906C69FB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5428BBB-AB02-1118-BBF4-80B123128185}"/>
              </a:ext>
            </a:extLst>
          </p:cNvPr>
          <p:cNvSpPr>
            <a:spLocks noGrp="1"/>
          </p:cNvSpPr>
          <p:nvPr>
            <p:ph type="sldNum" sz="quarter" idx="5"/>
          </p:nvPr>
        </p:nvSpPr>
        <p:spPr/>
        <p:txBody>
          <a:bodyPr/>
          <a:lstStyle/>
          <a:p>
            <a:fld id="{BBF13774-BBDD-4CF4-886F-9F060EEFD7C6}" type="slidenum">
              <a:rPr kumimoji="1" lang="ja-JP" altLang="en-US" smtClean="0"/>
              <a:t>23</a:t>
            </a:fld>
            <a:endParaRPr kumimoji="1" lang="ja-JP" altLang="en-US"/>
          </a:p>
        </p:txBody>
      </p:sp>
    </p:spTree>
    <p:extLst>
      <p:ext uri="{BB962C8B-B14F-4D97-AF65-F5344CB8AC3E}">
        <p14:creationId xmlns:p14="http://schemas.microsoft.com/office/powerpoint/2010/main" val="2309779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5A5F6-EE82-944A-255E-8D5EE67D9B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EFA022-8904-2D5A-0DA4-AD80390DD10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67C288-7AFD-5791-8881-5BD9911DA21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CF35462-3B04-610E-A266-D3F6D786D056}"/>
              </a:ext>
            </a:extLst>
          </p:cNvPr>
          <p:cNvSpPr>
            <a:spLocks noGrp="1"/>
          </p:cNvSpPr>
          <p:nvPr>
            <p:ph type="sldNum" sz="quarter" idx="5"/>
          </p:nvPr>
        </p:nvSpPr>
        <p:spPr/>
        <p:txBody>
          <a:bodyPr/>
          <a:lstStyle/>
          <a:p>
            <a:fld id="{BBF13774-BBDD-4CF4-886F-9F060EEFD7C6}" type="slidenum">
              <a:rPr kumimoji="1" lang="ja-JP" altLang="en-US" smtClean="0"/>
              <a:t>24</a:t>
            </a:fld>
            <a:endParaRPr kumimoji="1" lang="ja-JP" altLang="en-US"/>
          </a:p>
        </p:txBody>
      </p:sp>
    </p:spTree>
    <p:extLst>
      <p:ext uri="{BB962C8B-B14F-4D97-AF65-F5344CB8AC3E}">
        <p14:creationId xmlns:p14="http://schemas.microsoft.com/office/powerpoint/2010/main" val="4248429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E150CF4-0C26-B744-8DC5-ABDB06C2366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24AD67D-7EF8-6D35-465E-14C5FF0684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EFF8149-FB6C-2674-2B83-C1A4415B18B0}"/>
              </a:ext>
            </a:extLst>
          </p:cNvPr>
          <p:cNvSpPr>
            <a:spLocks noGrp="1"/>
          </p:cNvSpPr>
          <p:nvPr>
            <p:ph type="dt" sz="half" idx="10"/>
          </p:nvPr>
        </p:nvSpPr>
        <p:spPr/>
        <p:txBody>
          <a:bodyPr/>
          <a:lstStyle/>
          <a:p>
            <a:fld id="{563DEC01-0FAB-4143-BF28-01CEA94FB383}"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BE357D79-D4B6-E197-DA80-FB2FE71D30A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0CDE2E4-68FE-F7F6-2081-038901C1FB08}"/>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cxnSp>
        <p:nvCxnSpPr>
          <p:cNvPr id="7" name="Straight Connector 147">
            <a:extLst>
              <a:ext uri="{FF2B5EF4-FFF2-40B4-BE49-F238E27FC236}">
                <a16:creationId xmlns:a16="http://schemas.microsoft.com/office/drawing/2014/main" id="{57F08A80-620A-53AD-3DE0-C98A0719942A}"/>
              </a:ext>
            </a:extLst>
          </p:cNvPr>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7477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F6270C8-8859-0F5D-FDDC-729597386A3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3378B8EF-F23D-FD69-F942-9D17839D23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4C4C2F8-1633-005D-B1A9-5ED84BDB36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F71F909-54BC-404A-A33A-211EDE1D4AEB}"/>
              </a:ext>
            </a:extLst>
          </p:cNvPr>
          <p:cNvSpPr>
            <a:spLocks noGrp="1"/>
          </p:cNvSpPr>
          <p:nvPr>
            <p:ph type="dt" sz="half" idx="10"/>
          </p:nvPr>
        </p:nvSpPr>
        <p:spPr/>
        <p:txBody>
          <a:bodyPr/>
          <a:lstStyle/>
          <a:p>
            <a:fld id="{15B4968E-050B-4C00-B7F6-057A39684A08}" type="datetime1">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2EDB1A29-1512-9C3B-2AC1-8984B61F1E0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EC8BACA-EFC2-B5C2-E957-24BAA0DF9D08}"/>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3481099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A84084-8BBC-8FEC-3035-006485C9250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8E9823A-6E99-913F-7306-0437141136EA}"/>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25E6E3-3052-3813-9EA8-23CF56906DC3}"/>
              </a:ext>
            </a:extLst>
          </p:cNvPr>
          <p:cNvSpPr>
            <a:spLocks noGrp="1"/>
          </p:cNvSpPr>
          <p:nvPr>
            <p:ph type="dt" sz="half" idx="10"/>
          </p:nvPr>
        </p:nvSpPr>
        <p:spPr/>
        <p:txBody>
          <a:bodyPr/>
          <a:lstStyle/>
          <a:p>
            <a:fld id="{BA045AE1-B7B4-4320-9BE0-44C45CEE2776}"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451E6DA3-85DF-A2E5-F754-9CE4EC3FFD4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0C52D47-3075-8471-5FD2-21F6ED11E759}"/>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732798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90A5252-D7D9-46F5-10D3-ED800BA14A8F}"/>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D09456D-70B2-7D02-1F70-55AEAEC2AB4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EAC9F60-A9FD-7F10-DFCE-BAE9E8DC1428}"/>
              </a:ext>
            </a:extLst>
          </p:cNvPr>
          <p:cNvSpPr>
            <a:spLocks noGrp="1"/>
          </p:cNvSpPr>
          <p:nvPr>
            <p:ph type="dt" sz="half" idx="10"/>
          </p:nvPr>
        </p:nvSpPr>
        <p:spPr/>
        <p:txBody>
          <a:bodyPr/>
          <a:lstStyle/>
          <a:p>
            <a:fld id="{2A8C9732-BC3B-434E-912D-1FE6678BDC20}"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DD82C8E9-C6B7-A229-C2B6-730E6A1BA36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CB27125-5EB9-A3BC-E431-B940F9D62D59}"/>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918322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FD0E0E-D80B-62E9-E159-496B4653E9C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7E2AA9F-E7C8-EDB0-89C1-7BC364F84543}"/>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53EF022-D3DF-F210-2A9E-1AE7EF603F2F}"/>
              </a:ext>
            </a:extLst>
          </p:cNvPr>
          <p:cNvSpPr>
            <a:spLocks noGrp="1"/>
          </p:cNvSpPr>
          <p:nvPr>
            <p:ph type="dt" sz="half" idx="10"/>
          </p:nvPr>
        </p:nvSpPr>
        <p:spPr/>
        <p:txBody>
          <a:bodyPr/>
          <a:lstStyle/>
          <a:p>
            <a:fld id="{E628CEA9-0AD9-4EDB-9A4A-94F336F73562}"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61AE1D32-7AFE-2952-60D5-9ED52E22482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71DD520-6155-29E0-C904-2A8F4DFEBD14}"/>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4369751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0704C688-DDD5-1568-F2F5-B9F4D2F0DBCE}"/>
              </a:ext>
            </a:extLst>
          </p:cNvPr>
          <p:cNvGraphicFramePr>
            <a:graphicFrameLocks noChangeAspect="1"/>
          </p:cNvGraphicFramePr>
          <p:nvPr userDrawn="1">
            <p:custDataLst>
              <p:tags r:id="rId1"/>
            </p:custDataLst>
            <p:extLst>
              <p:ext uri="{D42A27DB-BD31-4B8C-83A1-F6EECF244321}">
                <p14:modId xmlns:p14="http://schemas.microsoft.com/office/powerpoint/2010/main" val="17267098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3" name="think-cell data - do not delete" hidden="1">
                        <a:extLst>
                          <a:ext uri="{FF2B5EF4-FFF2-40B4-BE49-F238E27FC236}">
                            <a16:creationId xmlns:a16="http://schemas.microsoft.com/office/drawing/2014/main" id="{0704C688-DDD5-1568-F2F5-B9F4D2F0DBC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Title 7"/>
          <p:cNvSpPr>
            <a:spLocks noGrp="1"/>
          </p:cNvSpPr>
          <p:nvPr>
            <p:ph type="title" hasCustomPrompt="1"/>
          </p:nvPr>
        </p:nvSpPr>
        <p:spPr>
          <a:xfrm>
            <a:off x="630000" y="622800"/>
            <a:ext cx="10933350" cy="332399"/>
          </a:xfrm>
        </p:spPr>
        <p:txBody>
          <a:bodyPr vert="horz" wrap="square" lIns="0" tIns="0" rIns="0" bIns="0" rtlCol="0" anchor="t">
            <a:spAutoFit/>
          </a:bodyPr>
          <a:lstStyle>
            <a:lvl1pPr>
              <a:defRPr lang="en-US" sz="2400" dirty="0">
                <a:solidFill>
                  <a:schemeClr val="tx2"/>
                </a:solidFill>
                <a:latin typeface="Meiryo UI" panose="020B0604030504040204" pitchFamily="50" charset="-128"/>
                <a:ea typeface="Meiryo UI" panose="020B0604030504040204" pitchFamily="50" charset="-128"/>
                <a:sym typeface="Trebuchet MS" panose="020B0603020202020204" pitchFamily="34" charset="0"/>
              </a:defRPr>
            </a:lvl1pPr>
          </a:lstStyle>
          <a:p>
            <a:pPr lvl="0"/>
            <a:r>
              <a:rPr lang="en-US"/>
              <a:t>Click to add title</a:t>
            </a:r>
          </a:p>
        </p:txBody>
      </p:sp>
    </p:spTree>
    <p:extLst>
      <p:ext uri="{BB962C8B-B14F-4D97-AF65-F5344CB8AC3E}">
        <p14:creationId xmlns:p14="http://schemas.microsoft.com/office/powerpoint/2010/main" val="201206845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9A9128-E69E-B3E3-D826-1E3C604C00BB}"/>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39E3BD2-251E-73DB-B7D3-11EE599EC07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5078F37-FC1E-99CF-1351-9055D85D915C}"/>
              </a:ext>
            </a:extLst>
          </p:cNvPr>
          <p:cNvSpPr>
            <a:spLocks noGrp="1"/>
          </p:cNvSpPr>
          <p:nvPr>
            <p:ph type="dt" sz="half" idx="10"/>
          </p:nvPr>
        </p:nvSpPr>
        <p:spPr/>
        <p:txBody>
          <a:bodyPr/>
          <a:lstStyle/>
          <a:p>
            <a:fld id="{FD4C9731-0DD7-48D3-9C4A-DCC6C243BDBA}"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5E76ED17-7F13-2E50-54DA-8CEF1F2A7DC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1124ECC-5B56-930A-6265-4CED3011141E}"/>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2773987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23E87F-897F-2118-6B79-D2A68510429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3102670-54A3-772D-FD33-BCBF42C99E4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A476713-F029-CEB9-2046-C481727F528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DF926167-FEBA-3D08-7760-0A7F7A80C5AD}"/>
              </a:ext>
            </a:extLst>
          </p:cNvPr>
          <p:cNvSpPr>
            <a:spLocks noGrp="1"/>
          </p:cNvSpPr>
          <p:nvPr>
            <p:ph type="dt" sz="half" idx="10"/>
          </p:nvPr>
        </p:nvSpPr>
        <p:spPr/>
        <p:txBody>
          <a:bodyPr/>
          <a:lstStyle/>
          <a:p>
            <a:fld id="{202CE8CF-B65D-410A-BC21-CF9910A9BD9B}" type="datetime1">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AFEF29C4-5D5F-130B-9704-0B1A0D22B3F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E27CFD1-A239-C3F5-BA4C-8E13D826B312}"/>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7832200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0555FE-9EA2-D173-A67C-3B43F538087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A8EA774-BE46-847A-0CF1-66A5E8CBDB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AF31EC3-9AB4-A8A0-DD11-338A892CA5B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9525FF0-0C89-D62D-E907-3318002C53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1E0683A-7A40-2245-D3EE-22E85D98DF3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D2398CA-E7C0-4F44-85D9-18903BECB081}"/>
              </a:ext>
            </a:extLst>
          </p:cNvPr>
          <p:cNvSpPr>
            <a:spLocks noGrp="1"/>
          </p:cNvSpPr>
          <p:nvPr>
            <p:ph type="dt" sz="half" idx="10"/>
          </p:nvPr>
        </p:nvSpPr>
        <p:spPr/>
        <p:txBody>
          <a:bodyPr/>
          <a:lstStyle/>
          <a:p>
            <a:fld id="{241F9183-1BA3-43FC-9275-2250277A20E0}" type="datetime1">
              <a:rPr kumimoji="1" lang="ja-JP" altLang="en-US" smtClean="0"/>
              <a:t>2026/5/21</a:t>
            </a:fld>
            <a:endParaRPr kumimoji="1" lang="ja-JP" altLang="en-US"/>
          </a:p>
        </p:txBody>
      </p:sp>
      <p:sp>
        <p:nvSpPr>
          <p:cNvPr id="8" name="フッター プレースホルダー 7">
            <a:extLst>
              <a:ext uri="{FF2B5EF4-FFF2-40B4-BE49-F238E27FC236}">
                <a16:creationId xmlns:a16="http://schemas.microsoft.com/office/drawing/2014/main" id="{8F382B4F-FF00-3003-08CD-8F9CFD4D37EB}"/>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98A6A08-36F5-2AD3-A73D-A0C21B3E3B76}"/>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10215167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F1BA02-56AB-DA85-8A16-F99E59CA48BB}"/>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F5C040F-CC9F-2E53-1BAE-860942275FCB}"/>
              </a:ext>
            </a:extLst>
          </p:cNvPr>
          <p:cNvSpPr>
            <a:spLocks noGrp="1"/>
          </p:cNvSpPr>
          <p:nvPr>
            <p:ph type="dt" sz="half" idx="10"/>
          </p:nvPr>
        </p:nvSpPr>
        <p:spPr/>
        <p:txBody>
          <a:bodyPr/>
          <a:lstStyle/>
          <a:p>
            <a:fld id="{C58B0076-07B1-4F2F-B548-B8EC802092BD}" type="datetime1">
              <a:rPr kumimoji="1" lang="ja-JP" altLang="en-US" smtClean="0"/>
              <a:t>2026/5/21</a:t>
            </a:fld>
            <a:endParaRPr kumimoji="1" lang="ja-JP" altLang="en-US"/>
          </a:p>
        </p:txBody>
      </p:sp>
      <p:sp>
        <p:nvSpPr>
          <p:cNvPr id="4" name="フッター プレースホルダー 3">
            <a:extLst>
              <a:ext uri="{FF2B5EF4-FFF2-40B4-BE49-F238E27FC236}">
                <a16:creationId xmlns:a16="http://schemas.microsoft.com/office/drawing/2014/main" id="{B1D20FD0-0F4D-0C4B-160A-FB8B4FB16A9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4687021-C903-6D5B-3799-71577EB861D6}"/>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3649032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FE3600F-B056-CA25-3829-4228C6E4394B}"/>
              </a:ext>
            </a:extLst>
          </p:cNvPr>
          <p:cNvSpPr>
            <a:spLocks noGrp="1"/>
          </p:cNvSpPr>
          <p:nvPr>
            <p:ph type="dt" sz="half" idx="10"/>
          </p:nvPr>
        </p:nvSpPr>
        <p:spPr/>
        <p:txBody>
          <a:bodyPr/>
          <a:lstStyle/>
          <a:p>
            <a:fld id="{4D7D3FCC-7125-47A0-B2E5-09B0323039A0}" type="datetime1">
              <a:rPr kumimoji="1" lang="ja-JP" altLang="en-US" smtClean="0"/>
              <a:t>2026/5/21</a:t>
            </a:fld>
            <a:endParaRPr kumimoji="1" lang="ja-JP" altLang="en-US"/>
          </a:p>
        </p:txBody>
      </p:sp>
      <p:sp>
        <p:nvSpPr>
          <p:cNvPr id="3" name="フッター プレースホルダー 2">
            <a:extLst>
              <a:ext uri="{FF2B5EF4-FFF2-40B4-BE49-F238E27FC236}">
                <a16:creationId xmlns:a16="http://schemas.microsoft.com/office/drawing/2014/main" id="{15FDFFFC-6E36-DC65-1798-F6C79845D98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37AB69-7A45-8A4E-4288-A0A2D52E74FB}"/>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40082096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B43661-3584-D707-09F1-159DFACE03A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228E79F-43CE-4D29-80DB-F2E535F49E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4DD810A-5B20-1D29-6111-6F2F35DA9B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3F6058C-4FDE-C45A-C6F7-A4D599F8970B}"/>
              </a:ext>
            </a:extLst>
          </p:cNvPr>
          <p:cNvSpPr>
            <a:spLocks noGrp="1"/>
          </p:cNvSpPr>
          <p:nvPr>
            <p:ph type="dt" sz="half" idx="10"/>
          </p:nvPr>
        </p:nvSpPr>
        <p:spPr/>
        <p:txBody>
          <a:bodyPr/>
          <a:lstStyle/>
          <a:p>
            <a:fld id="{0F832FCC-F155-4402-A100-4E62BF4BC969}" type="datetime1">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774038B4-E789-B04E-23D6-1BAC14E9F01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1DD2773-8056-6A09-995F-0DFC4DFA0710}"/>
              </a:ext>
            </a:extLst>
          </p:cNvPr>
          <p:cNvSpPr>
            <a:spLocks noGrp="1"/>
          </p:cNvSpPr>
          <p:nvPr>
            <p:ph type="sldNum" sz="quarter" idx="12"/>
          </p:nvPr>
        </p:nvSpPr>
        <p:spPr/>
        <p:txBody>
          <a:body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2088173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C441CC78-8034-E063-AA4C-904F7FF77A45}"/>
              </a:ext>
            </a:extLst>
          </p:cNvPr>
          <p:cNvGraphicFramePr>
            <a:graphicFrameLocks noChangeAspect="1"/>
          </p:cNvGraphicFramePr>
          <p:nvPr userDrawn="1">
            <p:custDataLst>
              <p:tags r:id="rId14"/>
            </p:custDataLst>
            <p:extLst>
              <p:ext uri="{D42A27DB-BD31-4B8C-83A1-F6EECF244321}">
                <p14:modId xmlns:p14="http://schemas.microsoft.com/office/powerpoint/2010/main" val="9177628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639" imgH="639" progId="TCLayout.ActiveDocument.1">
                  <p:embed/>
                </p:oleObj>
              </mc:Choice>
              <mc:Fallback>
                <p:oleObj name="think-cellスライド" r:id="rId15" imgW="639" imgH="639" progId="TCLayout.ActiveDocument.1">
                  <p:embed/>
                  <p:pic>
                    <p:nvPicPr>
                      <p:cNvPr id="8" name="think-cell data - do not delete" hidden="1">
                        <a:extLst>
                          <a:ext uri="{FF2B5EF4-FFF2-40B4-BE49-F238E27FC236}">
                            <a16:creationId xmlns:a16="http://schemas.microsoft.com/office/drawing/2014/main" id="{C441CC78-8034-E063-AA4C-904F7FF77A45}"/>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EFEB19E4-D79D-C2DC-B380-B29953BD02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D3D5AF7-2CE2-09CD-3215-DAA6BD2CB3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7C8EDB-51F2-69E7-BF1F-05C11A1C8F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3010281-1841-41BA-8A4A-9184819A4F4C}" type="datetime1">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75295D83-67F4-5A0E-138B-6C5831C3D0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2F0C5AE-D7A1-D96E-0319-849CA83EEF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0286BC7-5414-4C49-9670-CCB5BF938726}" type="slidenum">
              <a:rPr kumimoji="1" lang="ja-JP" altLang="en-US" smtClean="0"/>
              <a:t>‹#›</a:t>
            </a:fld>
            <a:endParaRPr kumimoji="1" lang="ja-JP" altLang="en-US"/>
          </a:p>
        </p:txBody>
      </p:sp>
    </p:spTree>
    <p:extLst>
      <p:ext uri="{BB962C8B-B14F-4D97-AF65-F5344CB8AC3E}">
        <p14:creationId xmlns:p14="http://schemas.microsoft.com/office/powerpoint/2010/main" val="2163787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1.emf"/><Relationship Id="rId4" Type="http://schemas.openxmlformats.org/officeDocument/2006/relationships/oleObject" Target="../embeddings/oleObject18.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8.xml"/><Relationship Id="rId1" Type="http://schemas.openxmlformats.org/officeDocument/2006/relationships/tags" Target="../tags/tag5.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6.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image" Target="../media/image1.emf"/><Relationship Id="rId4" Type="http://schemas.openxmlformats.org/officeDocument/2006/relationships/oleObject" Target="../embeddings/oleObject22.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1.emf"/><Relationship Id="rId4" Type="http://schemas.openxmlformats.org/officeDocument/2006/relationships/oleObject" Target="../embeddings/oleObject23.bin"/></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2.png"/><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1.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chart" Target="../charts/chart1.xml"/><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2.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oleObject" Target="../embeddings/oleObject29.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43.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oleObject" Target="../embeddings/oleObject29.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D0CCEDEB-D113-BFBD-1A63-7061778B6753}"/>
              </a:ext>
            </a:extLst>
          </p:cNvPr>
          <p:cNvGraphicFramePr>
            <a:graphicFrameLocks noChangeAspect="1"/>
          </p:cNvGraphicFramePr>
          <p:nvPr>
            <p:custDataLst>
              <p:tags r:id="rId1"/>
            </p:custDataLst>
            <p:extLst>
              <p:ext uri="{D42A27DB-BD31-4B8C-83A1-F6EECF244321}">
                <p14:modId xmlns:p14="http://schemas.microsoft.com/office/powerpoint/2010/main" val="5224419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D0CCEDEB-D113-BFBD-1A63-7061778B675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テキスト ボックス 6">
            <a:extLst>
              <a:ext uri="{FF2B5EF4-FFF2-40B4-BE49-F238E27FC236}">
                <a16:creationId xmlns:a16="http://schemas.microsoft.com/office/drawing/2014/main" id="{649C7FB8-3F06-0F30-FB06-C17E3B6F4B2A}"/>
              </a:ext>
            </a:extLst>
          </p:cNvPr>
          <p:cNvSpPr txBox="1"/>
          <p:nvPr/>
        </p:nvSpPr>
        <p:spPr>
          <a:xfrm>
            <a:off x="9656064" y="205562"/>
            <a:ext cx="2309108"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a:solidFill>
                  <a:srgbClr val="575757"/>
                </a:solidFill>
                <a:latin typeface="Meiryo UI" panose="020B0604030504040204" pitchFamily="50" charset="-128"/>
                <a:ea typeface="Meiryo UI" panose="020B0604030504040204" pitchFamily="50" charset="-128"/>
              </a:rPr>
              <a:t>(</a:t>
            </a:r>
            <a:r>
              <a:rPr kumimoji="1" lang="ja-JP" altLang="en-US" sz="1600">
                <a:solidFill>
                  <a:srgbClr val="575757"/>
                </a:solidFill>
                <a:latin typeface="Meiryo UI" panose="020B0604030504040204" pitchFamily="50" charset="-128"/>
                <a:ea typeface="Meiryo UI" panose="020B0604030504040204" pitchFamily="50" charset="-128"/>
              </a:rPr>
              <a:t>応募フォーマット</a:t>
            </a:r>
            <a:r>
              <a:rPr kumimoji="1" lang="en-US" altLang="ja-JP" sz="1600">
                <a:solidFill>
                  <a:srgbClr val="575757"/>
                </a:solidFill>
                <a:latin typeface="Meiryo UI" panose="020B0604030504040204" pitchFamily="50" charset="-128"/>
                <a:ea typeface="Meiryo UI" panose="020B0604030504040204" pitchFamily="50" charset="-128"/>
              </a:rPr>
              <a:t>)</a:t>
            </a:r>
          </a:p>
          <a:p>
            <a:pPr algn="ctr"/>
            <a:r>
              <a:rPr lang="en-US" altLang="ja-JP" sz="1200">
                <a:solidFill>
                  <a:srgbClr val="575757"/>
                </a:solidFill>
                <a:latin typeface="Meiryo UI" panose="020B0604030504040204" pitchFamily="50" charset="-128"/>
                <a:ea typeface="Meiryo UI" panose="020B0604030504040204" pitchFamily="50" charset="-128"/>
              </a:rPr>
              <a:t>2026/5/21</a:t>
            </a:r>
            <a:r>
              <a:rPr lang="ja-JP" altLang="en-US" sz="1200">
                <a:solidFill>
                  <a:srgbClr val="575757"/>
                </a:solidFill>
                <a:latin typeface="Meiryo UI" panose="020B0604030504040204" pitchFamily="50" charset="-128"/>
                <a:ea typeface="Meiryo UI" panose="020B0604030504040204" pitchFamily="50" charset="-128"/>
              </a:rPr>
              <a:t>更新版</a:t>
            </a:r>
            <a:endParaRPr kumimoji="1" lang="en-US" altLang="ja-JP" sz="1200">
              <a:solidFill>
                <a:srgbClr val="575757"/>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640FF214-D97D-2D65-2E71-33553CFC7701}"/>
              </a:ext>
            </a:extLst>
          </p:cNvPr>
          <p:cNvSpPr txBox="1"/>
          <p:nvPr/>
        </p:nvSpPr>
        <p:spPr>
          <a:xfrm>
            <a:off x="649464" y="2857628"/>
            <a:ext cx="11542536" cy="46923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lang="ja-JP" altLang="en-US" sz="2000">
                <a:solidFill>
                  <a:sysClr val="windowText" lastClr="000000"/>
                </a:solidFill>
                <a:latin typeface="Meiryo UI" panose="020B0604030504040204" pitchFamily="50" charset="-128"/>
                <a:ea typeface="Meiryo UI" panose="020B0604030504040204" pitchFamily="50" charset="-128"/>
              </a:rPr>
              <a:t>間接補助事業の</a:t>
            </a:r>
            <a:r>
              <a:rPr kumimoji="1" lang="ja-JP" altLang="en-US" sz="2000">
                <a:solidFill>
                  <a:sysClr val="windowText" lastClr="000000"/>
                </a:solidFill>
                <a:latin typeface="Meiryo UI" panose="020B0604030504040204" pitchFamily="50" charset="-128"/>
                <a:ea typeface="Meiryo UI" panose="020B0604030504040204" pitchFamily="50" charset="-128"/>
              </a:rPr>
              <a:t>名称</a:t>
            </a:r>
            <a:endParaRPr kumimoji="1" lang="en-US" altLang="ja-JP" sz="3600">
              <a:solidFill>
                <a:sysClr val="windowText" lastClr="000000"/>
              </a:solidFill>
              <a:latin typeface="Meiryo UI" panose="020B0604030504040204" pitchFamily="50" charset="-128"/>
              <a:ea typeface="Meiryo UI" panose="020B0604030504040204" pitchFamily="50" charset="-128"/>
            </a:endParaRPr>
          </a:p>
          <a:p>
            <a:r>
              <a:rPr lang="ja-JP" altLang="en-US" sz="3600">
                <a:solidFill>
                  <a:sysClr val="windowText" lastClr="000000"/>
                </a:solidFill>
                <a:latin typeface="Meiryo UI" panose="020B0604030504040204" pitchFamily="50" charset="-128"/>
                <a:ea typeface="Meiryo UI" panose="020B0604030504040204" pitchFamily="50" charset="-128"/>
              </a:rPr>
              <a:t>　</a:t>
            </a:r>
            <a:r>
              <a:rPr lang="en-US" altLang="ja-JP" sz="3600">
                <a:solidFill>
                  <a:sysClr val="windowText" lastClr="000000"/>
                </a:solidFill>
                <a:latin typeface="Meiryo UI" panose="020B0604030504040204" pitchFamily="50" charset="-128"/>
                <a:ea typeface="Meiryo UI" panose="020B0604030504040204" pitchFamily="50" charset="-128"/>
              </a:rPr>
              <a:t>@@@</a:t>
            </a:r>
            <a:endParaRPr kumimoji="1" lang="en-US" sz="360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AFA4E4E0-412A-7732-1577-4433E5163148}"/>
              </a:ext>
            </a:extLst>
          </p:cNvPr>
          <p:cNvSpPr txBox="1">
            <a:spLocks/>
          </p:cNvSpPr>
          <p:nvPr/>
        </p:nvSpPr>
        <p:spPr bwMode="blackWhite">
          <a:xfrm>
            <a:off x="627600" y="641152"/>
            <a:ext cx="10936800" cy="20500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400" b="1">
                <a:solidFill>
                  <a:schemeClr val="tx1"/>
                </a:solidFill>
              </a:rPr>
              <a:t>令和８年度</a:t>
            </a:r>
            <a:r>
              <a:rPr lang="en-US" altLang="ja-JP" sz="2400" b="1">
                <a:solidFill>
                  <a:schemeClr val="tx1"/>
                </a:solidFill>
              </a:rPr>
              <a:t>GX</a:t>
            </a:r>
            <a:r>
              <a:rPr lang="ja-JP" altLang="en-US" sz="2400" b="1">
                <a:solidFill>
                  <a:schemeClr val="tx1"/>
                </a:solidFill>
              </a:rPr>
              <a:t>戦略地域制度におけるコンビナート等再生に向けた事業化促進事業</a:t>
            </a:r>
          </a:p>
          <a:p>
            <a:pPr>
              <a:tabLst>
                <a:tab pos="1798638" algn="l"/>
                <a:tab pos="10768013" algn="r"/>
              </a:tabLst>
            </a:pPr>
            <a:r>
              <a:rPr lang="ja-JP" altLang="en-US" sz="2400">
                <a:solidFill>
                  <a:schemeClr val="tx1"/>
                </a:solidFill>
              </a:rPr>
              <a:t>（コンビナート等再生</a:t>
            </a:r>
            <a:r>
              <a:rPr lang="en-US" altLang="ja-JP" sz="2400">
                <a:solidFill>
                  <a:schemeClr val="tx1"/>
                </a:solidFill>
              </a:rPr>
              <a:t>Pre-FEED</a:t>
            </a:r>
            <a:r>
              <a:rPr lang="ja-JP" altLang="en-US" sz="2400">
                <a:solidFill>
                  <a:schemeClr val="tx1"/>
                </a:solidFill>
              </a:rPr>
              <a:t>補助金）</a:t>
            </a:r>
          </a:p>
          <a:p>
            <a:pPr>
              <a:tabLst>
                <a:tab pos="10768013" algn="r"/>
              </a:tabLst>
            </a:pPr>
            <a:endParaRPr lang="en-US" altLang="ja-JP" sz="2400">
              <a:solidFill>
                <a:schemeClr val="tx1"/>
              </a:solidFill>
            </a:endParaRPr>
          </a:p>
          <a:p>
            <a:pPr>
              <a:tabLst>
                <a:tab pos="10768013" algn="r"/>
              </a:tabLst>
            </a:pPr>
            <a:br>
              <a:rPr kumimoji="1" lang="en-US" altLang="ja-JP" sz="2400">
                <a:solidFill>
                  <a:schemeClr val="tx1"/>
                </a:solidFill>
              </a:rPr>
            </a:br>
            <a:endParaRPr lang="en-US" sz="2400">
              <a:solidFill>
                <a:schemeClr val="tx1"/>
              </a:solidFill>
            </a:endParaRPr>
          </a:p>
        </p:txBody>
      </p:sp>
      <p:sp>
        <p:nvSpPr>
          <p:cNvPr id="2" name="スライド番号プレースホルダー 1">
            <a:extLst>
              <a:ext uri="{FF2B5EF4-FFF2-40B4-BE49-F238E27FC236}">
                <a16:creationId xmlns:a16="http://schemas.microsoft.com/office/drawing/2014/main" id="{FD6538C4-515B-D14D-A640-02AC1F242A5B}"/>
              </a:ext>
            </a:extLst>
          </p:cNvPr>
          <p:cNvSpPr>
            <a:spLocks noGrp="1"/>
          </p:cNvSpPr>
          <p:nvPr>
            <p:ph type="sldNum" sz="quarter" idx="12"/>
          </p:nvPr>
        </p:nvSpPr>
        <p:spPr/>
        <p:txBody>
          <a:bodyPr/>
          <a:lstStyle/>
          <a:p>
            <a:fld id="{10286BC7-5414-4C49-9670-CCB5BF938726}" type="slidenum">
              <a:rPr kumimoji="1" lang="ja-JP" altLang="en-US" smtClean="0"/>
              <a:t>1</a:t>
            </a:fld>
            <a:endParaRPr kumimoji="1" lang="ja-JP" altLang="en-US"/>
          </a:p>
        </p:txBody>
      </p:sp>
      <p:sp>
        <p:nvSpPr>
          <p:cNvPr id="3" name="テキスト ボックス 20">
            <a:extLst>
              <a:ext uri="{FF2B5EF4-FFF2-40B4-BE49-F238E27FC236}">
                <a16:creationId xmlns:a16="http://schemas.microsoft.com/office/drawing/2014/main" id="{83B65A1A-57C3-8C79-F9AE-7C95DF3E4FF5}"/>
              </a:ext>
            </a:extLst>
          </p:cNvPr>
          <p:cNvSpPr txBox="1"/>
          <p:nvPr/>
        </p:nvSpPr>
        <p:spPr>
          <a:xfrm>
            <a:off x="627600" y="416681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2000">
                <a:solidFill>
                  <a:sysClr val="windowText" lastClr="000000"/>
                </a:solidFill>
                <a:latin typeface="Meiryo UI" panose="020B0604030504040204" pitchFamily="50" charset="-128"/>
                <a:ea typeface="Meiryo UI" panose="020B0604030504040204" pitchFamily="50" charset="-128"/>
              </a:rPr>
              <a:t>応募申請者（幹事会社）</a:t>
            </a:r>
            <a:endParaRPr lang="en-US" altLang="ja-JP" sz="2000">
              <a:solidFill>
                <a:sysClr val="windowText" lastClr="000000"/>
              </a:solidFill>
              <a:latin typeface="Meiryo UI" panose="020B0604030504040204" pitchFamily="50" charset="-128"/>
              <a:ea typeface="Meiryo UI" panose="020B0604030504040204" pitchFamily="50" charset="-128"/>
            </a:endParaRPr>
          </a:p>
          <a:p>
            <a:pPr>
              <a:tabLst>
                <a:tab pos="3856038" algn="l"/>
              </a:tabLst>
            </a:pPr>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（法人名）　</a:t>
            </a:r>
            <a:r>
              <a:rPr lang="en-US" altLang="ja-JP" sz="2000">
                <a:solidFill>
                  <a:sysClr val="windowText" lastClr="000000"/>
                </a:solidFill>
                <a:latin typeface="Meiryo UI" panose="020B0604030504040204" pitchFamily="50" charset="-128"/>
                <a:ea typeface="Meiryo UI" panose="020B0604030504040204" pitchFamily="50" charset="-128"/>
              </a:rPr>
              <a:t>	</a:t>
            </a:r>
            <a:r>
              <a:rPr kumimoji="1"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lang="en-US" altLang="ja-JP" sz="2000">
              <a:solidFill>
                <a:sysClr val="windowText" lastClr="000000"/>
              </a:solidFill>
              <a:latin typeface="Meiryo UI" panose="020B0604030504040204" pitchFamily="50" charset="-128"/>
              <a:ea typeface="Meiryo UI" panose="020B0604030504040204" pitchFamily="50" charset="-128"/>
            </a:endParaRPr>
          </a:p>
          <a:p>
            <a:r>
              <a:rPr kumimoji="1" lang="ja-JP" altLang="en-US" sz="2000">
                <a:solidFill>
                  <a:sysClr val="windowText" lastClr="000000"/>
                </a:solidFill>
                <a:latin typeface="Meiryo UI" panose="020B0604030504040204" pitchFamily="50" charset="-128"/>
                <a:ea typeface="Meiryo UI" panose="020B0604030504040204" pitchFamily="50" charset="-128"/>
              </a:rPr>
              <a:t>共同</a:t>
            </a:r>
            <a:r>
              <a:rPr lang="ja-JP" altLang="en-US" sz="2000">
                <a:solidFill>
                  <a:sysClr val="windowText" lastClr="000000"/>
                </a:solidFill>
                <a:latin typeface="Meiryo UI" panose="020B0604030504040204" pitchFamily="50" charset="-128"/>
                <a:ea typeface="Meiryo UI" panose="020B0604030504040204" pitchFamily="50" charset="-128"/>
              </a:rPr>
              <a:t>申請</a:t>
            </a:r>
            <a:r>
              <a:rPr kumimoji="1" lang="ja-JP" altLang="en-US" sz="2000">
                <a:solidFill>
                  <a:sysClr val="windowText" lastClr="000000"/>
                </a:solidFill>
                <a:latin typeface="Meiryo UI" panose="020B0604030504040204" pitchFamily="50" charset="-128"/>
                <a:ea typeface="Meiryo UI" panose="020B0604030504040204" pitchFamily="50" charset="-128"/>
              </a:rPr>
              <a:t>者</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pPr>
              <a:tabLst>
                <a:tab pos="3856038" algn="l"/>
              </a:tabLst>
            </a:pPr>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（選定地方公共団体名）</a:t>
            </a:r>
            <a:r>
              <a:rPr lang="en-US" altLang="ja-JP" sz="2000">
                <a:solidFill>
                  <a:sysClr val="windowText" lastClr="000000"/>
                </a:solidFill>
                <a:latin typeface="Meiryo UI" panose="020B0604030504040204" pitchFamily="50" charset="-128"/>
                <a:ea typeface="Meiryo UI" panose="020B0604030504040204" pitchFamily="50" charset="-128"/>
              </a:rPr>
              <a:t>	@@@</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pPr>
              <a:tabLst>
                <a:tab pos="3856038" algn="l"/>
              </a:tabLst>
            </a:pPr>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（法人名）　</a:t>
            </a:r>
            <a:r>
              <a:rPr lang="en-US" altLang="ja-JP" sz="2000">
                <a:solidFill>
                  <a:sysClr val="windowText" lastClr="000000"/>
                </a:solidFill>
                <a:latin typeface="Meiryo UI" panose="020B0604030504040204" pitchFamily="50" charset="-128"/>
                <a:ea typeface="Meiryo UI" panose="020B0604030504040204" pitchFamily="50" charset="-128"/>
              </a:rPr>
              <a:t>	@@@</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a:solidFill>
                <a:sysClr val="windowText" lastClr="000000"/>
              </a:solidFill>
              <a:latin typeface="Meiryo UI" panose="020B0604030504040204" pitchFamily="50" charset="-128"/>
              <a:ea typeface="Meiryo UI" panose="020B0604030504040204" pitchFamily="50" charset="-128"/>
            </a:endParaRPr>
          </a:p>
          <a:p>
            <a:pPr>
              <a:tabLst>
                <a:tab pos="3856038" algn="l"/>
              </a:tabLst>
            </a:pPr>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（法人名）　</a:t>
            </a:r>
            <a:r>
              <a:rPr lang="en-US" altLang="ja-JP" sz="2000">
                <a:solidFill>
                  <a:sysClr val="windowText" lastClr="000000"/>
                </a:solidFill>
                <a:latin typeface="Meiryo UI" panose="020B0604030504040204" pitchFamily="50" charset="-128"/>
                <a:ea typeface="Meiryo UI" panose="020B0604030504040204" pitchFamily="50" charset="-128"/>
              </a:rPr>
              <a:t>	@@@</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kumimoji="1" lang="en-US" sz="2000">
              <a:solidFill>
                <a:sysClr val="windowText" lastClr="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19875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347F6-5AE2-E3D3-6D3D-E0595FAB1E3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E405FA4-537E-8FA2-D8CA-A33A21C9D01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EE405FA4-537E-8FA2-D8CA-A33A21C9D01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B78670A5-770B-D007-AEE3-434CA2F46D83}"/>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①イ</a:t>
            </a:r>
            <a:r>
              <a:rPr lang="en-US" altLang="ja-JP" sz="2000"/>
              <a:t>. </a:t>
            </a:r>
            <a:r>
              <a:rPr lang="ja-JP" altLang="en-US" sz="2000"/>
              <a:t>適格性</a:t>
            </a:r>
          </a:p>
        </p:txBody>
      </p:sp>
      <p:sp>
        <p:nvSpPr>
          <p:cNvPr id="8" name="Title 1">
            <a:extLst>
              <a:ext uri="{FF2B5EF4-FFF2-40B4-BE49-F238E27FC236}">
                <a16:creationId xmlns:a16="http://schemas.microsoft.com/office/drawing/2014/main" id="{7A078677-DCF5-4A6F-1E4D-4C45B5FE2DF9}"/>
              </a:ext>
            </a:extLst>
          </p:cNvPr>
          <p:cNvSpPr txBox="1">
            <a:spLocks/>
          </p:cNvSpPr>
          <p:nvPr/>
        </p:nvSpPr>
        <p:spPr>
          <a:xfrm>
            <a:off x="360000" y="425574"/>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p>
          <a:p>
            <a:r>
              <a:rPr lang="ja-JP" altLang="en-US">
                <a:solidFill>
                  <a:schemeClr val="tx1"/>
                </a:solidFill>
              </a:rPr>
              <a:t>公募要領「</a:t>
            </a:r>
            <a:r>
              <a:rPr lang="en-US" altLang="ja-JP">
                <a:solidFill>
                  <a:schemeClr val="tx1"/>
                </a:solidFill>
              </a:rPr>
              <a:t>2.1. </a:t>
            </a:r>
            <a:r>
              <a:rPr lang="ja-JP" altLang="en-US">
                <a:solidFill>
                  <a:schemeClr val="tx1"/>
                </a:solidFill>
              </a:rPr>
              <a:t>補助対象者」に記載の内容を全て満たしている</a:t>
            </a:r>
            <a:endParaRPr lang="en-US" altLang="ja-JP">
              <a:solidFill>
                <a:schemeClr val="tx1"/>
              </a:solidFill>
            </a:endParaRPr>
          </a:p>
        </p:txBody>
      </p:sp>
      <p:cxnSp>
        <p:nvCxnSpPr>
          <p:cNvPr id="9" name="直線コネクタ 8">
            <a:extLst>
              <a:ext uri="{FF2B5EF4-FFF2-40B4-BE49-F238E27FC236}">
                <a16:creationId xmlns:a16="http://schemas.microsoft.com/office/drawing/2014/main" id="{3646A9E7-A66D-1198-FC39-F99CAEE6BFC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7AFDE9F1-9E46-3AAD-0F68-EF4FD935767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E9BAF584-6EAD-F0EF-ED63-39F4F16080E5}"/>
              </a:ext>
            </a:extLst>
          </p:cNvPr>
          <p:cNvGraphicFramePr>
            <a:graphicFrameLocks noGrp="1"/>
          </p:cNvGraphicFramePr>
          <p:nvPr>
            <p:extLst>
              <p:ext uri="{D42A27DB-BD31-4B8C-83A1-F6EECF244321}">
                <p14:modId xmlns:p14="http://schemas.microsoft.com/office/powerpoint/2010/main" val="59460831"/>
              </p:ext>
            </p:extLst>
          </p:nvPr>
        </p:nvGraphicFramePr>
        <p:xfrm>
          <a:off x="518846" y="1142802"/>
          <a:ext cx="11154308" cy="5418518"/>
        </p:xfrm>
        <a:graphic>
          <a:graphicData uri="http://schemas.openxmlformats.org/drawingml/2006/table">
            <a:tbl>
              <a:tblPr firstRow="1" bandRow="1">
                <a:tableStyleId>{5C22544A-7EE6-4342-B048-85BDC9FD1C3A}</a:tableStyleId>
              </a:tblPr>
              <a:tblGrid>
                <a:gridCol w="367274">
                  <a:extLst>
                    <a:ext uri="{9D8B030D-6E8A-4147-A177-3AD203B41FA5}">
                      <a16:colId xmlns:a16="http://schemas.microsoft.com/office/drawing/2014/main" val="1833360980"/>
                    </a:ext>
                  </a:extLst>
                </a:gridCol>
                <a:gridCol w="6751455">
                  <a:extLst>
                    <a:ext uri="{9D8B030D-6E8A-4147-A177-3AD203B41FA5}">
                      <a16:colId xmlns:a16="http://schemas.microsoft.com/office/drawing/2014/main" val="3449904519"/>
                    </a:ext>
                  </a:extLst>
                </a:gridCol>
                <a:gridCol w="4035579">
                  <a:extLst>
                    <a:ext uri="{9D8B030D-6E8A-4147-A177-3AD203B41FA5}">
                      <a16:colId xmlns:a16="http://schemas.microsoft.com/office/drawing/2014/main" val="2365904519"/>
                    </a:ext>
                  </a:extLst>
                </a:gridCol>
              </a:tblGrid>
              <a:tr h="240082">
                <a:tc>
                  <a:txBody>
                    <a:bodyPr/>
                    <a:lstStyle/>
                    <a:p>
                      <a:pPr algn="ctr"/>
                      <a:r>
                        <a:rPr kumimoji="1" lang="en-US" altLang="ja-JP" sz="1100">
                          <a:latin typeface="Meiryo UI" panose="020B0604030504040204" pitchFamily="50" charset="-128"/>
                          <a:ea typeface="Meiryo UI" panose="020B0604030504040204" pitchFamily="50" charset="-128"/>
                        </a:rPr>
                        <a:t>#</a:t>
                      </a:r>
                      <a:endParaRPr kumimoji="1" lang="ja-JP" altLang="en-US" sz="1100">
                        <a:latin typeface="Meiryo UI" panose="020B0604030504040204" pitchFamily="50" charset="-128"/>
                        <a:ea typeface="Meiryo UI" panose="020B0604030504040204" pitchFamily="50" charset="-128"/>
                      </a:endParaRPr>
                    </a:p>
                  </a:txBody>
                  <a:tcPr marL="85854" marR="85854" marT="42927" marB="42927">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公募要領「</a:t>
                      </a:r>
                      <a:r>
                        <a:rPr kumimoji="1" lang="en-US" altLang="ja-JP" sz="1100">
                          <a:latin typeface="Meiryo UI" panose="020B0604030504040204" pitchFamily="50" charset="-128"/>
                          <a:ea typeface="Meiryo UI" panose="020B0604030504040204" pitchFamily="50" charset="-128"/>
                        </a:rPr>
                        <a:t>2.1. </a:t>
                      </a:r>
                      <a:r>
                        <a:rPr kumimoji="1" lang="ja-JP" altLang="en-US" sz="1100">
                          <a:latin typeface="Meiryo UI" panose="020B0604030504040204" pitchFamily="50" charset="-128"/>
                          <a:ea typeface="Meiryo UI" panose="020B0604030504040204" pitchFamily="50" charset="-128"/>
                        </a:rPr>
                        <a:t>補助対象者」</a:t>
                      </a:r>
                    </a:p>
                  </a:txBody>
                  <a:tcPr marL="85854" marR="85854" marT="42927" marB="42927">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本応募申請における充足状況</a:t>
                      </a:r>
                    </a:p>
                  </a:txBody>
                  <a:tcPr marL="85854" marR="85854" marT="42927" marB="42927">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61AF"/>
                    </a:solidFill>
                  </a:tcPr>
                </a:tc>
                <a:extLst>
                  <a:ext uri="{0D108BD9-81ED-4DB2-BD59-A6C34878D82A}">
                    <a16:rowId xmlns:a16="http://schemas.microsoft.com/office/drawing/2014/main" val="2996951091"/>
                  </a:ext>
                </a:extLst>
              </a:tr>
              <a:tr h="369985">
                <a:tc>
                  <a:txBody>
                    <a:bodyPr/>
                    <a:lstStyle/>
                    <a:p>
                      <a:pPr algn="ctr"/>
                      <a:r>
                        <a:rPr kumimoji="1" lang="en-US" altLang="ja-JP" sz="1100">
                          <a:latin typeface="Meiryo UI" panose="020B0604030504040204" pitchFamily="50" charset="-128"/>
                          <a:ea typeface="Meiryo UI" panose="020B0604030504040204" pitchFamily="50" charset="-128"/>
                        </a:rPr>
                        <a:t>A</a:t>
                      </a:r>
                      <a:endParaRPr kumimoji="1" lang="ja-JP" altLang="en-US" sz="11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00" strike="noStrike">
                          <a:solidFill>
                            <a:schemeClr val="tx1"/>
                          </a:solidFill>
                          <a:latin typeface="Meiryo UI" panose="020B0604030504040204" pitchFamily="50" charset="-128"/>
                          <a:ea typeface="Meiryo UI" panose="020B0604030504040204" pitchFamily="50" charset="-128"/>
                        </a:rPr>
                        <a:t>「</a:t>
                      </a:r>
                      <a:r>
                        <a:rPr kumimoji="1" lang="en-US" altLang="ja-JP" sz="1000" strike="noStrike">
                          <a:solidFill>
                            <a:schemeClr val="tx1"/>
                          </a:solidFill>
                          <a:latin typeface="Meiryo UI" panose="020B0604030504040204" pitchFamily="50" charset="-128"/>
                          <a:ea typeface="Meiryo UI" panose="020B0604030504040204" pitchFamily="50" charset="-128"/>
                        </a:rPr>
                        <a:t>GX</a:t>
                      </a:r>
                      <a:r>
                        <a:rPr kumimoji="1" lang="ja-JP" altLang="en-US" sz="1000" strike="noStrike">
                          <a:solidFill>
                            <a:schemeClr val="tx1"/>
                          </a:solidFill>
                          <a:latin typeface="Meiryo UI" panose="020B0604030504040204" pitchFamily="50" charset="-128"/>
                          <a:ea typeface="Meiryo UI" panose="020B0604030504040204" pitchFamily="50" charset="-128"/>
                        </a:rPr>
                        <a:t>戦略地域制度」における「コンビナート等再生型」の有望地域において事業を行う民間事業者及び選定された地方公共団体（以下「選定地方公共団体」という。）等で構成するコンソーシアム等</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solidFill>
                            <a:schemeClr val="accent1"/>
                          </a:solidFill>
                          <a:latin typeface="Meiryo UI" panose="020B0604030504040204" pitchFamily="50" charset="-128"/>
                          <a:ea typeface="Meiryo UI" panose="020B0604030504040204" pitchFamily="50" charset="-128"/>
                        </a:rPr>
                        <a:t>例：様式第１に記載のとおり、要件を満たす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380342">
                <a:tc>
                  <a:txBody>
                    <a:bodyPr/>
                    <a:lstStyle/>
                    <a:p>
                      <a:pPr algn="ctr"/>
                      <a:r>
                        <a:rPr kumimoji="1" lang="en-US" altLang="ja-JP" sz="1100">
                          <a:latin typeface="Meiryo UI" panose="020B0604030504040204" pitchFamily="50" charset="-128"/>
                          <a:ea typeface="Meiryo UI" panose="020B0604030504040204" pitchFamily="50" charset="-128"/>
                        </a:rPr>
                        <a:t>B</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000">
                          <a:latin typeface="Meiryo UI" panose="020B0604030504040204" pitchFamily="50" charset="-128"/>
                          <a:ea typeface="Meiryo UI" panose="020B0604030504040204" pitchFamily="50" charset="-128"/>
                        </a:rPr>
                        <a:t>以下の遵守事項を遵守すること。なお、違反した場合、その申請が無効と扱われ、若しくは選定地方公共団体においても、選定が取り消されることがある。</a:t>
                      </a:r>
                      <a:endParaRPr kumimoji="1" lang="en-US" altLang="ja-JP" sz="1000">
                        <a:latin typeface="Meiryo UI" panose="020B0604030504040204" pitchFamily="50" charset="-128"/>
                        <a:ea typeface="Meiryo UI" panose="020B0604030504040204" pitchFamily="50" charset="-128"/>
                      </a:endParaRPr>
                    </a:p>
                    <a:p>
                      <a:pPr marL="177800" marR="0" lvl="0" indent="-177800" algn="l" defTabSz="914400" rtl="0" eaLnBrk="1" fontAlgn="auto" latinLnBrk="0" hangingPunct="1">
                        <a:lnSpc>
                          <a:spcPct val="100000"/>
                        </a:lnSpc>
                        <a:spcBef>
                          <a:spcPts val="0"/>
                        </a:spcBef>
                        <a:spcAft>
                          <a:spcPts val="0"/>
                        </a:spcAft>
                        <a:buClrTx/>
                        <a:buSzTx/>
                        <a:buFont typeface="+mj-ea"/>
                        <a:buNone/>
                        <a:tabLst>
                          <a:tab pos="177800" algn="l"/>
                        </a:tabLst>
                        <a:defRPr/>
                      </a:pPr>
                      <a:r>
                        <a:rPr kumimoji="1" lang="ja-JP" altLang="en-US" sz="1000">
                          <a:latin typeface="Meiryo UI" panose="020B0604030504040204" pitchFamily="50" charset="-128"/>
                          <a:ea typeface="Meiryo UI" panose="020B0604030504040204" pitchFamily="50" charset="-128"/>
                        </a:rPr>
                        <a:t>①	共同申請者等の関連するその他の事業者等についても以下の全ての要件を満たすよう、適切に管理すること。</a:t>
                      </a:r>
                    </a:p>
                    <a:p>
                      <a:pPr marL="177800" marR="0" lvl="0" indent="-177800" algn="l" defTabSz="914400" rtl="0" eaLnBrk="1" fontAlgn="auto" latinLnBrk="0" hangingPunct="1">
                        <a:lnSpc>
                          <a:spcPct val="100000"/>
                        </a:lnSpc>
                        <a:spcBef>
                          <a:spcPts val="0"/>
                        </a:spcBef>
                        <a:spcAft>
                          <a:spcPts val="0"/>
                        </a:spcAft>
                        <a:buClrTx/>
                        <a:buSzTx/>
                        <a:buFont typeface="+mj-ea"/>
                        <a:buNone/>
                        <a:tabLst/>
                        <a:defRPr/>
                      </a:pPr>
                      <a:r>
                        <a:rPr kumimoji="1" lang="ja-JP" altLang="en-US" sz="1000">
                          <a:latin typeface="Meiryo UI" panose="020B0604030504040204" pitchFamily="50" charset="-128"/>
                          <a:ea typeface="Meiryo UI" panose="020B0604030504040204" pitchFamily="50" charset="-128"/>
                        </a:rPr>
                        <a:t>②	本公募要領が公示された日から採択の通知がされる日までの間は、公募による審査手続の公平性、透明性及び競争性を阻害する行動は行わないこと。</a:t>
                      </a:r>
                    </a:p>
                    <a:p>
                      <a:pPr marL="177800" marR="0" lvl="0" indent="-177800" algn="l" defTabSz="914400" rtl="0" eaLnBrk="1" fontAlgn="auto" latinLnBrk="0" hangingPunct="1">
                        <a:lnSpc>
                          <a:spcPct val="100000"/>
                        </a:lnSpc>
                        <a:spcBef>
                          <a:spcPts val="0"/>
                        </a:spcBef>
                        <a:spcAft>
                          <a:spcPts val="0"/>
                        </a:spcAft>
                        <a:buClrTx/>
                        <a:buSzTx/>
                        <a:buFont typeface="+mj-ea"/>
                        <a:buNone/>
                        <a:tabLst/>
                        <a:defRPr/>
                      </a:pPr>
                      <a:r>
                        <a:rPr kumimoji="1" lang="ja-JP" altLang="en-US" sz="1000">
                          <a:latin typeface="Meiryo UI" panose="020B0604030504040204" pitchFamily="50" charset="-128"/>
                          <a:ea typeface="Meiryo UI" panose="020B0604030504040204" pitchFamily="50" charset="-128"/>
                        </a:rPr>
                        <a:t>③	公募に参加しようとする他の応募申請者に係る当該公募に関する情報を収集する活動及び当該公募に関する自らの情報を公募に参加しようとする他の応募申請者に提供する活動を行わないこと。</a:t>
                      </a:r>
                    </a:p>
                    <a:p>
                      <a:pPr marL="177800" marR="0" lvl="0" indent="-177800" algn="l" defTabSz="914400" rtl="0" eaLnBrk="1" fontAlgn="auto" latinLnBrk="0" hangingPunct="1">
                        <a:lnSpc>
                          <a:spcPct val="100000"/>
                        </a:lnSpc>
                        <a:spcBef>
                          <a:spcPts val="0"/>
                        </a:spcBef>
                        <a:spcAft>
                          <a:spcPts val="0"/>
                        </a:spcAft>
                        <a:buClrTx/>
                        <a:buSzTx/>
                        <a:buFont typeface="+mj-ea"/>
                        <a:buNone/>
                        <a:tabLst/>
                        <a:defRPr/>
                      </a:pPr>
                      <a:r>
                        <a:rPr kumimoji="1" lang="ja-JP" altLang="en-US" sz="1000">
                          <a:latin typeface="Meiryo UI" panose="020B0604030504040204" pitchFamily="50" charset="-128"/>
                          <a:ea typeface="Meiryo UI" panose="020B0604030504040204" pitchFamily="50" charset="-128"/>
                        </a:rPr>
                        <a:t>④	記載した事項に偽り等がないこと。</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solidFill>
                            <a:schemeClr val="accent1"/>
                          </a:solidFill>
                          <a:latin typeface="Meiryo UI" panose="020B0604030504040204" pitchFamily="50" charset="-128"/>
                          <a:ea typeface="Meiryo UI" panose="020B0604030504040204" pitchFamily="50" charset="-128"/>
                        </a:rPr>
                        <a:t>例：該当しないため、要件を満たす</a:t>
                      </a:r>
                    </a:p>
                    <a:p>
                      <a:pPr marL="0" indent="0">
                        <a:buFont typeface="+mj-ea"/>
                        <a:buNone/>
                      </a:pPr>
                      <a:endParaRPr kumimoji="1" lang="ja-JP" altLang="en-US" sz="1100">
                        <a:solidFill>
                          <a:schemeClr val="accent1"/>
                        </a:solidFill>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3261909"/>
                  </a:ext>
                </a:extLst>
              </a:tr>
              <a:tr h="240082">
                <a:tc>
                  <a:txBody>
                    <a:bodyPr/>
                    <a:lstStyle/>
                    <a:p>
                      <a:pPr algn="ctr"/>
                      <a:r>
                        <a:rPr kumimoji="1" lang="en-US" altLang="ja-JP" sz="1100">
                          <a:latin typeface="Meiryo UI" panose="020B0604030504040204" pitchFamily="50" charset="-128"/>
                          <a:ea typeface="Meiryo UI" panose="020B0604030504040204" pitchFamily="50" charset="-128"/>
                        </a:rPr>
                        <a:t>C</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0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solidFill>
                            <a:schemeClr val="accent1"/>
                          </a:solidFill>
                          <a:latin typeface="Meiryo UI" panose="020B0604030504040204" pitchFamily="50" charset="-128"/>
                          <a:ea typeface="Meiryo UI" panose="020B0604030504040204" pitchFamily="50" charset="-128"/>
                        </a:rPr>
                        <a:t>例：様式第２に記載のとおり、要件を満たす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40082">
                <a:tc>
                  <a:txBody>
                    <a:bodyPr/>
                    <a:lstStyle/>
                    <a:p>
                      <a:pPr algn="ctr"/>
                      <a:r>
                        <a:rPr kumimoji="1" lang="en-US" altLang="ja-JP" sz="1100">
                          <a:latin typeface="Meiryo UI" panose="020B0604030504040204" pitchFamily="50" charset="-128"/>
                          <a:ea typeface="Meiryo UI" panose="020B0604030504040204" pitchFamily="50" charset="-128"/>
                        </a:rPr>
                        <a:t>D</a:t>
                      </a:r>
                      <a:endParaRPr kumimoji="1" lang="ja-JP" altLang="en-US" sz="11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00">
                          <a:latin typeface="Meiryo UI" panose="020B0604030504040204" pitchFamily="50" charset="-128"/>
                          <a:ea typeface="Meiryo UI" panose="020B0604030504040204" pitchFamily="50" charset="-128"/>
                        </a:rPr>
                        <a:t>提案事業を的確に遂行する組織、人員等を有していること。</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solidFill>
                            <a:schemeClr val="accent1"/>
                          </a:solidFill>
                          <a:latin typeface="Meiryo UI" panose="020B0604030504040204" pitchFamily="50" charset="-128"/>
                          <a:ea typeface="Meiryo UI" panose="020B0604030504040204" pitchFamily="50" charset="-128"/>
                        </a:rPr>
                        <a:t>例：本様式（②ウ</a:t>
                      </a:r>
                      <a:r>
                        <a:rPr kumimoji="1" lang="en-US" altLang="ja-JP" sz="1100">
                          <a:solidFill>
                            <a:schemeClr val="accent1"/>
                          </a:solidFill>
                          <a:latin typeface="Meiryo UI" panose="020B0604030504040204" pitchFamily="50" charset="-128"/>
                          <a:ea typeface="Meiryo UI" panose="020B0604030504040204" pitchFamily="50" charset="-128"/>
                        </a:rPr>
                        <a:t>.</a:t>
                      </a:r>
                      <a:r>
                        <a:rPr kumimoji="1" lang="ja-JP" altLang="en-US" sz="1100">
                          <a:solidFill>
                            <a:schemeClr val="accent1"/>
                          </a:solidFill>
                          <a:latin typeface="Meiryo UI" panose="020B0604030504040204" pitchFamily="50" charset="-128"/>
                          <a:ea typeface="Meiryo UI" panose="020B0604030504040204" pitchFamily="50" charset="-128"/>
                        </a:rPr>
                        <a:t>　実施体制（</a:t>
                      </a:r>
                      <a:r>
                        <a:rPr kumimoji="1" lang="en-US" altLang="ja-JP" sz="1100">
                          <a:solidFill>
                            <a:schemeClr val="accent1"/>
                          </a:solidFill>
                          <a:latin typeface="Meiryo UI" panose="020B0604030504040204" pitchFamily="50" charset="-128"/>
                          <a:ea typeface="Meiryo UI" panose="020B0604030504040204" pitchFamily="50" charset="-128"/>
                        </a:rPr>
                        <a:t>ⅰ</a:t>
                      </a:r>
                      <a:r>
                        <a:rPr kumimoji="1" lang="ja-JP" altLang="en-US" sz="1100">
                          <a:solidFill>
                            <a:schemeClr val="accent1"/>
                          </a:solidFill>
                          <a:latin typeface="Meiryo UI" panose="020B0604030504040204" pitchFamily="50" charset="-128"/>
                          <a:ea typeface="Meiryo UI" panose="020B0604030504040204" pitchFamily="50" charset="-128"/>
                        </a:rPr>
                        <a:t>）～（</a:t>
                      </a:r>
                      <a:r>
                        <a:rPr kumimoji="1" lang="en-US" altLang="ja-JP" sz="1100">
                          <a:solidFill>
                            <a:schemeClr val="accent1"/>
                          </a:solidFill>
                          <a:latin typeface="Meiryo UI" panose="020B0604030504040204" pitchFamily="50" charset="-128"/>
                          <a:ea typeface="Meiryo UI" panose="020B0604030504040204" pitchFamily="50" charset="-128"/>
                        </a:rPr>
                        <a:t>ⅲ</a:t>
                      </a:r>
                      <a:r>
                        <a:rPr kumimoji="1" lang="ja-JP" altLang="en-US" sz="1100">
                          <a:solidFill>
                            <a:schemeClr val="accent1"/>
                          </a:solidFill>
                          <a:latin typeface="Meiryo UI" panose="020B0604030504040204" pitchFamily="50" charset="-128"/>
                          <a:ea typeface="Meiryo UI" panose="020B0604030504040204" pitchFamily="50" charset="-128"/>
                        </a:rPr>
                        <a:t>））に記載のとおり要件を満たす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398852">
                <a:tc>
                  <a:txBody>
                    <a:bodyPr/>
                    <a:lstStyle/>
                    <a:p>
                      <a:pPr algn="ctr"/>
                      <a:r>
                        <a:rPr kumimoji="1" lang="en-US" altLang="ja-JP" sz="1100">
                          <a:latin typeface="Meiryo UI" panose="020B0604030504040204" pitchFamily="50" charset="-128"/>
                          <a:ea typeface="Meiryo UI" panose="020B0604030504040204" pitchFamily="50" charset="-128"/>
                        </a:rPr>
                        <a:t>E</a:t>
                      </a:r>
                      <a:endParaRPr kumimoji="1" lang="ja-JP" altLang="en-US" sz="11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00">
                          <a:latin typeface="Meiryo UI" panose="020B0604030504040204" pitchFamily="50" charset="-128"/>
                          <a:ea typeface="Meiryo UI" panose="020B0604030504040204" pitchFamily="50" charset="-128"/>
                        </a:rPr>
                        <a:t>提案事業の円滑な遂行に必要な経営基盤を有し、かつ資金等について十分な管理能力を有していること。</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solidFill>
                            <a:schemeClr val="accent1"/>
                          </a:solidFill>
                          <a:latin typeface="Meiryo UI" panose="020B0604030504040204" pitchFamily="50" charset="-128"/>
                          <a:ea typeface="Meiryo UI" panose="020B0604030504040204" pitchFamily="50" charset="-128"/>
                        </a:rPr>
                        <a:t>例：本様式（①オ</a:t>
                      </a:r>
                      <a:r>
                        <a:rPr kumimoji="1" lang="en-US" altLang="ja-JP" sz="1100">
                          <a:solidFill>
                            <a:schemeClr val="accent1"/>
                          </a:solidFill>
                          <a:latin typeface="Meiryo UI" panose="020B0604030504040204" pitchFamily="50" charset="-128"/>
                          <a:ea typeface="Meiryo UI" panose="020B0604030504040204" pitchFamily="50" charset="-128"/>
                        </a:rPr>
                        <a:t>.</a:t>
                      </a:r>
                      <a:r>
                        <a:rPr kumimoji="1" lang="ja-JP" altLang="en-US" sz="1100">
                          <a:solidFill>
                            <a:schemeClr val="accent1"/>
                          </a:solidFill>
                          <a:latin typeface="Meiryo UI" panose="020B0604030504040204" pitchFamily="50" charset="-128"/>
                          <a:ea typeface="Meiryo UI" panose="020B0604030504040204" pitchFamily="50" charset="-128"/>
                        </a:rPr>
                        <a:t>財務の健全性）等に記載のとおり、要件を満たす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40082">
                <a:tc>
                  <a:txBody>
                    <a:bodyPr/>
                    <a:lstStyle/>
                    <a:p>
                      <a:pPr algn="ctr"/>
                      <a:r>
                        <a:rPr kumimoji="1" lang="en-US" altLang="ja-JP" sz="1100">
                          <a:latin typeface="Meiryo UI" panose="020B0604030504040204" pitchFamily="50" charset="-128"/>
                          <a:ea typeface="Meiryo UI" panose="020B0604030504040204" pitchFamily="50" charset="-128"/>
                        </a:rPr>
                        <a:t>F</a:t>
                      </a:r>
                      <a:endParaRPr kumimoji="1" lang="ja-JP" altLang="en-US" sz="11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0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0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solidFill>
                            <a:schemeClr val="accent1"/>
                          </a:solidFill>
                          <a:latin typeface="Meiryo UI" panose="020B0604030504040204" pitchFamily="50" charset="-128"/>
                          <a:ea typeface="Meiryo UI" panose="020B0604030504040204" pitchFamily="50" charset="-128"/>
                        </a:rPr>
                        <a:t>例：該当しないため、要件を満たす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1957689">
                <a:tc>
                  <a:txBody>
                    <a:bodyPr/>
                    <a:lstStyle/>
                    <a:p>
                      <a:pPr algn="ctr"/>
                      <a:r>
                        <a:rPr kumimoji="1" lang="en-US" altLang="ja-JP" sz="1100">
                          <a:latin typeface="Meiryo UI" panose="020B0604030504040204" pitchFamily="50" charset="-128"/>
                          <a:ea typeface="Meiryo UI" panose="020B0604030504040204" pitchFamily="50" charset="-128"/>
                        </a:rPr>
                        <a:t>G</a:t>
                      </a:r>
                      <a:endParaRPr kumimoji="1" lang="ja-JP" altLang="en-US" sz="11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360000"/>
                      <a:r>
                        <a:rPr kumimoji="1" lang="ja-JP" altLang="en-US" sz="1000">
                          <a:latin typeface="Meiryo UI" panose="020B0604030504040204" pitchFamily="50" charset="-128"/>
                          <a:ea typeface="Meiryo UI" panose="020B0604030504040204" pitchFamily="50" charset="-128"/>
                        </a:rPr>
                        <a:t>次のいずれかに該当する事業者ではないこと。</a:t>
                      </a:r>
                      <a:endParaRPr kumimoji="1" lang="en-US" altLang="ja-JP" sz="1000">
                        <a:latin typeface="Meiryo UI" panose="020B0604030504040204" pitchFamily="50" charset="-128"/>
                        <a:ea typeface="Meiryo UI" panose="020B0604030504040204" pitchFamily="50" charset="-128"/>
                      </a:endParaRPr>
                    </a:p>
                    <a:p>
                      <a:pPr marL="198000" indent="-360000"/>
                      <a:r>
                        <a:rPr kumimoji="1" lang="ja-JP" altLang="en-US" sz="1000">
                          <a:latin typeface="Meiryo UI" panose="020B0604030504040204" pitchFamily="50" charset="-128"/>
                          <a:ea typeface="Meiryo UI" panose="020B0604030504040204" pitchFamily="50" charset="-128"/>
                        </a:rPr>
                        <a:t>イ</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役員等のうちに暴力団員（暴力団員による不当な行為の防止等に関する法律（平成３年法律第</a:t>
                      </a:r>
                      <a:r>
                        <a:rPr kumimoji="1" lang="en-US" altLang="ja-JP" sz="1000">
                          <a:latin typeface="Meiryo UI" panose="020B0604030504040204" pitchFamily="50" charset="-128"/>
                          <a:ea typeface="Meiryo UI" panose="020B0604030504040204" pitchFamily="50" charset="-128"/>
                        </a:rPr>
                        <a:t>77</a:t>
                      </a:r>
                      <a:r>
                        <a:rPr kumimoji="1" lang="ja-JP" altLang="en-US" sz="100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pPr marL="198000" indent="-360000"/>
                      <a:r>
                        <a:rPr kumimoji="1" lang="ja-JP" altLang="en-US" sz="1000">
                          <a:latin typeface="Meiryo UI" panose="020B0604030504040204" pitchFamily="50" charset="-128"/>
                          <a:ea typeface="Meiryo UI" panose="020B0604030504040204" pitchFamily="50" charset="-128"/>
                        </a:rPr>
                        <a:t>ロ</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暴力団員等をその業務に従事させ、又は従事させるおそれのある事業所</a:t>
                      </a:r>
                    </a:p>
                    <a:p>
                      <a:pPr marL="198000" indent="-360000"/>
                      <a:r>
                        <a:rPr kumimoji="1" lang="ja-JP" altLang="en-US" sz="1000">
                          <a:latin typeface="Meiryo UI" panose="020B0604030504040204" pitchFamily="50" charset="-128"/>
                          <a:ea typeface="Meiryo UI" panose="020B0604030504040204" pitchFamily="50" charset="-128"/>
                        </a:rPr>
                        <a:t>ハ</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暴力団員等がその事業活動を支配する事業所</a:t>
                      </a:r>
                    </a:p>
                    <a:p>
                      <a:pPr marL="198000" indent="-360000"/>
                      <a:r>
                        <a:rPr kumimoji="1" lang="ja-JP" altLang="en-US" sz="1000">
                          <a:latin typeface="Meiryo UI" panose="020B0604030504040204" pitchFamily="50" charset="-128"/>
                          <a:ea typeface="Meiryo UI" panose="020B0604030504040204" pitchFamily="50" charset="-128"/>
                        </a:rPr>
                        <a:t>ニ</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暴力団員等が経営に実質的に関与している事業所</a:t>
                      </a:r>
                    </a:p>
                    <a:p>
                      <a:pPr marL="198000" indent="-360000"/>
                      <a:r>
                        <a:rPr kumimoji="1" lang="ja-JP" altLang="en-US" sz="1000">
                          <a:latin typeface="Meiryo UI" panose="020B0604030504040204" pitchFamily="50" charset="-128"/>
                          <a:ea typeface="Meiryo UI" panose="020B0604030504040204" pitchFamily="50" charset="-128"/>
                        </a:rPr>
                        <a:t>ホ</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役員等が自己若しくは第三者の不正の利益を図り又は第三者に損害を加える目的をもって、暴力団（暴力団対策法第２条第２号に規定する暴力団をいう。以下同じ。）の威力又は暴力団員等を利用する等している事業所</a:t>
                      </a:r>
                    </a:p>
                    <a:p>
                      <a:pPr marL="198000" indent="-360000"/>
                      <a:r>
                        <a:rPr kumimoji="1" lang="ja-JP" altLang="en-US" sz="1000">
                          <a:latin typeface="Meiryo UI" panose="020B0604030504040204" pitchFamily="50" charset="-128"/>
                          <a:ea typeface="Meiryo UI" panose="020B0604030504040204" pitchFamily="50" charset="-128"/>
                        </a:rPr>
                        <a:t>ヘ</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役員等が暴力団又は暴力団員等に対して資金等を供給し、又は便宜を供与する等積極的に暴力団の維持、運営に協力し、若しくは関与している事業所</a:t>
                      </a:r>
                    </a:p>
                    <a:p>
                      <a:pPr marL="198000" indent="-360000"/>
                      <a:r>
                        <a:rPr kumimoji="1" lang="ja-JP" altLang="en-US" sz="1000">
                          <a:latin typeface="Meiryo UI" panose="020B0604030504040204" pitchFamily="50" charset="-128"/>
                          <a:ea typeface="Meiryo UI" panose="020B0604030504040204" pitchFamily="50" charset="-128"/>
                        </a:rPr>
                        <a:t>ト</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役員等又は経営に実質的に関与している者が、暴力団又は暴力団員等と社会的に非難されるべき関係を有している事業所</a:t>
                      </a:r>
                    </a:p>
                    <a:p>
                      <a:pPr marL="198000" indent="-360000"/>
                      <a:r>
                        <a:rPr kumimoji="1" lang="ja-JP" altLang="en-US" sz="1000">
                          <a:latin typeface="Meiryo UI" panose="020B0604030504040204" pitchFamily="50" charset="-128"/>
                          <a:ea typeface="Meiryo UI" panose="020B0604030504040204" pitchFamily="50" charset="-128"/>
                        </a:rPr>
                        <a:t>チ</a:t>
                      </a:r>
                      <a:r>
                        <a:rPr kumimoji="1" lang="en-US" altLang="ja-JP" sz="1000">
                          <a:latin typeface="Meiryo UI" panose="020B0604030504040204" pitchFamily="50" charset="-128"/>
                          <a:ea typeface="Meiryo UI" panose="020B0604030504040204" pitchFamily="50" charset="-128"/>
                        </a:rPr>
                        <a:t>. </a:t>
                      </a:r>
                      <a:r>
                        <a:rPr kumimoji="1" lang="ja-JP" altLang="en-US" sz="1000">
                          <a:latin typeface="Meiryo UI" panose="020B0604030504040204" pitchFamily="50" charset="-128"/>
                          <a:ea typeface="Meiryo UI" panose="020B0604030504040204" pitchFamily="50" charset="-128"/>
                        </a:rPr>
                        <a:t>イからトまでに規定する事業所であると知りながら、これを不当に利用する等している事業所</a:t>
                      </a:r>
                      <a:endParaRPr kumimoji="1" lang="en-US" altLang="ja-JP" sz="1000">
                        <a:latin typeface="Meiryo UI" panose="020B0604030504040204" pitchFamily="50" charset="-128"/>
                        <a:ea typeface="Meiryo UI" panose="020B0604030504040204" pitchFamily="50" charset="-128"/>
                      </a:endParaRP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solidFill>
                            <a:schemeClr val="accent1"/>
                          </a:solidFill>
                          <a:latin typeface="Meiryo UI" panose="020B0604030504040204" pitchFamily="50" charset="-128"/>
                          <a:ea typeface="Meiryo UI" panose="020B0604030504040204" pitchFamily="50" charset="-128"/>
                        </a:rPr>
                        <a:t>例：様式第４に記載のとおり、要件を満たす</a:t>
                      </a:r>
                    </a:p>
                  </a:txBody>
                  <a:tcPr marL="85854" marR="85854" marT="42927" marB="42927"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3" name="TextBox 51">
            <a:extLst>
              <a:ext uri="{FF2B5EF4-FFF2-40B4-BE49-F238E27FC236}">
                <a16:creationId xmlns:a16="http://schemas.microsoft.com/office/drawing/2014/main" id="{5DB0EA73-66A1-BE88-E4BE-2987DBCD690B}"/>
              </a:ext>
            </a:extLst>
          </p:cNvPr>
          <p:cNvSpPr txBox="1"/>
          <p:nvPr/>
        </p:nvSpPr>
        <p:spPr>
          <a:xfrm>
            <a:off x="1596000" y="2638620"/>
            <a:ext cx="9000000" cy="2426882"/>
          </a:xfrm>
          <a:prstGeom prst="rect">
            <a:avLst/>
          </a:prstGeom>
          <a:solidFill>
            <a:srgbClr val="30C1D7">
              <a:alpha val="85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記載必須事項として下記を記載してください。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endParaRPr lang="ja-JP" altLang="en-US"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en-US" altLang="ja-JP" sz="1400">
                <a:solidFill>
                  <a:srgbClr val="2E3558"/>
                </a:solidFill>
                <a:latin typeface="Meiryo UI" panose="020B0604030504040204" pitchFamily="50" charset="-128"/>
                <a:ea typeface="Meiryo UI" panose="020B0604030504040204" pitchFamily="50" charset="-128"/>
              </a:rPr>
              <a:t>A</a:t>
            </a:r>
            <a:r>
              <a:rPr lang="ja-JP" altLang="en-US" sz="1400">
                <a:solidFill>
                  <a:srgbClr val="2E3558"/>
                </a:solidFill>
                <a:latin typeface="Meiryo UI" panose="020B0604030504040204" pitchFamily="50" charset="-128"/>
                <a:ea typeface="Meiryo UI" panose="020B0604030504040204" pitchFamily="50" charset="-128"/>
              </a:rPr>
              <a:t>から</a:t>
            </a:r>
            <a:r>
              <a:rPr lang="en-US" altLang="ja-JP" sz="1400">
                <a:solidFill>
                  <a:srgbClr val="2E3558"/>
                </a:solidFill>
                <a:latin typeface="Meiryo UI" panose="020B0604030504040204" pitchFamily="50" charset="-128"/>
                <a:ea typeface="Meiryo UI" panose="020B0604030504040204" pitchFamily="50" charset="-128"/>
              </a:rPr>
              <a:t>H</a:t>
            </a:r>
            <a:r>
              <a:rPr lang="ja-JP" altLang="en-US" sz="1400">
                <a:solidFill>
                  <a:srgbClr val="2E3558"/>
                </a:solidFill>
                <a:latin typeface="Meiryo UI" panose="020B0604030504040204" pitchFamily="50" charset="-128"/>
                <a:ea typeface="Meiryo UI" panose="020B0604030504040204" pitchFamily="50" charset="-128"/>
              </a:rPr>
              <a:t>の「本応募申請における充足状況」</a:t>
            </a:r>
            <a:br>
              <a:rPr lang="ja-JP" altLang="en-US" sz="1400">
                <a:solidFill>
                  <a:srgbClr val="2E3558"/>
                </a:solidFill>
                <a:latin typeface="Meiryo UI" panose="020B0604030504040204" pitchFamily="50" charset="-128"/>
                <a:ea typeface="Meiryo UI" panose="020B0604030504040204" pitchFamily="50" charset="-128"/>
              </a:rPr>
            </a:br>
            <a:r>
              <a:rPr lang="ja-JP" altLang="en-US" sz="1400">
                <a:solidFill>
                  <a:srgbClr val="2E3558"/>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p>
          <a:p>
            <a:pPr marL="479475" lvl="1" indent="-285750">
              <a:buFont typeface="Arial" panose="020B0604020202020204" pitchFamily="34" charset="0"/>
              <a:buChar char="•"/>
            </a:pPr>
            <a:r>
              <a:rPr lang="en-US" altLang="ja-JP" sz="1400">
                <a:solidFill>
                  <a:srgbClr val="2E3558"/>
                </a:solidFill>
              </a:rPr>
              <a:t>A</a:t>
            </a:r>
            <a:r>
              <a:rPr lang="ja-JP" altLang="en-US" sz="1400">
                <a:solidFill>
                  <a:srgbClr val="2E3558"/>
                </a:solidFill>
              </a:rPr>
              <a:t>・</a:t>
            </a:r>
            <a:r>
              <a:rPr lang="en-US" altLang="ja-JP" sz="1400">
                <a:solidFill>
                  <a:srgbClr val="2E3558"/>
                </a:solidFill>
              </a:rPr>
              <a:t>C</a:t>
            </a:r>
            <a:r>
              <a:rPr lang="ja-JP" altLang="en-US" sz="1400">
                <a:solidFill>
                  <a:srgbClr val="2E3558"/>
                </a:solidFill>
              </a:rPr>
              <a:t>・</a:t>
            </a:r>
            <a:r>
              <a:rPr lang="en-US" altLang="ja-JP" sz="1400">
                <a:solidFill>
                  <a:srgbClr val="2E3558"/>
                </a:solidFill>
              </a:rPr>
              <a:t>G</a:t>
            </a:r>
            <a:r>
              <a:rPr lang="ja-JP" altLang="en-US" sz="1400">
                <a:solidFill>
                  <a:srgbClr val="2E3558"/>
                </a:solidFill>
              </a:rPr>
              <a:t>：要件を満たす場合には例文のように記載の上、該当書類を提出すること。</a:t>
            </a:r>
          </a:p>
          <a:p>
            <a:pPr marL="479475" lvl="1" indent="-285750">
              <a:buFont typeface="Arial" panose="020B0604020202020204" pitchFamily="34" charset="0"/>
              <a:buChar char="•"/>
            </a:pPr>
            <a:r>
              <a:rPr lang="en-US" altLang="ja-JP" sz="1400">
                <a:solidFill>
                  <a:srgbClr val="2E3558"/>
                </a:solidFill>
              </a:rPr>
              <a:t>D</a:t>
            </a:r>
            <a:r>
              <a:rPr lang="ja-JP" altLang="en-US" sz="1400">
                <a:solidFill>
                  <a:srgbClr val="2E3558"/>
                </a:solidFill>
              </a:rPr>
              <a:t>・</a:t>
            </a:r>
            <a:r>
              <a:rPr lang="en-US" altLang="ja-JP" sz="1400">
                <a:solidFill>
                  <a:srgbClr val="2E3558"/>
                </a:solidFill>
              </a:rPr>
              <a:t>E</a:t>
            </a:r>
            <a:r>
              <a:rPr lang="ja-JP" altLang="en-US" sz="1400">
                <a:solidFill>
                  <a:srgbClr val="2E3558"/>
                </a:solidFill>
              </a:rPr>
              <a:t>：要件を満たす場合には例文のように記載の上、本様式の該当頁についても作成すること。</a:t>
            </a:r>
          </a:p>
          <a:p>
            <a:pPr marL="479475" lvl="1" indent="-285750">
              <a:buFont typeface="Arial" panose="020B0604020202020204" pitchFamily="34" charset="0"/>
              <a:buChar char="•"/>
            </a:pPr>
            <a:r>
              <a:rPr lang="en-US" altLang="ja-JP" sz="1400">
                <a:solidFill>
                  <a:srgbClr val="2E3558"/>
                </a:solidFill>
              </a:rPr>
              <a:t>B</a:t>
            </a:r>
            <a:r>
              <a:rPr lang="ja-JP" altLang="en-US" sz="1400">
                <a:solidFill>
                  <a:srgbClr val="2E3558"/>
                </a:solidFill>
              </a:rPr>
              <a:t>・</a:t>
            </a:r>
            <a:r>
              <a:rPr lang="en-US" altLang="ja-JP" sz="1400">
                <a:solidFill>
                  <a:srgbClr val="2E3558"/>
                </a:solidFill>
              </a:rPr>
              <a:t>F</a:t>
            </a:r>
            <a:r>
              <a:rPr lang="ja-JP" altLang="en-US" sz="1400">
                <a:solidFill>
                  <a:srgbClr val="2E3558"/>
                </a:solidFill>
              </a:rPr>
              <a:t>・</a:t>
            </a:r>
            <a:r>
              <a:rPr lang="en-US" altLang="ja-JP" sz="1400">
                <a:solidFill>
                  <a:srgbClr val="2E3558"/>
                </a:solidFill>
              </a:rPr>
              <a:t>H</a:t>
            </a:r>
            <a:r>
              <a:rPr lang="ja-JP" altLang="en-US" sz="1400">
                <a:solidFill>
                  <a:srgbClr val="2E3558"/>
                </a:solidFill>
              </a:rPr>
              <a:t>：要件を満たす場合には例文のように記載すること。</a:t>
            </a:r>
            <a:br>
              <a:rPr lang="en-US" altLang="ja-JP" sz="1400">
                <a:solidFill>
                  <a:srgbClr val="2E3558"/>
                </a:solidFill>
              </a:rPr>
            </a:br>
            <a:endParaRPr lang="ja-JP" altLang="en-US" sz="1400">
              <a:solidFill>
                <a:srgbClr val="2E3558"/>
              </a:solidFill>
            </a:endParaRPr>
          </a:p>
          <a:p>
            <a:pPr marL="85725" algn="ctr"/>
            <a:r>
              <a:rPr lang="en-US" altLang="ja-JP" sz="1400" b="1">
                <a:solidFill>
                  <a:srgbClr val="2E3558"/>
                </a:solidFill>
                <a:latin typeface="Meiryo UI" panose="020B0604030504040204" pitchFamily="50" charset="-128"/>
                <a:ea typeface="Meiryo UI" panose="020B0604030504040204" pitchFamily="50" charset="-128"/>
              </a:rPr>
              <a:t>※</a:t>
            </a:r>
            <a:r>
              <a:rPr lang="ja-JP" altLang="en-US" sz="1400" b="1">
                <a:solidFill>
                  <a:srgbClr val="2E3558"/>
                </a:solidFill>
                <a:latin typeface="Meiryo UI" panose="020B0604030504040204" pitchFamily="50" charset="-128"/>
                <a:ea typeface="Meiryo UI" panose="020B0604030504040204" pitchFamily="50" charset="-128"/>
              </a:rPr>
              <a:t>注意事項</a:t>
            </a:r>
          </a:p>
          <a:p>
            <a:pPr marL="193725" lvl="1" algn="ctr"/>
            <a:r>
              <a:rPr lang="ja-JP" altLang="en-US" sz="1400" b="1">
                <a:solidFill>
                  <a:srgbClr val="2E3558"/>
                </a:solidFill>
              </a:rPr>
              <a:t>本頁に示すフォーマットは変更せず、そのまま使用すること。</a:t>
            </a:r>
          </a:p>
        </p:txBody>
      </p:sp>
      <p:sp>
        <p:nvSpPr>
          <p:cNvPr id="4" name="スライド番号プレースホルダー 3">
            <a:extLst>
              <a:ext uri="{FF2B5EF4-FFF2-40B4-BE49-F238E27FC236}">
                <a16:creationId xmlns:a16="http://schemas.microsoft.com/office/drawing/2014/main" id="{95F8DBF1-C62E-CB82-E50C-7250FE8CDAAD}"/>
              </a:ext>
            </a:extLst>
          </p:cNvPr>
          <p:cNvSpPr>
            <a:spLocks noGrp="1"/>
          </p:cNvSpPr>
          <p:nvPr>
            <p:ph type="sldNum" sz="quarter" idx="12"/>
          </p:nvPr>
        </p:nvSpPr>
        <p:spPr/>
        <p:txBody>
          <a:bodyPr/>
          <a:lstStyle/>
          <a:p>
            <a:fld id="{10286BC7-5414-4C49-9670-CCB5BF938726}" type="slidenum">
              <a:rPr kumimoji="1" lang="ja-JP" altLang="en-US" smtClean="0"/>
              <a:t>10</a:t>
            </a:fld>
            <a:endParaRPr kumimoji="1" lang="ja-JP" altLang="en-US"/>
          </a:p>
        </p:txBody>
      </p:sp>
    </p:spTree>
    <p:extLst>
      <p:ext uri="{BB962C8B-B14F-4D97-AF65-F5344CB8AC3E}">
        <p14:creationId xmlns:p14="http://schemas.microsoft.com/office/powerpoint/2010/main" val="2040665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99F3D-D06F-C8B2-D5F8-5A544551DA85}"/>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9A4A150-CBFB-08A5-F3A5-79C8BAD0962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59A4A150-CBFB-08A5-F3A5-79C8BAD0962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1CF1E8D5-BD66-B8AC-EF26-3E75337CEC74}"/>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①イ</a:t>
            </a:r>
            <a:r>
              <a:rPr lang="en-US" altLang="ja-JP" sz="2000"/>
              <a:t>. </a:t>
            </a:r>
            <a:r>
              <a:rPr lang="ja-JP" altLang="en-US" sz="2000"/>
              <a:t>適格性</a:t>
            </a:r>
          </a:p>
        </p:txBody>
      </p:sp>
      <p:sp>
        <p:nvSpPr>
          <p:cNvPr id="8" name="Title 1">
            <a:extLst>
              <a:ext uri="{FF2B5EF4-FFF2-40B4-BE49-F238E27FC236}">
                <a16:creationId xmlns:a16="http://schemas.microsoft.com/office/drawing/2014/main" id="{49AC8B61-0397-98DB-4742-7F9FE6C5610D}"/>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公募要領「</a:t>
            </a:r>
            <a:r>
              <a:rPr lang="en-US" altLang="ja-JP">
                <a:solidFill>
                  <a:schemeClr val="tx1"/>
                </a:solidFill>
              </a:rPr>
              <a:t>4.2. </a:t>
            </a:r>
            <a:r>
              <a:rPr lang="ja-JP" altLang="en-US">
                <a:solidFill>
                  <a:schemeClr val="tx1"/>
                </a:solidFill>
              </a:rPr>
              <a:t>補助金を支給しない間接補助事業者の要件」に該当しない</a:t>
            </a:r>
          </a:p>
        </p:txBody>
      </p:sp>
      <p:sp>
        <p:nvSpPr>
          <p:cNvPr id="2" name="正方形/長方形 1">
            <a:extLst>
              <a:ext uri="{FF2B5EF4-FFF2-40B4-BE49-F238E27FC236}">
                <a16:creationId xmlns:a16="http://schemas.microsoft.com/office/drawing/2014/main" id="{9D894FFD-14F4-E629-5C02-C9DDF081578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4" name="表 3">
            <a:extLst>
              <a:ext uri="{FF2B5EF4-FFF2-40B4-BE49-F238E27FC236}">
                <a16:creationId xmlns:a16="http://schemas.microsoft.com/office/drawing/2014/main" id="{4FFB2A09-FDF7-840B-110D-550807367EDD}"/>
              </a:ext>
            </a:extLst>
          </p:cNvPr>
          <p:cNvGraphicFramePr>
            <a:graphicFrameLocks noGrp="1"/>
          </p:cNvGraphicFramePr>
          <p:nvPr>
            <p:extLst>
              <p:ext uri="{D42A27DB-BD31-4B8C-83A1-F6EECF244321}">
                <p14:modId xmlns:p14="http://schemas.microsoft.com/office/powerpoint/2010/main" val="3650417005"/>
              </p:ext>
            </p:extLst>
          </p:nvPr>
        </p:nvGraphicFramePr>
        <p:xfrm>
          <a:off x="518400" y="1605362"/>
          <a:ext cx="11152638" cy="4445512"/>
        </p:xfrm>
        <a:graphic>
          <a:graphicData uri="http://schemas.openxmlformats.org/drawingml/2006/table">
            <a:tbl>
              <a:tblPr firstRow="1" bandRow="1">
                <a:tableStyleId>{5C22544A-7EE6-4342-B048-85BDC9FD1C3A}</a:tableStyleId>
              </a:tblPr>
              <a:tblGrid>
                <a:gridCol w="494920">
                  <a:extLst>
                    <a:ext uri="{9D8B030D-6E8A-4147-A177-3AD203B41FA5}">
                      <a16:colId xmlns:a16="http://schemas.microsoft.com/office/drawing/2014/main" val="1833360980"/>
                    </a:ext>
                  </a:extLst>
                </a:gridCol>
                <a:gridCol w="6622743">
                  <a:extLst>
                    <a:ext uri="{9D8B030D-6E8A-4147-A177-3AD203B41FA5}">
                      <a16:colId xmlns:a16="http://schemas.microsoft.com/office/drawing/2014/main" val="3449904519"/>
                    </a:ext>
                  </a:extLst>
                </a:gridCol>
                <a:gridCol w="4034975">
                  <a:extLst>
                    <a:ext uri="{9D8B030D-6E8A-4147-A177-3AD203B41FA5}">
                      <a16:colId xmlns:a16="http://schemas.microsoft.com/office/drawing/2014/main" val="2365904519"/>
                    </a:ext>
                  </a:extLst>
                </a:gridCol>
              </a:tblGrid>
              <a:tr h="258530">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marL="89157" marR="89157" marT="44578" marB="4457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marL="89157" marR="89157" marT="44578" marB="4457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marL="89157" marR="89157" marT="44578" marB="44578">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61AF"/>
                    </a:solidFill>
                  </a:tcPr>
                </a:tc>
                <a:extLst>
                  <a:ext uri="{0D108BD9-81ED-4DB2-BD59-A6C34878D82A}">
                    <a16:rowId xmlns:a16="http://schemas.microsoft.com/office/drawing/2014/main" val="2996951091"/>
                  </a:ext>
                </a:extLst>
              </a:tr>
              <a:tr h="3966269">
                <a:tc>
                  <a:txBody>
                    <a:bodyPr/>
                    <a:lstStyle/>
                    <a:p>
                      <a:pPr algn="ctr"/>
                      <a:r>
                        <a:rPr kumimoji="1" lang="en-US" altLang="ja-JP" sz="1200">
                          <a:latin typeface="Meiryo UI" panose="020B0604030504040204" pitchFamily="50" charset="-128"/>
                          <a:ea typeface="Meiryo UI" panose="020B0604030504040204" pitchFamily="50" charset="-128"/>
                        </a:rPr>
                        <a:t>H</a:t>
                      </a:r>
                      <a:endParaRPr kumimoji="1" lang="ja-JP" altLang="en-US" sz="1200">
                        <a:latin typeface="Meiryo UI" panose="020B0604030504040204" pitchFamily="50" charset="-128"/>
                        <a:ea typeface="Meiryo UI" panose="020B0604030504040204" pitchFamily="50" charset="-128"/>
                      </a:endParaRPr>
                    </a:p>
                  </a:txBody>
                  <a:tcPr marL="89157" marR="89157" marT="44578" marB="4457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pPr>
                      <a:r>
                        <a:rPr kumimoji="1" lang="ja-JP" altLang="en-US" sz="1100">
                          <a:latin typeface="Meiryo UI" panose="020B0604030504040204" pitchFamily="50" charset="-128"/>
                          <a:ea typeface="Meiryo UI" panose="020B0604030504040204" pitchFamily="50" charset="-128"/>
                        </a:rPr>
                        <a:t>事務局は、間接補助事業者が、次のいずれかに該当した事実があり、その行為態様、役員の関与の有無、違反行為が行われた期間及び社会的影響等を総合的に勘案して、補助金の交付の相手方として不適当であると認める場合、補助金を支給しない。</a:t>
                      </a:r>
                      <a:endParaRPr kumimoji="1" lang="en-US" altLang="ja-JP" sz="1100">
                        <a:latin typeface="Meiryo UI" panose="020B0604030504040204" pitchFamily="50" charset="-128"/>
                        <a:ea typeface="Meiryo UI" panose="020B0604030504040204" pitchFamily="50" charset="-128"/>
                      </a:endParaRPr>
                    </a:p>
                    <a:p>
                      <a:pPr marL="162000" indent="-360000">
                        <a:lnSpc>
                          <a:spcPct val="100000"/>
                        </a:lnSpc>
                      </a:pPr>
                      <a:endParaRPr kumimoji="1" lang="en-US" altLang="ja-JP" sz="1100">
                        <a:latin typeface="Meiryo UI" panose="020B0604030504040204" pitchFamily="50" charset="-128"/>
                        <a:ea typeface="Meiryo UI" panose="020B0604030504040204" pitchFamily="50" charset="-128"/>
                      </a:endParaRPr>
                    </a:p>
                    <a:p>
                      <a:pPr marL="162000" indent="-360000">
                        <a:lnSpc>
                          <a:spcPct val="100000"/>
                        </a:lnSpc>
                      </a:pPr>
                      <a:r>
                        <a:rPr kumimoji="1" lang="ja-JP" altLang="en-US" sz="1100" u="sng">
                          <a:latin typeface="Meiryo UI" panose="020B0604030504040204" pitchFamily="50" charset="-128"/>
                          <a:ea typeface="Meiryo UI" panose="020B0604030504040204" pitchFamily="50" charset="-128"/>
                        </a:rPr>
                        <a:t>不支給要件</a:t>
                      </a:r>
                      <a:endParaRPr kumimoji="1" lang="en-US" altLang="ja-JP" sz="1100" u="sng">
                        <a:latin typeface="Meiryo UI" panose="020B0604030504040204" pitchFamily="50" charset="-128"/>
                        <a:ea typeface="Meiryo UI" panose="020B0604030504040204" pitchFamily="50" charset="-128"/>
                      </a:endParaRPr>
                    </a:p>
                    <a:p>
                      <a:pPr marL="162000" indent="-360000">
                        <a:lnSpc>
                          <a:spcPct val="100000"/>
                        </a:lnSpc>
                      </a:pPr>
                      <a:endParaRPr kumimoji="1" lang="en-US" altLang="ja-JP" sz="400">
                        <a:latin typeface="Meiryo UI" panose="020B0604030504040204" pitchFamily="50" charset="-128"/>
                        <a:ea typeface="Meiryo UI" panose="020B0604030504040204" pitchFamily="50" charset="-128"/>
                      </a:endParaRPr>
                    </a:p>
                    <a:p>
                      <a:pPr marL="198000" indent="-360000">
                        <a:lnSpc>
                          <a:spcPct val="100000"/>
                        </a:lnSpc>
                      </a:pPr>
                      <a:r>
                        <a:rPr kumimoji="1" lang="ja-JP" altLang="en-US" sz="1100">
                          <a:latin typeface="Meiryo UI" panose="020B0604030504040204" pitchFamily="50" charset="-128"/>
                          <a:ea typeface="Meiryo UI" panose="020B0604030504040204" pitchFamily="50" charset="-128"/>
                        </a:rPr>
                        <a:t>イ</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偽りその他不正の手段によって、補助金適正化法第２条第１項に規定する補助金等、及び補助金適正化法第２条第４項に規定する間接補助金等、並びに施行令第４条第２項第４号に規定する条件として各省各庁の長が定めた民間事業者等に対する助成金等の交付条件又は契約条件に従い交付する基金（以下「補助金等」という。）の交付を受け、又は融通を受けたと認められる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ロ</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補助金等の他の用途への使用があったと認められる場合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ハ</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その他補助金等の交付の決定の内容又はこれに付した条件その他法令又はこれに基づく各省各庁の長の処分に違反した場合（ロに掲げる場合を除く。）</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ニ</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事業主、又は事業主が法人であり、当該法人の役員又は事業所の業務を統括する者その他これに準ずる者（以下「役員等」という。）が公共機関の職員に対して行った贈賄の容疑により逮捕され、又は逮捕を経ないで公訴を提起された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ホ</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業務に関し、私的独占の禁止及び公正取引の確保に関する法律</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昭和</a:t>
                      </a:r>
                      <a:r>
                        <a:rPr kumimoji="1" lang="en-US" altLang="ja-JP" sz="1100">
                          <a:latin typeface="Meiryo UI" panose="020B0604030504040204" pitchFamily="50" charset="-128"/>
                          <a:ea typeface="Meiryo UI" panose="020B0604030504040204" pitchFamily="50" charset="-128"/>
                        </a:rPr>
                        <a:t>22</a:t>
                      </a:r>
                      <a:r>
                        <a:rPr kumimoji="1" lang="ja-JP" altLang="en-US" sz="1100">
                          <a:latin typeface="Meiryo UI" panose="020B0604030504040204" pitchFamily="50" charset="-128"/>
                          <a:ea typeface="Meiryo UI" panose="020B0604030504040204" pitchFamily="50" charset="-128"/>
                        </a:rPr>
                        <a:t>年法律第</a:t>
                      </a:r>
                      <a:r>
                        <a:rPr kumimoji="1" lang="en-US" altLang="ja-JP" sz="1100">
                          <a:latin typeface="Meiryo UI" panose="020B0604030504040204" pitchFamily="50" charset="-128"/>
                          <a:ea typeface="Meiryo UI" panose="020B0604030504040204" pitchFamily="50" charset="-128"/>
                        </a:rPr>
                        <a:t>54</a:t>
                      </a:r>
                      <a:r>
                        <a:rPr kumimoji="1" lang="ja-JP" altLang="en-US" sz="1100">
                          <a:latin typeface="Meiryo UI" panose="020B0604030504040204" pitchFamily="50" charset="-128"/>
                          <a:ea typeface="Meiryo UI" panose="020B0604030504040204" pitchFamily="50" charset="-128"/>
                        </a:rPr>
                        <a:t>号）第３条又は第８条第１項第１号に違反した場合</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ヘに掲げる場合を除く。</a:t>
                      </a:r>
                      <a:r>
                        <a:rPr kumimoji="1" lang="en-US" altLang="ja-JP" sz="1100">
                          <a:latin typeface="Meiryo UI" panose="020B0604030504040204" pitchFamily="50" charset="-128"/>
                          <a:ea typeface="Meiryo UI" panose="020B0604030504040204" pitchFamily="50" charset="-128"/>
                        </a:rPr>
                        <a:t>)</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ヘ</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役員等が談合の容疑により逮捕され、又は逮捕を経ないで公訴を提起された場合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ト</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役員等が競売等妨害の容疑により逮捕され、又は逮捕を経ないで公訴を提起された場合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チ</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業務に関し、不正競争防止法（平成５年法律第</a:t>
                      </a:r>
                      <a:r>
                        <a:rPr kumimoji="1" lang="en-US" altLang="ja-JP" sz="1100">
                          <a:latin typeface="Meiryo UI" panose="020B0604030504040204" pitchFamily="50" charset="-128"/>
                          <a:ea typeface="Meiryo UI" panose="020B0604030504040204" pitchFamily="50" charset="-128"/>
                        </a:rPr>
                        <a:t>47</a:t>
                      </a:r>
                      <a:r>
                        <a:rPr kumimoji="1" lang="ja-JP" altLang="en-US" sz="1100">
                          <a:latin typeface="Meiryo UI" panose="020B0604030504040204" pitchFamily="50" charset="-128"/>
                          <a:ea typeface="Meiryo UI" panose="020B0604030504040204" pitchFamily="50" charset="-128"/>
                        </a:rPr>
                        <a:t>号）第２条第１項第１号又は第</a:t>
                      </a:r>
                      <a:r>
                        <a:rPr kumimoji="1" lang="en-US" altLang="ja-JP" sz="1100">
                          <a:latin typeface="Meiryo UI" panose="020B0604030504040204" pitchFamily="50" charset="-128"/>
                          <a:ea typeface="Meiryo UI" panose="020B0604030504040204" pitchFamily="50" charset="-128"/>
                        </a:rPr>
                        <a:t>19</a:t>
                      </a:r>
                      <a:r>
                        <a:rPr kumimoji="1" lang="ja-JP" altLang="en-US" sz="1100">
                          <a:latin typeface="Meiryo UI" panose="020B0604030504040204" pitchFamily="50" charset="-128"/>
                          <a:ea typeface="Meiryo UI" panose="020B0604030504040204" pitchFamily="50" charset="-128"/>
                        </a:rPr>
                        <a:t>号に掲げる行為を行った場合</a:t>
                      </a: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リ</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前各号に掲げる場合の他、業務に関し不正又は不誠実な行為をした場合</a:t>
                      </a:r>
                      <a:endParaRPr kumimoji="1" lang="en-US" altLang="ja-JP" sz="1100">
                        <a:latin typeface="Meiryo UI" panose="020B0604030504040204" pitchFamily="50" charset="-128"/>
                        <a:ea typeface="Meiryo UI" panose="020B0604030504040204" pitchFamily="50" charset="-128"/>
                      </a:endParaRPr>
                    </a:p>
                    <a:p>
                      <a:pPr marL="198000" indent="-360000">
                        <a:lnSpc>
                          <a:spcPct val="100000"/>
                        </a:lnSpc>
                      </a:pPr>
                      <a:r>
                        <a:rPr kumimoji="1" lang="ja-JP" altLang="en-US" sz="1100">
                          <a:latin typeface="Meiryo UI" panose="020B0604030504040204" pitchFamily="50" charset="-128"/>
                          <a:ea typeface="Meiryo UI" panose="020B0604030504040204" pitchFamily="50" charset="-128"/>
                        </a:rPr>
                        <a:t>ヌ</a:t>
                      </a:r>
                      <a:r>
                        <a:rPr kumimoji="1" lang="en-US" altLang="ja-JP" sz="1100">
                          <a:latin typeface="Meiryo UI" panose="020B0604030504040204" pitchFamily="50" charset="-128"/>
                          <a:ea typeface="Meiryo UI" panose="020B0604030504040204" pitchFamily="50" charset="-128"/>
                        </a:rPr>
                        <a:t>. </a:t>
                      </a:r>
                      <a:r>
                        <a:rPr kumimoji="1" lang="ja-JP" altLang="en-US" sz="1100">
                          <a:latin typeface="Meiryo UI" panose="020B0604030504040204" pitchFamily="50" charset="-128"/>
                          <a:ea typeface="Meiryo UI" panose="020B0604030504040204" pitchFamily="50" charset="-128"/>
                        </a:rPr>
                        <a:t>前各号に掲げる場合の他、役員等が禁錮以上の刑に当たる犯罪の容疑により公訴を提起され、又は禁錮以上の刑若しくは刑法</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明治</a:t>
                      </a:r>
                      <a:r>
                        <a:rPr kumimoji="1" lang="en-US" altLang="ja-JP" sz="1100">
                          <a:latin typeface="Meiryo UI" panose="020B0604030504040204" pitchFamily="50" charset="-128"/>
                          <a:ea typeface="Meiryo UI" panose="020B0604030504040204" pitchFamily="50" charset="-128"/>
                        </a:rPr>
                        <a:t>40</a:t>
                      </a:r>
                      <a:r>
                        <a:rPr kumimoji="1" lang="ja-JP" altLang="en-US" sz="1100">
                          <a:latin typeface="Meiryo UI" panose="020B0604030504040204" pitchFamily="50" charset="-128"/>
                          <a:ea typeface="Meiryo UI" panose="020B0604030504040204" pitchFamily="50" charset="-128"/>
                        </a:rPr>
                        <a:t>年法律第</a:t>
                      </a:r>
                      <a:r>
                        <a:rPr kumimoji="1" lang="en-US" altLang="ja-JP" sz="1100">
                          <a:latin typeface="Meiryo UI" panose="020B0604030504040204" pitchFamily="50" charset="-128"/>
                          <a:ea typeface="Meiryo UI" panose="020B0604030504040204" pitchFamily="50" charset="-128"/>
                        </a:rPr>
                        <a:t>45</a:t>
                      </a:r>
                      <a:r>
                        <a:rPr kumimoji="1" lang="ja-JP" altLang="en-US" sz="1100">
                          <a:latin typeface="Meiryo UI" panose="020B0604030504040204" pitchFamily="50" charset="-128"/>
                          <a:ea typeface="Meiryo UI" panose="020B0604030504040204" pitchFamily="50" charset="-128"/>
                        </a:rPr>
                        <a:t>号</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の規定による罰金刑を宣告された場合</a:t>
                      </a:r>
                    </a:p>
                  </a:txBody>
                  <a:tcPr marL="89157" marR="89157" marT="44578" marB="4457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chemeClr val="accent1"/>
                          </a:solidFill>
                          <a:latin typeface="Meiryo UI" panose="020B0604030504040204" pitchFamily="50" charset="-128"/>
                          <a:ea typeface="Meiryo UI" panose="020B0604030504040204" pitchFamily="50" charset="-128"/>
                        </a:rPr>
                        <a:t>例：該当しないため、要件を満たす</a:t>
                      </a:r>
                    </a:p>
                  </a:txBody>
                  <a:tcPr marL="89157" marR="89157" marT="44578" marB="44578"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cxnSp>
        <p:nvCxnSpPr>
          <p:cNvPr id="12" name="直線コネクタ 11">
            <a:extLst>
              <a:ext uri="{FF2B5EF4-FFF2-40B4-BE49-F238E27FC236}">
                <a16:creationId xmlns:a16="http://schemas.microsoft.com/office/drawing/2014/main" id="{3AE12D74-D6DF-FF52-83D0-0045A34986E1}"/>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02E52A68-3131-2A0D-D448-14F65FE37EFD}"/>
              </a:ext>
            </a:extLst>
          </p:cNvPr>
          <p:cNvSpPr>
            <a:spLocks noGrp="1"/>
          </p:cNvSpPr>
          <p:nvPr>
            <p:ph type="sldNum" sz="quarter" idx="12"/>
          </p:nvPr>
        </p:nvSpPr>
        <p:spPr/>
        <p:txBody>
          <a:bodyPr/>
          <a:lstStyle/>
          <a:p>
            <a:fld id="{10286BC7-5414-4C49-9670-CCB5BF938726}" type="slidenum">
              <a:rPr kumimoji="1" lang="ja-JP" altLang="en-US" smtClean="0"/>
              <a:t>11</a:t>
            </a:fld>
            <a:endParaRPr kumimoji="1" lang="ja-JP" altLang="en-US"/>
          </a:p>
        </p:txBody>
      </p:sp>
      <p:sp>
        <p:nvSpPr>
          <p:cNvPr id="13" name="TextBox 51">
            <a:extLst>
              <a:ext uri="{FF2B5EF4-FFF2-40B4-BE49-F238E27FC236}">
                <a16:creationId xmlns:a16="http://schemas.microsoft.com/office/drawing/2014/main" id="{CB6FA0C9-8E45-DB8E-6E89-64031C6D158F}"/>
              </a:ext>
            </a:extLst>
          </p:cNvPr>
          <p:cNvSpPr txBox="1"/>
          <p:nvPr/>
        </p:nvSpPr>
        <p:spPr>
          <a:xfrm>
            <a:off x="1594719" y="2839900"/>
            <a:ext cx="9000000" cy="2426882"/>
          </a:xfrm>
          <a:prstGeom prst="rect">
            <a:avLst/>
          </a:prstGeom>
          <a:solidFill>
            <a:srgbClr val="30C1D7">
              <a:alpha val="85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記載必須事項として下記を記載してください。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endParaRPr lang="ja-JP" altLang="en-US"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en-US" altLang="ja-JP" sz="1400">
                <a:solidFill>
                  <a:srgbClr val="2E3558"/>
                </a:solidFill>
                <a:latin typeface="Meiryo UI" panose="020B0604030504040204" pitchFamily="50" charset="-128"/>
                <a:ea typeface="Meiryo UI" panose="020B0604030504040204" pitchFamily="50" charset="-128"/>
              </a:rPr>
              <a:t>A</a:t>
            </a:r>
            <a:r>
              <a:rPr lang="ja-JP" altLang="en-US" sz="1400">
                <a:solidFill>
                  <a:srgbClr val="2E3558"/>
                </a:solidFill>
                <a:latin typeface="Meiryo UI" panose="020B0604030504040204" pitchFamily="50" charset="-128"/>
                <a:ea typeface="Meiryo UI" panose="020B0604030504040204" pitchFamily="50" charset="-128"/>
              </a:rPr>
              <a:t>から</a:t>
            </a:r>
            <a:r>
              <a:rPr lang="en-US" altLang="ja-JP" sz="1400">
                <a:solidFill>
                  <a:srgbClr val="2E3558"/>
                </a:solidFill>
                <a:latin typeface="Meiryo UI" panose="020B0604030504040204" pitchFamily="50" charset="-128"/>
                <a:ea typeface="Meiryo UI" panose="020B0604030504040204" pitchFamily="50" charset="-128"/>
              </a:rPr>
              <a:t>H</a:t>
            </a:r>
            <a:r>
              <a:rPr lang="ja-JP" altLang="en-US" sz="1400">
                <a:solidFill>
                  <a:srgbClr val="2E3558"/>
                </a:solidFill>
                <a:latin typeface="Meiryo UI" panose="020B0604030504040204" pitchFamily="50" charset="-128"/>
                <a:ea typeface="Meiryo UI" panose="020B0604030504040204" pitchFamily="50" charset="-128"/>
              </a:rPr>
              <a:t>の「本応募申請における充足状況」</a:t>
            </a:r>
            <a:br>
              <a:rPr lang="ja-JP" altLang="en-US" sz="1400">
                <a:solidFill>
                  <a:srgbClr val="2E3558"/>
                </a:solidFill>
                <a:latin typeface="Meiryo UI" panose="020B0604030504040204" pitchFamily="50" charset="-128"/>
                <a:ea typeface="Meiryo UI" panose="020B0604030504040204" pitchFamily="50" charset="-128"/>
              </a:rPr>
            </a:br>
            <a:r>
              <a:rPr lang="ja-JP" altLang="en-US" sz="1400">
                <a:solidFill>
                  <a:srgbClr val="2E3558"/>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p>
          <a:p>
            <a:pPr marL="479475" lvl="1" indent="-285750">
              <a:buFont typeface="Arial" panose="020B0604020202020204" pitchFamily="34" charset="0"/>
              <a:buChar char="•"/>
            </a:pPr>
            <a:r>
              <a:rPr lang="en-US" altLang="ja-JP" sz="1400">
                <a:solidFill>
                  <a:srgbClr val="2E3558"/>
                </a:solidFill>
              </a:rPr>
              <a:t>A</a:t>
            </a:r>
            <a:r>
              <a:rPr lang="ja-JP" altLang="en-US" sz="1400">
                <a:solidFill>
                  <a:srgbClr val="2E3558"/>
                </a:solidFill>
              </a:rPr>
              <a:t>・</a:t>
            </a:r>
            <a:r>
              <a:rPr lang="en-US" altLang="ja-JP" sz="1400">
                <a:solidFill>
                  <a:srgbClr val="2E3558"/>
                </a:solidFill>
              </a:rPr>
              <a:t>C</a:t>
            </a:r>
            <a:r>
              <a:rPr lang="ja-JP" altLang="en-US" sz="1400">
                <a:solidFill>
                  <a:srgbClr val="2E3558"/>
                </a:solidFill>
              </a:rPr>
              <a:t>・</a:t>
            </a:r>
            <a:r>
              <a:rPr lang="en-US" altLang="ja-JP" sz="1400">
                <a:solidFill>
                  <a:srgbClr val="2E3558"/>
                </a:solidFill>
              </a:rPr>
              <a:t>G</a:t>
            </a:r>
            <a:r>
              <a:rPr lang="ja-JP" altLang="en-US" sz="1400">
                <a:solidFill>
                  <a:srgbClr val="2E3558"/>
                </a:solidFill>
              </a:rPr>
              <a:t>：要件を満たす場合には例文のように記載の上、該当書類を提出すること。</a:t>
            </a:r>
          </a:p>
          <a:p>
            <a:pPr marL="479475" lvl="1" indent="-285750">
              <a:buFont typeface="Arial" panose="020B0604020202020204" pitchFamily="34" charset="0"/>
              <a:buChar char="•"/>
            </a:pPr>
            <a:r>
              <a:rPr lang="en-US" altLang="ja-JP" sz="1400">
                <a:solidFill>
                  <a:srgbClr val="2E3558"/>
                </a:solidFill>
              </a:rPr>
              <a:t>D</a:t>
            </a:r>
            <a:r>
              <a:rPr lang="ja-JP" altLang="en-US" sz="1400">
                <a:solidFill>
                  <a:srgbClr val="2E3558"/>
                </a:solidFill>
              </a:rPr>
              <a:t>・</a:t>
            </a:r>
            <a:r>
              <a:rPr lang="en-US" altLang="ja-JP" sz="1400">
                <a:solidFill>
                  <a:srgbClr val="2E3558"/>
                </a:solidFill>
              </a:rPr>
              <a:t>E</a:t>
            </a:r>
            <a:r>
              <a:rPr lang="ja-JP" altLang="en-US" sz="1400">
                <a:solidFill>
                  <a:srgbClr val="2E3558"/>
                </a:solidFill>
              </a:rPr>
              <a:t>：要件を満たす場合には例文のように記載の上、本様式の該当頁についても作成すること。</a:t>
            </a:r>
          </a:p>
          <a:p>
            <a:pPr marL="479475" lvl="1" indent="-285750">
              <a:buFont typeface="Arial" panose="020B0604020202020204" pitchFamily="34" charset="0"/>
              <a:buChar char="•"/>
            </a:pPr>
            <a:r>
              <a:rPr lang="en-US" altLang="ja-JP" sz="1400">
                <a:solidFill>
                  <a:srgbClr val="2E3558"/>
                </a:solidFill>
              </a:rPr>
              <a:t>B</a:t>
            </a:r>
            <a:r>
              <a:rPr lang="ja-JP" altLang="en-US" sz="1400">
                <a:solidFill>
                  <a:srgbClr val="2E3558"/>
                </a:solidFill>
              </a:rPr>
              <a:t>・</a:t>
            </a:r>
            <a:r>
              <a:rPr lang="en-US" altLang="ja-JP" sz="1400">
                <a:solidFill>
                  <a:srgbClr val="2E3558"/>
                </a:solidFill>
              </a:rPr>
              <a:t>F</a:t>
            </a:r>
            <a:r>
              <a:rPr lang="ja-JP" altLang="en-US" sz="1400">
                <a:solidFill>
                  <a:srgbClr val="2E3558"/>
                </a:solidFill>
              </a:rPr>
              <a:t>・</a:t>
            </a:r>
            <a:r>
              <a:rPr lang="en-US" altLang="ja-JP" sz="1400">
                <a:solidFill>
                  <a:srgbClr val="2E3558"/>
                </a:solidFill>
              </a:rPr>
              <a:t>H</a:t>
            </a:r>
            <a:r>
              <a:rPr lang="ja-JP" altLang="en-US" sz="1400">
                <a:solidFill>
                  <a:srgbClr val="2E3558"/>
                </a:solidFill>
              </a:rPr>
              <a:t>：要件を満たす場合には例文のように記載すること。</a:t>
            </a:r>
            <a:br>
              <a:rPr lang="en-US" altLang="ja-JP" sz="1400">
                <a:solidFill>
                  <a:srgbClr val="2E3558"/>
                </a:solidFill>
              </a:rPr>
            </a:br>
            <a:endParaRPr lang="ja-JP" altLang="en-US" sz="1400">
              <a:solidFill>
                <a:srgbClr val="2E3558"/>
              </a:solidFill>
            </a:endParaRPr>
          </a:p>
          <a:p>
            <a:pPr marL="85725" algn="ctr"/>
            <a:r>
              <a:rPr lang="en-US" altLang="ja-JP" sz="1400" b="1">
                <a:solidFill>
                  <a:srgbClr val="2E3558"/>
                </a:solidFill>
                <a:latin typeface="Meiryo UI" panose="020B0604030504040204" pitchFamily="50" charset="-128"/>
                <a:ea typeface="Meiryo UI" panose="020B0604030504040204" pitchFamily="50" charset="-128"/>
              </a:rPr>
              <a:t>※</a:t>
            </a:r>
            <a:r>
              <a:rPr lang="ja-JP" altLang="en-US" sz="1400" b="1">
                <a:solidFill>
                  <a:srgbClr val="2E3558"/>
                </a:solidFill>
                <a:latin typeface="Meiryo UI" panose="020B0604030504040204" pitchFamily="50" charset="-128"/>
                <a:ea typeface="Meiryo UI" panose="020B0604030504040204" pitchFamily="50" charset="-128"/>
              </a:rPr>
              <a:t>注意事項</a:t>
            </a:r>
          </a:p>
          <a:p>
            <a:pPr marL="193725" lvl="1" algn="ctr"/>
            <a:r>
              <a:rPr lang="ja-JP" altLang="en-US" sz="1400" b="1">
                <a:solidFill>
                  <a:srgbClr val="2E3558"/>
                </a:solidFill>
              </a:rPr>
              <a:t>本頁に示すフォーマットは変更せず、そのまま使用すること。</a:t>
            </a:r>
          </a:p>
        </p:txBody>
      </p:sp>
    </p:spTree>
    <p:extLst>
      <p:ext uri="{BB962C8B-B14F-4D97-AF65-F5344CB8AC3E}">
        <p14:creationId xmlns:p14="http://schemas.microsoft.com/office/powerpoint/2010/main" val="2238295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6D869-049C-B06E-BBFC-8A81360B45FC}"/>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7728277-AA6A-317F-6973-FB515F6EAD98}"/>
              </a:ext>
            </a:extLst>
          </p:cNvPr>
          <p:cNvGraphicFramePr>
            <a:graphicFrameLocks noChangeAspect="1"/>
          </p:cNvGraphicFramePr>
          <p:nvPr>
            <p:custDataLst>
              <p:tags r:id="rId1"/>
            </p:custDataLst>
            <p:extLst>
              <p:ext uri="{D42A27DB-BD31-4B8C-83A1-F6EECF244321}">
                <p14:modId xmlns:p14="http://schemas.microsoft.com/office/powerpoint/2010/main" val="39421020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E7728277-AA6A-317F-6973-FB515F6EAD9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8CFF1D54-400A-27CD-8E9B-F42D75EB7AAC}"/>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①ウ</a:t>
            </a:r>
            <a:r>
              <a:rPr lang="en-US" altLang="ja-JP" sz="2000"/>
              <a:t>. </a:t>
            </a:r>
            <a:r>
              <a:rPr lang="ja-JP" altLang="en-US" sz="2000"/>
              <a:t>経営層のコミットメント</a:t>
            </a:r>
            <a:endParaRPr kumimoji="1" lang="en-US" sz="2000">
              <a:solidFill>
                <a:srgbClr val="FF0000"/>
              </a:solidFill>
            </a:endParaRPr>
          </a:p>
        </p:txBody>
      </p:sp>
      <p:sp>
        <p:nvSpPr>
          <p:cNvPr id="8" name="Title 1">
            <a:extLst>
              <a:ext uri="{FF2B5EF4-FFF2-40B4-BE49-F238E27FC236}">
                <a16:creationId xmlns:a16="http://schemas.microsoft.com/office/drawing/2014/main" id="{171F1E2F-53F8-7069-FA19-9A36D1E01000}"/>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p>
          <a:p>
            <a:r>
              <a:rPr lang="ja-JP" altLang="en-US">
                <a:solidFill>
                  <a:schemeClr val="tx1"/>
                </a:solidFill>
              </a:rPr>
              <a:t>間接補助事業を実施するに当たり、経営層のコミットを約束する</a:t>
            </a:r>
            <a:endParaRPr lang="en-US" altLang="ja-JP">
              <a:solidFill>
                <a:schemeClr val="tx1"/>
              </a:solidFill>
            </a:endParaRPr>
          </a:p>
        </p:txBody>
      </p:sp>
      <p:cxnSp>
        <p:nvCxnSpPr>
          <p:cNvPr id="9" name="直線コネクタ 8">
            <a:extLst>
              <a:ext uri="{FF2B5EF4-FFF2-40B4-BE49-F238E27FC236}">
                <a16:creationId xmlns:a16="http://schemas.microsoft.com/office/drawing/2014/main" id="{E0680D0C-A2AD-FB82-16AB-32EBAF1B617B}"/>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637F09DE-8E98-1865-E3E4-9D7B84796C1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Rectangle 4">
            <a:extLst>
              <a:ext uri="{FF2B5EF4-FFF2-40B4-BE49-F238E27FC236}">
                <a16:creationId xmlns:a16="http://schemas.microsoft.com/office/drawing/2014/main" id="{3372CE8B-93CE-5CC3-3167-365C20753B49}"/>
              </a:ext>
            </a:extLst>
          </p:cNvPr>
          <p:cNvSpPr/>
          <p:nvPr/>
        </p:nvSpPr>
        <p:spPr>
          <a:xfrm>
            <a:off x="628651" y="1345767"/>
            <a:ext cx="10934700" cy="1428677"/>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lvl="1" indent="0">
              <a:spcBef>
                <a:spcPts val="600"/>
              </a:spcBef>
              <a:spcAft>
                <a:spcPts val="600"/>
              </a:spcAft>
              <a:buClr>
                <a:schemeClr val="tx2"/>
              </a:buClr>
              <a:buSzPct val="100000"/>
              <a:buNone/>
            </a:pPr>
            <a:r>
              <a:rPr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XX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株式会</a:t>
            </a:r>
            <a:r>
              <a:rPr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社は</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、以下の事項を宣言する。</a:t>
            </a:r>
          </a:p>
          <a:p>
            <a:pPr marL="539750" lvl="1" indent="-269875">
              <a:spcBef>
                <a:spcPts val="600"/>
              </a:spcBef>
              <a:spcAft>
                <a:spcPts val="600"/>
              </a:spcAft>
              <a:buClr>
                <a:schemeClr val="tx2"/>
              </a:buClr>
              <a:buSzPct val="100000"/>
              <a:buFont typeface="Wingdings" panose="05000000000000000000" pitchFamily="2" charset="2"/>
              <a:buChar char="Ø"/>
            </a:pPr>
            <a:r>
              <a:rPr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本様式記載の内容</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に従い、既存の</a:t>
            </a:r>
            <a:r>
              <a:rPr kumimoji="1"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XXX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や</a:t>
            </a:r>
            <a:r>
              <a:rPr kumimoji="1"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XX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設備等を有効活用し、</a:t>
            </a:r>
            <a:r>
              <a:rPr kumimoji="1"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GX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新事業の創出に繋げることで、世界に勝てる</a:t>
            </a:r>
            <a:r>
              <a:rPr kumimoji="1"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GX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拠点の形成を目指す。</a:t>
            </a:r>
          </a:p>
          <a:p>
            <a:pPr marL="539750" lvl="1" indent="-269875">
              <a:spcBef>
                <a:spcPts val="600"/>
              </a:spcBef>
              <a:spcAft>
                <a:spcPts val="600"/>
              </a:spcAft>
              <a:buClr>
                <a:schemeClr val="tx2"/>
              </a:buClr>
              <a:buSzPct val="100000"/>
              <a:buFont typeface="Wingdings" panose="05000000000000000000" pitchFamily="2" charset="2"/>
              <a:buChar char="Ø"/>
            </a:pP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そのため、「</a:t>
            </a:r>
            <a:r>
              <a:rPr kumimoji="1" lang="en-US" altLang="ja-JP"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GX</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戦略地域制度」における「コンビナート等再生型」の有望地域に選定された地域において、</a:t>
            </a:r>
            <a:r>
              <a:rPr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間接補助事業の経費を用い、基本・詳細設計／事業採算性評価等を精力的に執り行う</a:t>
            </a:r>
            <a:r>
              <a:rPr kumimoji="1" lang="ja-JP" altLang="en-US" sz="1400">
                <a:solidFill>
                  <a:schemeClr val="tx1"/>
                </a:solidFill>
                <a:latin typeface="Meiryo UI" panose="020B0604030504040204" pitchFamily="50" charset="-128"/>
                <a:ea typeface="Meiryo UI" panose="020B0604030504040204" pitchFamily="50" charset="-128"/>
                <a:sym typeface="Trebuchet MS" panose="020B0603020202020204" pitchFamily="34" charset="0"/>
              </a:rPr>
              <a:t>。</a:t>
            </a:r>
          </a:p>
        </p:txBody>
      </p:sp>
      <p:sp>
        <p:nvSpPr>
          <p:cNvPr id="21" name="テキスト ボックス 20">
            <a:extLst>
              <a:ext uri="{FF2B5EF4-FFF2-40B4-BE49-F238E27FC236}">
                <a16:creationId xmlns:a16="http://schemas.microsoft.com/office/drawing/2014/main" id="{6D224B16-B822-7BFA-862C-45C67E6A8BA6}"/>
              </a:ext>
            </a:extLst>
          </p:cNvPr>
          <p:cNvSpPr txBox="1"/>
          <p:nvPr/>
        </p:nvSpPr>
        <p:spPr>
          <a:xfrm>
            <a:off x="4137224" y="3538294"/>
            <a:ext cx="391755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企業名：</a:t>
            </a:r>
            <a:r>
              <a:rPr kumimoji="1" lang="ja-JP" altLang="en-US" sz="1400" u="heavy">
                <a:solidFill>
                  <a:schemeClr val="tx1"/>
                </a:solidFill>
                <a:latin typeface="Meiryo UI" panose="020B0604030504040204" pitchFamily="50" charset="-128"/>
                <a:ea typeface="Meiryo UI" panose="020B0604030504040204" pitchFamily="50" charset="-128"/>
              </a:rPr>
              <a:t>　　　　　　　　　　　　　　　　　　　　　　　　　</a:t>
            </a:r>
          </a:p>
        </p:txBody>
      </p:sp>
      <p:sp>
        <p:nvSpPr>
          <p:cNvPr id="22" name="テキスト ボックス 21">
            <a:extLst>
              <a:ext uri="{FF2B5EF4-FFF2-40B4-BE49-F238E27FC236}">
                <a16:creationId xmlns:a16="http://schemas.microsoft.com/office/drawing/2014/main" id="{7D08FB37-40C8-0BB3-F9C9-94B194B777F3}"/>
              </a:ext>
            </a:extLst>
          </p:cNvPr>
          <p:cNvSpPr txBox="1"/>
          <p:nvPr/>
        </p:nvSpPr>
        <p:spPr>
          <a:xfrm>
            <a:off x="4137224" y="4298553"/>
            <a:ext cx="391755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役  職：</a:t>
            </a:r>
            <a:r>
              <a:rPr kumimoji="1" lang="ja-JP" altLang="en-US" sz="1400" u="heavy">
                <a:solidFill>
                  <a:schemeClr val="tx1"/>
                </a:solidFill>
                <a:latin typeface="Meiryo UI" panose="020B0604030504040204" pitchFamily="50" charset="-128"/>
                <a:ea typeface="Meiryo UI" panose="020B0604030504040204" pitchFamily="50" charset="-128"/>
              </a:rPr>
              <a:t>　　　　　　　　　　　　　　　　　　　　　　　　　</a:t>
            </a:r>
          </a:p>
        </p:txBody>
      </p:sp>
      <p:sp>
        <p:nvSpPr>
          <p:cNvPr id="25" name="テキスト ボックス 24">
            <a:extLst>
              <a:ext uri="{FF2B5EF4-FFF2-40B4-BE49-F238E27FC236}">
                <a16:creationId xmlns:a16="http://schemas.microsoft.com/office/drawing/2014/main" id="{A7ADE830-1962-0EEA-1A38-8A34BB4120AC}"/>
              </a:ext>
            </a:extLst>
          </p:cNvPr>
          <p:cNvSpPr txBox="1"/>
          <p:nvPr/>
        </p:nvSpPr>
        <p:spPr>
          <a:xfrm>
            <a:off x="4137224" y="5085875"/>
            <a:ext cx="391755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氏　名：</a:t>
            </a:r>
            <a:r>
              <a:rPr kumimoji="1" lang="ja-JP" altLang="en-US" sz="1400" u="heavy">
                <a:solidFill>
                  <a:schemeClr val="tx1"/>
                </a:solidFill>
                <a:latin typeface="Meiryo UI" panose="020B0604030504040204" pitchFamily="50" charset="-128"/>
                <a:ea typeface="Meiryo UI" panose="020B0604030504040204" pitchFamily="50" charset="-128"/>
              </a:rPr>
              <a:t>　　　　　　　　　　　　　　　　　　　　　　　　　</a:t>
            </a:r>
          </a:p>
        </p:txBody>
      </p:sp>
      <p:sp>
        <p:nvSpPr>
          <p:cNvPr id="28" name="テキスト ボックス 27">
            <a:extLst>
              <a:ext uri="{FF2B5EF4-FFF2-40B4-BE49-F238E27FC236}">
                <a16:creationId xmlns:a16="http://schemas.microsoft.com/office/drawing/2014/main" id="{6BAC9CBC-17A2-B124-9B3A-294BA870E584}"/>
              </a:ext>
            </a:extLst>
          </p:cNvPr>
          <p:cNvSpPr txBox="1"/>
          <p:nvPr/>
        </p:nvSpPr>
        <p:spPr>
          <a:xfrm>
            <a:off x="4137224" y="2762758"/>
            <a:ext cx="391755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日　付：</a:t>
            </a:r>
            <a:r>
              <a:rPr kumimoji="1" lang="ja-JP" altLang="en-US" sz="1400" u="heavy">
                <a:solidFill>
                  <a:schemeClr val="tx1"/>
                </a:solidFill>
                <a:latin typeface="Meiryo UI" panose="020B0604030504040204" pitchFamily="50" charset="-128"/>
                <a:ea typeface="Meiryo UI" panose="020B0604030504040204" pitchFamily="50" charset="-128"/>
              </a:rPr>
              <a:t>　　　　　　　　　　　　　　　　　　　　　　　　　</a:t>
            </a:r>
          </a:p>
        </p:txBody>
      </p:sp>
      <p:sp>
        <p:nvSpPr>
          <p:cNvPr id="31" name="テキスト ボックス 30">
            <a:extLst>
              <a:ext uri="{FF2B5EF4-FFF2-40B4-BE49-F238E27FC236}">
                <a16:creationId xmlns:a16="http://schemas.microsoft.com/office/drawing/2014/main" id="{B1C34DE5-696D-6F6E-893C-F0FFA48FA5A2}"/>
              </a:ext>
            </a:extLst>
          </p:cNvPr>
          <p:cNvSpPr txBox="1"/>
          <p:nvPr/>
        </p:nvSpPr>
        <p:spPr>
          <a:xfrm>
            <a:off x="4924426" y="5374025"/>
            <a:ext cx="2981325"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（代表権を持つ者の直筆署名）</a:t>
            </a:r>
          </a:p>
        </p:txBody>
      </p:sp>
      <p:sp>
        <p:nvSpPr>
          <p:cNvPr id="4" name="スライド番号プレースホルダー 3">
            <a:extLst>
              <a:ext uri="{FF2B5EF4-FFF2-40B4-BE49-F238E27FC236}">
                <a16:creationId xmlns:a16="http://schemas.microsoft.com/office/drawing/2014/main" id="{E8E304E1-12AF-C35E-B652-5637871C33F8}"/>
              </a:ext>
            </a:extLst>
          </p:cNvPr>
          <p:cNvSpPr>
            <a:spLocks noGrp="1"/>
          </p:cNvSpPr>
          <p:nvPr>
            <p:ph type="sldNum" sz="quarter" idx="12"/>
          </p:nvPr>
        </p:nvSpPr>
        <p:spPr/>
        <p:txBody>
          <a:bodyPr/>
          <a:lstStyle/>
          <a:p>
            <a:fld id="{10286BC7-5414-4C49-9670-CCB5BF938726}" type="slidenum">
              <a:rPr kumimoji="1" lang="ja-JP" altLang="en-US" smtClean="0"/>
              <a:t>12</a:t>
            </a:fld>
            <a:endParaRPr kumimoji="1" lang="ja-JP" altLang="en-US"/>
          </a:p>
        </p:txBody>
      </p:sp>
    </p:spTree>
    <p:extLst>
      <p:ext uri="{BB962C8B-B14F-4D97-AF65-F5344CB8AC3E}">
        <p14:creationId xmlns:p14="http://schemas.microsoft.com/office/powerpoint/2010/main" val="2147799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6E384-5B26-9C11-E877-5697F06E1A91}"/>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99A3029-366C-5489-6A87-CEBBCBBD1846}"/>
              </a:ext>
            </a:extLst>
          </p:cNvPr>
          <p:cNvGraphicFramePr>
            <a:graphicFrameLocks noChangeAspect="1"/>
          </p:cNvGraphicFramePr>
          <p:nvPr>
            <p:custDataLst>
              <p:tags r:id="rId1"/>
            </p:custDataLst>
            <p:extLst>
              <p:ext uri="{D42A27DB-BD31-4B8C-83A1-F6EECF244321}">
                <p14:modId xmlns:p14="http://schemas.microsoft.com/office/powerpoint/2010/main" val="25048326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399A3029-366C-5489-6A87-CEBBCBBD18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DF7902E-7235-FC47-7BDD-82A26CFED259}"/>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①オ</a:t>
            </a:r>
            <a:r>
              <a:rPr lang="en-US" altLang="ja-JP" sz="2000"/>
              <a:t>. </a:t>
            </a:r>
            <a:r>
              <a:rPr lang="ja-JP" altLang="en-US" sz="2000"/>
              <a:t>財務の健全性</a:t>
            </a:r>
            <a:endParaRPr lang="en-US" altLang="ja-JP" sz="2000">
              <a:solidFill>
                <a:srgbClr val="FF0000"/>
              </a:solidFill>
            </a:endParaRPr>
          </a:p>
        </p:txBody>
      </p:sp>
      <p:sp>
        <p:nvSpPr>
          <p:cNvPr id="8" name="Title 1">
            <a:extLst>
              <a:ext uri="{FF2B5EF4-FFF2-40B4-BE49-F238E27FC236}">
                <a16:creationId xmlns:a16="http://schemas.microsoft.com/office/drawing/2014/main" id="{3312493A-9A00-0994-399B-5656F25EBBA1}"/>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財務の健全性を有し、提案事業を円滑に推進することが可能である</a:t>
            </a:r>
            <a:endParaRPr lang="en-US" altLang="ja-JP">
              <a:solidFill>
                <a:schemeClr val="tx1"/>
              </a:solidFill>
            </a:endParaRPr>
          </a:p>
        </p:txBody>
      </p:sp>
      <p:cxnSp>
        <p:nvCxnSpPr>
          <p:cNvPr id="9" name="直線コネクタ 8">
            <a:extLst>
              <a:ext uri="{FF2B5EF4-FFF2-40B4-BE49-F238E27FC236}">
                <a16:creationId xmlns:a16="http://schemas.microsoft.com/office/drawing/2014/main" id="{D0CB62B2-5D73-3D33-FBEA-4B8E62321F39}"/>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9E841759-78DC-0885-F1A7-8D38A6C377E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4" name="表 3">
            <a:extLst>
              <a:ext uri="{FF2B5EF4-FFF2-40B4-BE49-F238E27FC236}">
                <a16:creationId xmlns:a16="http://schemas.microsoft.com/office/drawing/2014/main" id="{B5E678D9-AC53-5432-30B5-5A0C93553904}"/>
              </a:ext>
            </a:extLst>
          </p:cNvPr>
          <p:cNvGraphicFramePr>
            <a:graphicFrameLocks noGrp="1"/>
          </p:cNvGraphicFramePr>
          <p:nvPr>
            <p:extLst>
              <p:ext uri="{D42A27DB-BD31-4B8C-83A1-F6EECF244321}">
                <p14:modId xmlns:p14="http://schemas.microsoft.com/office/powerpoint/2010/main" val="3359959231"/>
              </p:ext>
            </p:extLst>
          </p:nvPr>
        </p:nvGraphicFramePr>
        <p:xfrm>
          <a:off x="179999" y="1445003"/>
          <a:ext cx="11856001" cy="548640"/>
        </p:xfrm>
        <a:graphic>
          <a:graphicData uri="http://schemas.openxmlformats.org/drawingml/2006/table">
            <a:tbl>
              <a:tblPr firstRow="1" bandRow="1">
                <a:tableStyleId>{5C22544A-7EE6-4342-B048-85BDC9FD1C3A}</a:tableStyleId>
              </a:tblPr>
              <a:tblGrid>
                <a:gridCol w="5720514">
                  <a:extLst>
                    <a:ext uri="{9D8B030D-6E8A-4147-A177-3AD203B41FA5}">
                      <a16:colId xmlns:a16="http://schemas.microsoft.com/office/drawing/2014/main" val="3449904519"/>
                    </a:ext>
                  </a:extLst>
                </a:gridCol>
                <a:gridCol w="6135487">
                  <a:extLst>
                    <a:ext uri="{9D8B030D-6E8A-4147-A177-3AD203B41FA5}">
                      <a16:colId xmlns:a16="http://schemas.microsoft.com/office/drawing/2014/main" val="2365904519"/>
                    </a:ext>
                  </a:extLst>
                </a:gridCol>
              </a:tblGrid>
              <a:tr h="213384">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bg1"/>
                      </a:solidFill>
                      <a:prstDash val="solid"/>
                      <a:round/>
                      <a:headEnd type="none" w="med" len="med"/>
                      <a:tailEnd type="none" w="med" len="med"/>
                    </a:lnL>
                    <a:lnR w="28575" cap="flat" cmpd="sng" algn="ctr">
                      <a:solidFill>
                        <a:srgbClr val="3C61AF"/>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3C61AF"/>
                      </a:solidFill>
                      <a:prstDash val="solid"/>
                      <a:round/>
                      <a:headEnd type="none" w="med" len="med"/>
                      <a:tailEnd type="none" w="med" len="med"/>
                    </a:lnL>
                    <a:lnR w="28575" cap="flat" cmpd="sng" algn="ctr">
                      <a:solidFill>
                        <a:srgbClr val="3C61AF"/>
                      </a:solidFill>
                      <a:prstDash val="solid"/>
                      <a:round/>
                      <a:headEnd type="none" w="med" len="med"/>
                      <a:tailEnd type="none" w="med" len="med"/>
                    </a:lnR>
                    <a:lnT w="28575" cap="flat" cmpd="sng" algn="ctr">
                      <a:solidFill>
                        <a:srgbClr val="3C61A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C61AF"/>
                    </a:solidFill>
                  </a:tcPr>
                </a:tc>
                <a:extLst>
                  <a:ext uri="{0D108BD9-81ED-4DB2-BD59-A6C34878D82A}">
                    <a16:rowId xmlns:a16="http://schemas.microsoft.com/office/drawing/2014/main" val="2996951091"/>
                  </a:ext>
                </a:extLst>
              </a:tr>
              <a:tr h="236418">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bg1"/>
                      </a:solidFill>
                      <a:prstDash val="solid"/>
                      <a:round/>
                      <a:headEnd type="none" w="med" len="med"/>
                      <a:tailEnd type="none" w="med" len="med"/>
                    </a:lnL>
                    <a:lnR w="28575" cap="flat" cmpd="sng" algn="ctr">
                      <a:solidFill>
                        <a:srgbClr val="3C61A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のため、提案事業を円滑に推進する資金力、経営基盤を有する</a:t>
                      </a:r>
                      <a:endParaRPr kumimoji="1" lang="en-US" altLang="ja-JP" sz="1200">
                        <a:latin typeface="Meiryo UI" panose="020B0604030504040204" pitchFamily="50" charset="-128"/>
                        <a:ea typeface="Meiryo UI" panose="020B0604030504040204" pitchFamily="50" charset="-128"/>
                      </a:endParaRPr>
                    </a:p>
                  </a:txBody>
                  <a:tcPr anchor="ctr">
                    <a:lnL w="28575" cap="flat" cmpd="sng" algn="ctr">
                      <a:solidFill>
                        <a:srgbClr val="3C61AF"/>
                      </a:solidFill>
                      <a:prstDash val="solid"/>
                      <a:round/>
                      <a:headEnd type="none" w="med" len="med"/>
                      <a:tailEnd type="none" w="med" len="med"/>
                    </a:lnL>
                    <a:lnR w="28575" cap="flat" cmpd="sng" algn="ctr">
                      <a:solidFill>
                        <a:srgbClr val="3C61AF"/>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3C61AF"/>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bl>
          </a:graphicData>
        </a:graphic>
      </p:graphicFrame>
      <p:graphicFrame>
        <p:nvGraphicFramePr>
          <p:cNvPr id="10" name="表 9">
            <a:extLst>
              <a:ext uri="{FF2B5EF4-FFF2-40B4-BE49-F238E27FC236}">
                <a16:creationId xmlns:a16="http://schemas.microsoft.com/office/drawing/2014/main" id="{1CD7E9E0-B3E6-40D2-5333-791B681A4D94}"/>
              </a:ext>
            </a:extLst>
          </p:cNvPr>
          <p:cNvGraphicFramePr>
            <a:graphicFrameLocks noGrp="1"/>
          </p:cNvGraphicFramePr>
          <p:nvPr>
            <p:extLst>
              <p:ext uri="{D42A27DB-BD31-4B8C-83A1-F6EECF244321}">
                <p14:modId xmlns:p14="http://schemas.microsoft.com/office/powerpoint/2010/main" val="1315956939"/>
              </p:ext>
            </p:extLst>
          </p:nvPr>
        </p:nvGraphicFramePr>
        <p:xfrm>
          <a:off x="155997" y="2067924"/>
          <a:ext cx="10245304" cy="4663440"/>
        </p:xfrm>
        <a:graphic>
          <a:graphicData uri="http://schemas.openxmlformats.org/drawingml/2006/table">
            <a:tbl>
              <a:tblPr firstRow="1" bandRow="1">
                <a:tableStyleId>{5C22544A-7EE6-4342-B048-85BDC9FD1C3A}</a:tableStyleId>
              </a:tblPr>
              <a:tblGrid>
                <a:gridCol w="1534843">
                  <a:extLst>
                    <a:ext uri="{9D8B030D-6E8A-4147-A177-3AD203B41FA5}">
                      <a16:colId xmlns:a16="http://schemas.microsoft.com/office/drawing/2014/main" val="1773031078"/>
                    </a:ext>
                  </a:extLst>
                </a:gridCol>
                <a:gridCol w="1653471">
                  <a:extLst>
                    <a:ext uri="{9D8B030D-6E8A-4147-A177-3AD203B41FA5}">
                      <a16:colId xmlns:a16="http://schemas.microsoft.com/office/drawing/2014/main" val="3449904519"/>
                    </a:ext>
                  </a:extLst>
                </a:gridCol>
                <a:gridCol w="2352330">
                  <a:extLst>
                    <a:ext uri="{9D8B030D-6E8A-4147-A177-3AD203B41FA5}">
                      <a16:colId xmlns:a16="http://schemas.microsoft.com/office/drawing/2014/main" val="2365904519"/>
                    </a:ext>
                  </a:extLst>
                </a:gridCol>
                <a:gridCol w="2352330">
                  <a:extLst>
                    <a:ext uri="{9D8B030D-6E8A-4147-A177-3AD203B41FA5}">
                      <a16:colId xmlns:a16="http://schemas.microsoft.com/office/drawing/2014/main" val="1345626013"/>
                    </a:ext>
                  </a:extLst>
                </a:gridCol>
                <a:gridCol w="2352330">
                  <a:extLst>
                    <a:ext uri="{9D8B030D-6E8A-4147-A177-3AD203B41FA5}">
                      <a16:colId xmlns:a16="http://schemas.microsoft.com/office/drawing/2014/main" val="263940247"/>
                    </a:ext>
                  </a:extLst>
                </a:gridCol>
              </a:tblGrid>
              <a:tr h="191457">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経常利益</a:t>
                      </a:r>
                      <a:endParaRPr lang="en-US" altLang="ja-JP"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en-US" altLang="zh-CN"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191457">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99725607"/>
                  </a:ext>
                </a:extLst>
              </a:tr>
              <a:tr h="191457">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課税所得金額</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buNone/>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81848332"/>
                  </a:ext>
                </a:extLst>
              </a:tr>
            </a:tbl>
          </a:graphicData>
        </a:graphic>
      </p:graphicFrame>
      <p:sp>
        <p:nvSpPr>
          <p:cNvPr id="11" name="正方形/長方形 10">
            <a:extLst>
              <a:ext uri="{FF2B5EF4-FFF2-40B4-BE49-F238E27FC236}">
                <a16:creationId xmlns:a16="http://schemas.microsoft.com/office/drawing/2014/main" id="{7B2A7147-2107-773F-070F-40F1A89F331D}"/>
              </a:ext>
            </a:extLst>
          </p:cNvPr>
          <p:cNvSpPr/>
          <p:nvPr/>
        </p:nvSpPr>
        <p:spPr>
          <a:xfrm>
            <a:off x="1596000" y="2796253"/>
            <a:ext cx="9000000" cy="320678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5725" algn="ctr"/>
            <a:r>
              <a:rPr lang="ja-JP" altLang="en-US" sz="1400" b="1">
                <a:solidFill>
                  <a:srgbClr val="2E3558"/>
                </a:solidFill>
                <a:latin typeface="Meiryo UI" panose="020B0604030504040204" pitchFamily="50" charset="-128"/>
                <a:ea typeface="Meiryo UI" panose="020B0604030504040204" pitchFamily="50" charset="-128"/>
              </a:rPr>
              <a:t>記載必須事項として下記に注意して直近</a:t>
            </a:r>
            <a:r>
              <a:rPr lang="en-US" altLang="ja-JP" sz="1400" b="1">
                <a:solidFill>
                  <a:srgbClr val="2E3558"/>
                </a:solidFill>
                <a:latin typeface="Meiryo UI" panose="020B0604030504040204" pitchFamily="50" charset="-128"/>
                <a:ea typeface="Meiryo UI" panose="020B0604030504040204" pitchFamily="50" charset="-128"/>
              </a:rPr>
              <a:t>3</a:t>
            </a:r>
            <a:r>
              <a:rPr lang="ja-JP" altLang="en-US" sz="1400" b="1">
                <a:solidFill>
                  <a:srgbClr val="2E3558"/>
                </a:solidFill>
                <a:latin typeface="Meiryo UI" panose="020B0604030504040204" pitchFamily="50" charset="-128"/>
                <a:ea typeface="Meiryo UI" panose="020B0604030504040204" pitchFamily="50" charset="-128"/>
              </a:rPr>
              <a:t>か年の財務項目を記載してください。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但し、共同申請の場合は、代表事業者についてのみ記載すること。</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財務項目の値は小数第</a:t>
            </a:r>
            <a:r>
              <a:rPr lang="en-US" altLang="ja-JP" sz="1400">
                <a:solidFill>
                  <a:srgbClr val="2E3558"/>
                </a:solidFill>
                <a:latin typeface="Meiryo UI" panose="020B0604030504040204" pitchFamily="50" charset="-128"/>
                <a:ea typeface="Meiryo UI" panose="020B0604030504040204" pitchFamily="50" charset="-128"/>
              </a:rPr>
              <a:t>1</a:t>
            </a:r>
            <a:r>
              <a:rPr lang="ja-JP" altLang="en-US" sz="1400">
                <a:solidFill>
                  <a:srgbClr val="2E3558"/>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」を用いて数値を記載すること。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課税所得金額は、確定している（申告済みの）直近過去３年分の各年又は各事業年度の課税所得金額を法人税申告書の別表４ 「所得金額または欠損金額」より記載すること。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その他補足事項がある場合は、備考欄に記載すること。</a:t>
            </a:r>
          </a:p>
          <a:p>
            <a:pPr marL="85725"/>
            <a:endParaRPr lang="en-US" altLang="ja-JP" sz="1400">
              <a:solidFill>
                <a:srgbClr val="2E3558"/>
              </a:solidFill>
              <a:latin typeface="Meiryo UI" panose="020B0604030504040204" pitchFamily="50" charset="-128"/>
              <a:ea typeface="Meiryo UI" panose="020B0604030504040204" pitchFamily="50" charset="-128"/>
            </a:endParaRPr>
          </a:p>
          <a:p>
            <a:pPr marL="85725" algn="ctr"/>
            <a:r>
              <a:rPr lang="en-US" altLang="ja-JP" sz="1400" b="1">
                <a:solidFill>
                  <a:srgbClr val="2E3558"/>
                </a:solidFill>
                <a:latin typeface="Meiryo UI" panose="020B0604030504040204" pitchFamily="50" charset="-128"/>
                <a:ea typeface="Meiryo UI" panose="020B0604030504040204" pitchFamily="50" charset="-128"/>
              </a:rPr>
              <a:t>※</a:t>
            </a:r>
            <a:r>
              <a:rPr lang="ja-JP" altLang="en-US" sz="1400" b="1">
                <a:solidFill>
                  <a:srgbClr val="2E3558"/>
                </a:solidFill>
                <a:latin typeface="Meiryo UI" panose="020B0604030504040204" pitchFamily="50" charset="-128"/>
                <a:ea typeface="Meiryo UI" panose="020B0604030504040204" pitchFamily="50" charset="-128"/>
              </a:rPr>
              <a:t>注意事項</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b="1">
              <a:solidFill>
                <a:srgbClr val="2E3558"/>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6A1B3E8D-D0AC-568F-9053-4C15DC885146}"/>
              </a:ext>
            </a:extLst>
          </p:cNvPr>
          <p:cNvSpPr/>
          <p:nvPr/>
        </p:nvSpPr>
        <p:spPr bwMode="gray">
          <a:xfrm>
            <a:off x="10481186" y="2331686"/>
            <a:ext cx="1554814" cy="4399678"/>
          </a:xfrm>
          <a:prstGeom prst="rect">
            <a:avLst/>
          </a:prstGeom>
          <a:noFill/>
          <a:ln w="19050">
            <a:solidFill>
              <a:schemeClr val="accent1"/>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en-US" altLang="ja-JP" sz="1200">
                <a:latin typeface="Meiryo UI" panose="020B0604030504040204" pitchFamily="50" charset="-128"/>
                <a:ea typeface="Meiryo UI" panose="020B0604030504040204" pitchFamily="50" charset="-128"/>
              </a:rPr>
              <a:t>XX</a:t>
            </a:r>
          </a:p>
          <a:p>
            <a:pPr marL="171450" indent="-171450">
              <a:buFont typeface="Arial" panose="020B0604020202020204" pitchFamily="34" charset="0"/>
              <a:buChar char="•"/>
            </a:pPr>
            <a:r>
              <a:rPr lang="en-US" altLang="ja-JP" sz="1200">
                <a:latin typeface="Meiryo UI" panose="020B0604030504040204" pitchFamily="50" charset="-128"/>
                <a:ea typeface="Meiryo UI" panose="020B0604030504040204" pitchFamily="50" charset="-128"/>
              </a:rPr>
              <a:t>XX</a:t>
            </a:r>
          </a:p>
        </p:txBody>
      </p:sp>
      <p:sp>
        <p:nvSpPr>
          <p:cNvPr id="16" name="正方形/長方形 15">
            <a:extLst>
              <a:ext uri="{FF2B5EF4-FFF2-40B4-BE49-F238E27FC236}">
                <a16:creationId xmlns:a16="http://schemas.microsoft.com/office/drawing/2014/main" id="{61F4B59C-47FF-F56C-FCBD-CD6DDFE133D3}"/>
              </a:ext>
            </a:extLst>
          </p:cNvPr>
          <p:cNvSpPr/>
          <p:nvPr/>
        </p:nvSpPr>
        <p:spPr bwMode="gray">
          <a:xfrm>
            <a:off x="10296526" y="2055675"/>
            <a:ext cx="1125466" cy="216519"/>
          </a:xfrm>
          <a:prstGeom prst="rect">
            <a:avLst/>
          </a:prstGeom>
          <a:noFill/>
          <a:ln w="19050">
            <a:noFill/>
            <a:prstDash val="solid"/>
          </a:ln>
        </p:spPr>
        <p:txBody>
          <a:bodyPr vert="horz" wrap="square" lIns="88641" tIns="44321" rIns="88641" bIns="44321" numCol="1" rtlCol="0" anchor="t" anchorCtr="0" compatLnSpc="1">
            <a:prstTxWarp prst="textNoShape">
              <a:avLst/>
            </a:prstTxWarp>
          </a:bodyPr>
          <a:lstStyle/>
          <a:p>
            <a:pPr algn="ctr"/>
            <a:r>
              <a:rPr lang="ja-JP" altLang="en-US" sz="1200" b="1">
                <a:solidFill>
                  <a:schemeClr val="accent1"/>
                </a:solidFill>
                <a:latin typeface="Meiryo UI" panose="020B0604030504040204" pitchFamily="50" charset="-128"/>
                <a:ea typeface="Meiryo UI" panose="020B0604030504040204" pitchFamily="50" charset="-128"/>
              </a:rPr>
              <a:t>（単位：円）</a:t>
            </a:r>
            <a:endParaRPr lang="en-US" altLang="ja-JP" sz="1200" b="1">
              <a:solidFill>
                <a:schemeClr val="accent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EDD2170B-7974-9F89-CB99-9001ECF66798}"/>
              </a:ext>
            </a:extLst>
          </p:cNvPr>
          <p:cNvSpPr>
            <a:spLocks noGrp="1"/>
          </p:cNvSpPr>
          <p:nvPr>
            <p:ph type="sldNum" sz="quarter" idx="12"/>
          </p:nvPr>
        </p:nvSpPr>
        <p:spPr/>
        <p:txBody>
          <a:bodyPr/>
          <a:lstStyle/>
          <a:p>
            <a:fld id="{10286BC7-5414-4C49-9670-CCB5BF938726}" type="slidenum">
              <a:rPr kumimoji="1" lang="ja-JP" altLang="en-US" smtClean="0"/>
              <a:t>13</a:t>
            </a:fld>
            <a:endParaRPr kumimoji="1" lang="ja-JP" altLang="en-US"/>
          </a:p>
        </p:txBody>
      </p:sp>
    </p:spTree>
    <p:extLst>
      <p:ext uri="{BB962C8B-B14F-4D97-AF65-F5344CB8AC3E}">
        <p14:creationId xmlns:p14="http://schemas.microsoft.com/office/powerpoint/2010/main" val="1937849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043373FC-6079-3A5D-7030-E172BE59743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DD0165F8-8178-5638-AD9B-291189D3D0E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DD0165F8-8178-5638-AD9B-291189D3D0E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8B8E12E8-5D4C-4180-4541-D18EB8486609}"/>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②間接補助事業</a:t>
            </a:r>
            <a:r>
              <a:rPr lang="en-US" altLang="ja-JP" sz="4800">
                <a:solidFill>
                  <a:schemeClr val="tx1"/>
                </a:solidFill>
                <a:latin typeface="Meiryo UI" panose="020B0604030504040204" pitchFamily="50" charset="-128"/>
                <a:ea typeface="Meiryo UI" panose="020B0604030504040204" pitchFamily="50" charset="-128"/>
              </a:rPr>
              <a:t>/</a:t>
            </a:r>
            <a:r>
              <a:rPr lang="ja-JP" altLang="en-US" sz="4800">
                <a:solidFill>
                  <a:schemeClr val="tx1"/>
                </a:solidFill>
                <a:latin typeface="Meiryo UI" panose="020B0604030504040204" pitchFamily="50" charset="-128"/>
                <a:ea typeface="Meiryo UI" panose="020B0604030504040204" pitchFamily="50" charset="-128"/>
              </a:rPr>
              <a:t>提案事業の実現性の</a:t>
            </a:r>
            <a:endParaRPr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　審査（</a:t>
            </a:r>
            <a:r>
              <a:rPr lang="en-US" altLang="ja-JP" sz="4800">
                <a:solidFill>
                  <a:schemeClr val="tx1"/>
                </a:solidFill>
                <a:latin typeface="Meiryo UI" panose="020B0604030504040204" pitchFamily="50" charset="-128"/>
                <a:ea typeface="Meiryo UI" panose="020B0604030504040204" pitchFamily="50" charset="-128"/>
              </a:rPr>
              <a:t>Pre-FEED</a:t>
            </a:r>
            <a:r>
              <a:rPr lang="ja-JP" altLang="en-US" sz="4800">
                <a:solidFill>
                  <a:schemeClr val="tx1"/>
                </a:solidFill>
                <a:latin typeface="Meiryo UI" panose="020B0604030504040204" pitchFamily="50" charset="-128"/>
                <a:ea typeface="Meiryo UI" panose="020B0604030504040204" pitchFamily="50" charset="-128"/>
              </a:rPr>
              <a:t>・</a:t>
            </a:r>
            <a:r>
              <a:rPr lang="en-US" altLang="ja-JP" sz="4800">
                <a:solidFill>
                  <a:schemeClr val="tx1"/>
                </a:solidFill>
                <a:latin typeface="Meiryo UI" panose="020B0604030504040204" pitchFamily="50" charset="-128"/>
                <a:ea typeface="Meiryo UI" panose="020B0604030504040204" pitchFamily="50" charset="-128"/>
              </a:rPr>
              <a:t>FEED</a:t>
            </a:r>
            <a:r>
              <a:rPr lang="ja-JP" altLang="en-US" sz="4800">
                <a:solidFill>
                  <a:schemeClr val="tx1"/>
                </a:solidFill>
                <a:latin typeface="Meiryo UI" panose="020B0604030504040204" pitchFamily="50" charset="-128"/>
                <a:ea typeface="Meiryo UI" panose="020B0604030504040204" pitchFamily="50" charset="-128"/>
              </a:rPr>
              <a:t>初期の実現性）</a:t>
            </a:r>
          </a:p>
        </p:txBody>
      </p:sp>
      <p:sp>
        <p:nvSpPr>
          <p:cNvPr id="2" name="スライド番号プレースホルダー 1">
            <a:extLst>
              <a:ext uri="{FF2B5EF4-FFF2-40B4-BE49-F238E27FC236}">
                <a16:creationId xmlns:a16="http://schemas.microsoft.com/office/drawing/2014/main" id="{9C6B4777-37AE-0A5D-9A73-A1E3A5D34649}"/>
              </a:ext>
            </a:extLst>
          </p:cNvPr>
          <p:cNvSpPr>
            <a:spLocks noGrp="1"/>
          </p:cNvSpPr>
          <p:nvPr>
            <p:ph type="sldNum" sz="quarter" idx="12"/>
          </p:nvPr>
        </p:nvSpPr>
        <p:spPr/>
        <p:txBody>
          <a:bodyPr/>
          <a:lstStyle/>
          <a:p>
            <a:fld id="{10286BC7-5414-4C49-9670-CCB5BF938726}" type="slidenum">
              <a:rPr kumimoji="1" lang="ja-JP" altLang="en-US" smtClean="0"/>
              <a:t>14</a:t>
            </a:fld>
            <a:endParaRPr kumimoji="1" lang="ja-JP" altLang="en-US"/>
          </a:p>
        </p:txBody>
      </p:sp>
    </p:spTree>
    <p:extLst>
      <p:ext uri="{BB962C8B-B14F-4D97-AF65-F5344CB8AC3E}">
        <p14:creationId xmlns:p14="http://schemas.microsoft.com/office/powerpoint/2010/main" val="2231905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A61F8-A74E-E262-5091-7BF63FF58674}"/>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B1276B6-D20A-CC29-C6E0-650BF5D8E234}"/>
              </a:ext>
            </a:extLst>
          </p:cNvPr>
          <p:cNvGraphicFramePr>
            <a:graphicFrameLocks noChangeAspect="1"/>
          </p:cNvGraphicFramePr>
          <p:nvPr>
            <p:custDataLst>
              <p:tags r:id="rId1"/>
            </p:custDataLst>
            <p:extLst>
              <p:ext uri="{D42A27DB-BD31-4B8C-83A1-F6EECF244321}">
                <p14:modId xmlns:p14="http://schemas.microsoft.com/office/powerpoint/2010/main" val="2348571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FB1276B6-D20A-CC29-C6E0-650BF5D8E23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B88961D9-DFE7-FA68-2709-F465C14B6493}"/>
              </a:ext>
            </a:extLst>
          </p:cNvPr>
          <p:cNvSpPr txBox="1">
            <a:spLocks/>
          </p:cNvSpPr>
          <p:nvPr/>
        </p:nvSpPr>
        <p:spPr>
          <a:xfrm>
            <a:off x="180000" y="180000"/>
            <a:ext cx="10800000" cy="280013"/>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②ア</a:t>
            </a:r>
            <a:r>
              <a:rPr lang="en-US" altLang="ja-JP" sz="2000"/>
              <a:t>. </a:t>
            </a:r>
            <a:r>
              <a:rPr lang="ja-JP" altLang="en-US" sz="2000"/>
              <a:t>概要</a:t>
            </a:r>
          </a:p>
        </p:txBody>
      </p:sp>
      <p:sp>
        <p:nvSpPr>
          <p:cNvPr id="15" name="Title 1">
            <a:extLst>
              <a:ext uri="{FF2B5EF4-FFF2-40B4-BE49-F238E27FC236}">
                <a16:creationId xmlns:a16="http://schemas.microsoft.com/office/drawing/2014/main" id="{81067020-BC99-8D86-845B-B5436661A31D}"/>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間接補助事業では</a:t>
            </a:r>
            <a:r>
              <a:rPr lang="en-US" altLang="ja-JP">
                <a:solidFill>
                  <a:schemeClr val="tx1"/>
                </a:solidFill>
              </a:rPr>
              <a:t>XX</a:t>
            </a:r>
            <a:r>
              <a:rPr lang="ja-JP" altLang="en-US">
                <a:solidFill>
                  <a:schemeClr val="tx1"/>
                </a:solidFill>
              </a:rPr>
              <a:t>の課題を</a:t>
            </a:r>
            <a:r>
              <a:rPr lang="en-US" altLang="ja-JP">
                <a:solidFill>
                  <a:schemeClr val="tx1"/>
                </a:solidFill>
              </a:rPr>
              <a:t>XX</a:t>
            </a:r>
            <a:r>
              <a:rPr lang="ja-JP" altLang="en-US">
                <a:solidFill>
                  <a:schemeClr val="tx1"/>
                </a:solidFill>
              </a:rPr>
              <a:t>の方法で検証して提案事業の実現可否を判断する</a:t>
            </a:r>
            <a:endParaRPr lang="en-US" altLang="ja-JP">
              <a:solidFill>
                <a:schemeClr val="tx1"/>
              </a:solidFill>
            </a:endParaRPr>
          </a:p>
        </p:txBody>
      </p:sp>
      <p:cxnSp>
        <p:nvCxnSpPr>
          <p:cNvPr id="16" name="直線コネクタ 15">
            <a:extLst>
              <a:ext uri="{FF2B5EF4-FFF2-40B4-BE49-F238E27FC236}">
                <a16:creationId xmlns:a16="http://schemas.microsoft.com/office/drawing/2014/main" id="{47A34D6F-1A17-D025-97D5-63E311240AC4}"/>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25" name="グループ化 24">
            <a:extLst>
              <a:ext uri="{FF2B5EF4-FFF2-40B4-BE49-F238E27FC236}">
                <a16:creationId xmlns:a16="http://schemas.microsoft.com/office/drawing/2014/main" id="{6604FE32-B5E5-E2FD-4F56-8B4C05F4DE23}"/>
              </a:ext>
            </a:extLst>
          </p:cNvPr>
          <p:cNvGrpSpPr/>
          <p:nvPr/>
        </p:nvGrpSpPr>
        <p:grpSpPr>
          <a:xfrm>
            <a:off x="746778" y="1630024"/>
            <a:ext cx="5239039" cy="360000"/>
            <a:chOff x="543578" y="1377175"/>
            <a:chExt cx="5239039" cy="360000"/>
          </a:xfrm>
        </p:grpSpPr>
        <p:cxnSp>
          <p:nvCxnSpPr>
            <p:cNvPr id="26" name="Straight Connector 18">
              <a:extLst>
                <a:ext uri="{FF2B5EF4-FFF2-40B4-BE49-F238E27FC236}">
                  <a16:creationId xmlns:a16="http://schemas.microsoft.com/office/drawing/2014/main" id="{8BF318B7-2566-5394-7CBC-C08A926E007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9D099F02-7AD8-EB6D-873E-3A41370C2EF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b="1"/>
                <a:t>間接補助事業の目指す状態や成果</a:t>
              </a:r>
            </a:p>
          </p:txBody>
        </p:sp>
      </p:grpSp>
      <p:sp>
        <p:nvSpPr>
          <p:cNvPr id="4" name="スライド番号プレースホルダー 3">
            <a:extLst>
              <a:ext uri="{FF2B5EF4-FFF2-40B4-BE49-F238E27FC236}">
                <a16:creationId xmlns:a16="http://schemas.microsoft.com/office/drawing/2014/main" id="{8AA3F8CB-F54B-1959-4F62-336107519290}"/>
              </a:ext>
            </a:extLst>
          </p:cNvPr>
          <p:cNvSpPr>
            <a:spLocks noGrp="1"/>
          </p:cNvSpPr>
          <p:nvPr>
            <p:ph type="sldNum" sz="quarter" idx="12"/>
          </p:nvPr>
        </p:nvSpPr>
        <p:spPr/>
        <p:txBody>
          <a:bodyPr/>
          <a:lstStyle/>
          <a:p>
            <a:fld id="{10286BC7-5414-4C49-9670-CCB5BF938726}" type="slidenum">
              <a:rPr kumimoji="1" lang="ja-JP" altLang="en-US" smtClean="0"/>
              <a:t>15</a:t>
            </a:fld>
            <a:endParaRPr kumimoji="1" lang="ja-JP" altLang="en-US"/>
          </a:p>
        </p:txBody>
      </p:sp>
      <p:sp>
        <p:nvSpPr>
          <p:cNvPr id="8" name="正方形/長方形 7">
            <a:extLst>
              <a:ext uri="{FF2B5EF4-FFF2-40B4-BE49-F238E27FC236}">
                <a16:creationId xmlns:a16="http://schemas.microsoft.com/office/drawing/2014/main" id="{D4F6F19D-9F82-4C28-40B9-B19327B4CD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4862067D-049E-9B06-19EA-E4274475663E}"/>
              </a:ext>
            </a:extLst>
          </p:cNvPr>
          <p:cNvSpPr/>
          <p:nvPr/>
        </p:nvSpPr>
        <p:spPr>
          <a:xfrm>
            <a:off x="738154" y="2146041"/>
            <a:ext cx="10840835" cy="4292080"/>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13" name="TextBox 51">
            <a:extLst>
              <a:ext uri="{FF2B5EF4-FFF2-40B4-BE49-F238E27FC236}">
                <a16:creationId xmlns:a16="http://schemas.microsoft.com/office/drawing/2014/main" id="{709F3693-0361-2860-7019-115FADAFA9C6}"/>
              </a:ext>
            </a:extLst>
          </p:cNvPr>
          <p:cNvSpPr txBox="1"/>
          <p:nvPr/>
        </p:nvSpPr>
        <p:spPr>
          <a:xfrm>
            <a:off x="1596000" y="2447755"/>
            <a:ext cx="9000000" cy="1978767"/>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a:solidFill>
                  <a:srgbClr val="2E3558"/>
                </a:solidFill>
                <a:latin typeface="Meiryo UI" panose="020B0604030504040204" pitchFamily="50" charset="-128"/>
                <a:ea typeface="Meiryo UI" panose="020B0604030504040204" pitchFamily="50" charset="-128"/>
              </a:rPr>
              <a:t>現状・課題、取組仮説、実施方法、事業の目指す姿を記載ください。</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a:solidFill>
                  <a:srgbClr val="2E3558"/>
                </a:solidFill>
                <a:latin typeface="Meiryo UI" panose="020B0604030504040204" pitchFamily="50" charset="-128"/>
                <a:ea typeface="Meiryo UI" panose="020B0604030504040204" pitchFamily="50" charset="-128"/>
              </a:rPr>
              <a:t>（</a:t>
            </a:r>
            <a:r>
              <a:rPr lang="en-US" altLang="ja-JP" sz="1400">
                <a:solidFill>
                  <a:srgbClr val="2E3558"/>
                </a:solidFill>
                <a:latin typeface="Meiryo UI" panose="020B0604030504040204" pitchFamily="50" charset="-128"/>
                <a:ea typeface="Meiryo UI" panose="020B0604030504040204" pitchFamily="50" charset="-128"/>
              </a:rPr>
              <a:t>P15</a:t>
            </a:r>
            <a:r>
              <a:rPr lang="ja-JP" altLang="en-US" sz="1400">
                <a:solidFill>
                  <a:srgbClr val="2E3558"/>
                </a:solidFill>
                <a:latin typeface="Meiryo UI" panose="020B0604030504040204" pitchFamily="50" charset="-128"/>
                <a:ea typeface="Meiryo UI" panose="020B0604030504040204" pitchFamily="50" charset="-128"/>
              </a:rPr>
              <a:t>、</a:t>
            </a:r>
            <a:r>
              <a:rPr lang="en-US" altLang="ja-JP" sz="1400">
                <a:solidFill>
                  <a:srgbClr val="2E3558"/>
                </a:solidFill>
                <a:latin typeface="Meiryo UI" panose="020B0604030504040204" pitchFamily="50" charset="-128"/>
                <a:ea typeface="Meiryo UI" panose="020B0604030504040204" pitchFamily="50" charset="-128"/>
              </a:rPr>
              <a:t>P16</a:t>
            </a:r>
            <a:r>
              <a:rPr lang="ja-JP" altLang="en-US" sz="1400">
                <a:solidFill>
                  <a:srgbClr val="2E3558"/>
                </a:solidFill>
                <a:latin typeface="Meiryo UI" panose="020B0604030504040204" pitchFamily="50" charset="-128"/>
                <a:ea typeface="Meiryo UI" panose="020B0604030504040204" pitchFamily="50" charset="-128"/>
              </a:rPr>
              <a:t>で合わせて</a:t>
            </a:r>
            <a:r>
              <a:rPr lang="en-US" altLang="ja-JP" sz="1400">
                <a:solidFill>
                  <a:srgbClr val="2E3558"/>
                </a:solidFill>
                <a:latin typeface="Meiryo UI" panose="020B0604030504040204" pitchFamily="50" charset="-128"/>
                <a:ea typeface="Meiryo UI" panose="020B0604030504040204" pitchFamily="50" charset="-128"/>
              </a:rPr>
              <a:t>1</a:t>
            </a:r>
            <a:r>
              <a:rPr lang="ja-JP" altLang="en-US" sz="1400">
                <a:solidFill>
                  <a:srgbClr val="2E3558"/>
                </a:solidFill>
                <a:latin typeface="Meiryo UI" panose="020B0604030504040204" pitchFamily="50" charset="-128"/>
                <a:ea typeface="Meiryo UI" panose="020B0604030504040204" pitchFamily="50" charset="-128"/>
              </a:rPr>
              <a:t>枚のスライドにしてもよい）</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課題・現状：事業に関するトレンド（市場状況）、応募申請者・共同申請者等の現状の取組と主たる課題、現状分析（既存調査結果やこれまでの調整状況）等</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取組仮説：現状・課題を解決に向けた論点（何に取組む必要があるか）、解決案（どのように解消していきたいか）等</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実施方法：間接補助事業の中で取組む内容（スコープ、検証対象）、具体的な実施手段（分析・解析手法）、調査計画・内容等</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事業の目指す姿：間接補助事業で得たい検証結果、間接補助事業でのゴール等</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53F05F6F-619F-B92D-52D0-0FF8D327CA31}"/>
              </a:ext>
            </a:extLst>
          </p:cNvPr>
          <p:cNvSpPr txBox="1"/>
          <p:nvPr/>
        </p:nvSpPr>
        <p:spPr>
          <a:xfrm>
            <a:off x="1280196" y="4289050"/>
            <a:ext cx="1261884" cy="307777"/>
          </a:xfrm>
          <a:prstGeom prst="rect">
            <a:avLst/>
          </a:prstGeom>
          <a:noFill/>
        </p:spPr>
        <p:txBody>
          <a:bodyPr wrap="non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grpSp>
        <p:nvGrpSpPr>
          <p:cNvPr id="34" name="グループ化 33">
            <a:extLst>
              <a:ext uri="{FF2B5EF4-FFF2-40B4-BE49-F238E27FC236}">
                <a16:creationId xmlns:a16="http://schemas.microsoft.com/office/drawing/2014/main" id="{CC542936-8870-81CD-71E7-B933196D327E}"/>
              </a:ext>
            </a:extLst>
          </p:cNvPr>
          <p:cNvGrpSpPr/>
          <p:nvPr/>
        </p:nvGrpSpPr>
        <p:grpSpPr>
          <a:xfrm>
            <a:off x="2325511" y="4624379"/>
            <a:ext cx="8270490" cy="1653355"/>
            <a:chOff x="2325511" y="4624379"/>
            <a:chExt cx="8270490" cy="1653355"/>
          </a:xfrm>
        </p:grpSpPr>
        <p:grpSp>
          <p:nvGrpSpPr>
            <p:cNvPr id="3" name="グループ化 2">
              <a:extLst>
                <a:ext uri="{FF2B5EF4-FFF2-40B4-BE49-F238E27FC236}">
                  <a16:creationId xmlns:a16="http://schemas.microsoft.com/office/drawing/2014/main" id="{2DCC8CAD-96BD-B4F8-E48B-F4B25740B751}"/>
                </a:ext>
              </a:extLst>
            </p:cNvPr>
            <p:cNvGrpSpPr/>
            <p:nvPr/>
          </p:nvGrpSpPr>
          <p:grpSpPr>
            <a:xfrm>
              <a:off x="2325511" y="4624379"/>
              <a:ext cx="4043820" cy="122860"/>
              <a:chOff x="543578" y="1377175"/>
              <a:chExt cx="5239039" cy="360000"/>
            </a:xfrm>
          </p:grpSpPr>
          <p:cxnSp>
            <p:nvCxnSpPr>
              <p:cNvPr id="5" name="Straight Connector 18">
                <a:extLst>
                  <a:ext uri="{FF2B5EF4-FFF2-40B4-BE49-F238E27FC236}">
                    <a16:creationId xmlns:a16="http://schemas.microsoft.com/office/drawing/2014/main" id="{B48F6E98-3962-49B9-B693-521D22A7576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D1FC14D4-1A74-7EA1-6D71-7B8C863334B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100" b="1"/>
                  <a:t>現状・課題</a:t>
                </a:r>
              </a:p>
            </p:txBody>
          </p:sp>
        </p:grpSp>
        <p:grpSp>
          <p:nvGrpSpPr>
            <p:cNvPr id="11" name="グループ化 10">
              <a:extLst>
                <a:ext uri="{FF2B5EF4-FFF2-40B4-BE49-F238E27FC236}">
                  <a16:creationId xmlns:a16="http://schemas.microsoft.com/office/drawing/2014/main" id="{C6CD5D73-F26A-B8F1-B527-E9EF0B23E706}"/>
                </a:ext>
              </a:extLst>
            </p:cNvPr>
            <p:cNvGrpSpPr/>
            <p:nvPr/>
          </p:nvGrpSpPr>
          <p:grpSpPr>
            <a:xfrm>
              <a:off x="6552181" y="4624379"/>
              <a:ext cx="4043820" cy="122860"/>
              <a:chOff x="543578" y="1377175"/>
              <a:chExt cx="5239039" cy="360000"/>
            </a:xfrm>
          </p:grpSpPr>
          <p:cxnSp>
            <p:nvCxnSpPr>
              <p:cNvPr id="12" name="Straight Connector 18">
                <a:extLst>
                  <a:ext uri="{FF2B5EF4-FFF2-40B4-BE49-F238E27FC236}">
                    <a16:creationId xmlns:a16="http://schemas.microsoft.com/office/drawing/2014/main" id="{D90C8A13-B7B2-490F-8367-D760C65FA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AA4A2B63-21D8-5EC5-60A6-A46221A7EC6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100" b="1"/>
                  <a:t>取組仮説</a:t>
                </a:r>
              </a:p>
            </p:txBody>
          </p:sp>
        </p:grpSp>
        <p:grpSp>
          <p:nvGrpSpPr>
            <p:cNvPr id="18" name="グループ化 17">
              <a:extLst>
                <a:ext uri="{FF2B5EF4-FFF2-40B4-BE49-F238E27FC236}">
                  <a16:creationId xmlns:a16="http://schemas.microsoft.com/office/drawing/2014/main" id="{D8E4294E-8EB9-8EE6-3D12-FFDAA012BB63}"/>
                </a:ext>
              </a:extLst>
            </p:cNvPr>
            <p:cNvGrpSpPr/>
            <p:nvPr/>
          </p:nvGrpSpPr>
          <p:grpSpPr>
            <a:xfrm>
              <a:off x="2325511" y="5475820"/>
              <a:ext cx="4043820" cy="122860"/>
              <a:chOff x="543578" y="1377175"/>
              <a:chExt cx="5239039" cy="360000"/>
            </a:xfrm>
          </p:grpSpPr>
          <p:cxnSp>
            <p:nvCxnSpPr>
              <p:cNvPr id="19" name="Straight Connector 18">
                <a:extLst>
                  <a:ext uri="{FF2B5EF4-FFF2-40B4-BE49-F238E27FC236}">
                    <a16:creationId xmlns:a16="http://schemas.microsoft.com/office/drawing/2014/main" id="{B4F2D1CB-A9B9-3C74-6D05-7BE775FC8A2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TextBox 23">
                <a:extLst>
                  <a:ext uri="{FF2B5EF4-FFF2-40B4-BE49-F238E27FC236}">
                    <a16:creationId xmlns:a16="http://schemas.microsoft.com/office/drawing/2014/main" id="{3EACA5D5-1408-8472-197B-D09BFF73725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100" b="1"/>
                  <a:t>実施方法</a:t>
                </a:r>
                <a:r>
                  <a:rPr lang="ja-JP" altLang="en-US" sz="1100"/>
                  <a:t>（仮説を検証方法）</a:t>
                </a:r>
              </a:p>
            </p:txBody>
          </p:sp>
        </p:grpSp>
        <p:grpSp>
          <p:nvGrpSpPr>
            <p:cNvPr id="21" name="グループ化 20">
              <a:extLst>
                <a:ext uri="{FF2B5EF4-FFF2-40B4-BE49-F238E27FC236}">
                  <a16:creationId xmlns:a16="http://schemas.microsoft.com/office/drawing/2014/main" id="{A0CCA0EB-301D-C188-2987-8E15990EE750}"/>
                </a:ext>
              </a:extLst>
            </p:cNvPr>
            <p:cNvGrpSpPr/>
            <p:nvPr/>
          </p:nvGrpSpPr>
          <p:grpSpPr>
            <a:xfrm>
              <a:off x="6552181" y="5475820"/>
              <a:ext cx="4043820" cy="122860"/>
              <a:chOff x="543578" y="1377175"/>
              <a:chExt cx="5239039" cy="360000"/>
            </a:xfrm>
          </p:grpSpPr>
          <p:cxnSp>
            <p:nvCxnSpPr>
              <p:cNvPr id="22" name="Straight Connector 18">
                <a:extLst>
                  <a:ext uri="{FF2B5EF4-FFF2-40B4-BE49-F238E27FC236}">
                    <a16:creationId xmlns:a16="http://schemas.microsoft.com/office/drawing/2014/main" id="{55C46344-5801-1DC1-2B15-9587F17A29E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23">
                <a:extLst>
                  <a:ext uri="{FF2B5EF4-FFF2-40B4-BE49-F238E27FC236}">
                    <a16:creationId xmlns:a16="http://schemas.microsoft.com/office/drawing/2014/main" id="{B8F900C7-7895-C236-F2F7-F25DD1AEEF5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100" b="1"/>
                  <a:t>事業の目指す姿</a:t>
                </a:r>
                <a:r>
                  <a:rPr lang="ja-JP" altLang="en-US" sz="1100"/>
                  <a:t>（事業成果）</a:t>
                </a:r>
              </a:p>
            </p:txBody>
          </p:sp>
        </p:grpSp>
        <p:sp>
          <p:nvSpPr>
            <p:cNvPr id="24" name="二等辺三角形 23">
              <a:extLst>
                <a:ext uri="{FF2B5EF4-FFF2-40B4-BE49-F238E27FC236}">
                  <a16:creationId xmlns:a16="http://schemas.microsoft.com/office/drawing/2014/main" id="{B9D60B63-E622-E13D-344F-59F26A79436A}"/>
                </a:ext>
              </a:extLst>
            </p:cNvPr>
            <p:cNvSpPr/>
            <p:nvPr/>
          </p:nvSpPr>
          <p:spPr>
            <a:xfrm rot="5400000">
              <a:off x="6305392" y="5042413"/>
              <a:ext cx="365257" cy="128321"/>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28" name="二等辺三角形 27">
              <a:extLst>
                <a:ext uri="{FF2B5EF4-FFF2-40B4-BE49-F238E27FC236}">
                  <a16:creationId xmlns:a16="http://schemas.microsoft.com/office/drawing/2014/main" id="{1CCCE153-71D9-5056-7E5D-40BD7DF9D49D}"/>
                </a:ext>
              </a:extLst>
            </p:cNvPr>
            <p:cNvSpPr/>
            <p:nvPr/>
          </p:nvSpPr>
          <p:spPr>
            <a:xfrm rot="5400000">
              <a:off x="6305392" y="5905084"/>
              <a:ext cx="365257" cy="128321"/>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29" name="TextBox 39">
              <a:extLst>
                <a:ext uri="{FF2B5EF4-FFF2-40B4-BE49-F238E27FC236}">
                  <a16:creationId xmlns:a16="http://schemas.microsoft.com/office/drawing/2014/main" id="{E28234DB-6650-58F2-F3BB-A92AD695CD60}"/>
                </a:ext>
              </a:extLst>
            </p:cNvPr>
            <p:cNvSpPr txBox="1"/>
            <p:nvPr/>
          </p:nvSpPr>
          <p:spPr>
            <a:xfrm>
              <a:off x="2340206" y="4799465"/>
              <a:ext cx="4014428" cy="630552"/>
            </a:xfrm>
            <a:prstGeom prst="rect">
              <a:avLst/>
            </a:prstGeom>
            <a:solidFill>
              <a:schemeClr val="bg1"/>
            </a:solidFill>
            <a:ln w="9525" cap="rnd">
              <a:solidFill>
                <a:schemeClr val="bg1">
                  <a:lumMod val="8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0" name="TextBox 39">
              <a:extLst>
                <a:ext uri="{FF2B5EF4-FFF2-40B4-BE49-F238E27FC236}">
                  <a16:creationId xmlns:a16="http://schemas.microsoft.com/office/drawing/2014/main" id="{46610F84-5BCB-0DE1-F76C-656A07AE594C}"/>
                </a:ext>
              </a:extLst>
            </p:cNvPr>
            <p:cNvSpPr txBox="1"/>
            <p:nvPr/>
          </p:nvSpPr>
          <p:spPr>
            <a:xfrm>
              <a:off x="6581573" y="4799465"/>
              <a:ext cx="4014428" cy="630552"/>
            </a:xfrm>
            <a:prstGeom prst="rect">
              <a:avLst/>
            </a:prstGeom>
            <a:solidFill>
              <a:schemeClr val="bg1"/>
            </a:solidFill>
            <a:ln w="9525" cap="rnd">
              <a:solidFill>
                <a:schemeClr val="bg1">
                  <a:lumMod val="8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1" name="TextBox 39">
              <a:extLst>
                <a:ext uri="{FF2B5EF4-FFF2-40B4-BE49-F238E27FC236}">
                  <a16:creationId xmlns:a16="http://schemas.microsoft.com/office/drawing/2014/main" id="{E0D02DC3-E507-6340-D43A-4ABD3A63498A}"/>
                </a:ext>
              </a:extLst>
            </p:cNvPr>
            <p:cNvSpPr txBox="1"/>
            <p:nvPr/>
          </p:nvSpPr>
          <p:spPr>
            <a:xfrm>
              <a:off x="2340206" y="5647182"/>
              <a:ext cx="4014428" cy="630552"/>
            </a:xfrm>
            <a:prstGeom prst="rect">
              <a:avLst/>
            </a:prstGeom>
            <a:solidFill>
              <a:schemeClr val="bg1"/>
            </a:solidFill>
            <a:ln w="9525" cap="rnd">
              <a:solidFill>
                <a:schemeClr val="bg1">
                  <a:lumMod val="8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2" name="TextBox 39">
              <a:extLst>
                <a:ext uri="{FF2B5EF4-FFF2-40B4-BE49-F238E27FC236}">
                  <a16:creationId xmlns:a16="http://schemas.microsoft.com/office/drawing/2014/main" id="{10BF253C-91D4-95EF-25F2-0AE156CBFCBC}"/>
                </a:ext>
              </a:extLst>
            </p:cNvPr>
            <p:cNvSpPr txBox="1"/>
            <p:nvPr/>
          </p:nvSpPr>
          <p:spPr>
            <a:xfrm>
              <a:off x="6581572" y="5647182"/>
              <a:ext cx="4014428" cy="630552"/>
            </a:xfrm>
            <a:prstGeom prst="rect">
              <a:avLst/>
            </a:prstGeom>
            <a:solidFill>
              <a:schemeClr val="bg1"/>
            </a:solidFill>
            <a:ln w="9525" cap="rnd">
              <a:solidFill>
                <a:schemeClr val="bg1">
                  <a:lumMod val="8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1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spTree>
    <p:extLst>
      <p:ext uri="{BB962C8B-B14F-4D97-AF65-F5344CB8AC3E}">
        <p14:creationId xmlns:p14="http://schemas.microsoft.com/office/powerpoint/2010/main" val="1158371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9D89D-3374-013B-ABD9-39610C302DC9}"/>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D1C275A-9FF6-794F-2320-46F46F1F1C16}"/>
              </a:ext>
            </a:extLst>
          </p:cNvPr>
          <p:cNvGraphicFramePr>
            <a:graphicFrameLocks noChangeAspect="1"/>
          </p:cNvGraphicFramePr>
          <p:nvPr>
            <p:custDataLst>
              <p:tags r:id="rId1"/>
            </p:custDataLst>
            <p:extLst>
              <p:ext uri="{D42A27DB-BD31-4B8C-83A1-F6EECF244321}">
                <p14:modId xmlns:p14="http://schemas.microsoft.com/office/powerpoint/2010/main" val="299365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FD1C275A-9FF6-794F-2320-46F46F1F1C1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正方形/長方形 16">
            <a:extLst>
              <a:ext uri="{FF2B5EF4-FFF2-40B4-BE49-F238E27FC236}">
                <a16:creationId xmlns:a16="http://schemas.microsoft.com/office/drawing/2014/main" id="{7A53A43E-6BF0-EFF1-E8E5-43E9D8A77979}"/>
              </a:ext>
            </a:extLst>
          </p:cNvPr>
          <p:cNvSpPr/>
          <p:nvPr/>
        </p:nvSpPr>
        <p:spPr>
          <a:xfrm>
            <a:off x="738154" y="2146041"/>
            <a:ext cx="10840835" cy="4292080"/>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26313B8A-0543-7180-69D2-87D2D9621F56}"/>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000" b="0" i="0" u="none" strike="noStrike" kern="1200" cap="none" spc="0" normalizeH="0" baseline="0" noProof="0">
                <a:ln>
                  <a:noFill/>
                </a:ln>
                <a:solidFill>
                  <a:srgbClr val="0E284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②ア</a:t>
            </a:r>
            <a:r>
              <a:rPr kumimoji="1" lang="en-US" altLang="ja-JP" sz="2000" b="0" i="0" u="none" strike="noStrike" kern="1200" cap="none" spc="0" normalizeH="0" baseline="0" noProof="0">
                <a:ln>
                  <a:noFill/>
                </a:ln>
                <a:solidFill>
                  <a:srgbClr val="0E284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 </a:t>
            </a:r>
            <a:r>
              <a:rPr kumimoji="1" lang="ja-JP" altLang="en-US" sz="2000" b="0" i="0" u="none" strike="noStrike" kern="1200" cap="none" spc="0" normalizeH="0" baseline="0" noProof="0">
                <a:ln>
                  <a:noFill/>
                </a:ln>
                <a:solidFill>
                  <a:srgbClr val="0E284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概要</a:t>
            </a:r>
          </a:p>
        </p:txBody>
      </p:sp>
      <p:sp>
        <p:nvSpPr>
          <p:cNvPr id="15" name="Title 1">
            <a:extLst>
              <a:ext uri="{FF2B5EF4-FFF2-40B4-BE49-F238E27FC236}">
                <a16:creationId xmlns:a16="http://schemas.microsoft.com/office/drawing/2014/main" id="{4A14EC36-FD11-ED7E-B883-0FCF60CCDAD2}"/>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＠＠＠（本スライドのメッセージ。以下は例）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ja-JP" altLang="en-US">
                <a:solidFill>
                  <a:prstClr val="black"/>
                </a:solidFill>
              </a:rPr>
              <a:t>間接補助</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事業で</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について検証・評価を行い、提案事業の実現性を判断する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16" name="直線コネクタ 15">
            <a:extLst>
              <a:ext uri="{FF2B5EF4-FFF2-40B4-BE49-F238E27FC236}">
                <a16:creationId xmlns:a16="http://schemas.microsoft.com/office/drawing/2014/main" id="{F5F78CD7-4545-4041-5D62-1895734BC98D}"/>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71" name="正方形/長方形 70">
            <a:extLst>
              <a:ext uri="{FF2B5EF4-FFF2-40B4-BE49-F238E27FC236}">
                <a16:creationId xmlns:a16="http://schemas.microsoft.com/office/drawing/2014/main" id="{93155D91-9B94-173C-7BC9-FB3BA7877CA6}"/>
              </a:ext>
            </a:extLst>
          </p:cNvPr>
          <p:cNvSpPr/>
          <p:nvPr/>
        </p:nvSpPr>
        <p:spPr>
          <a:xfrm>
            <a:off x="746778" y="1630024"/>
            <a:ext cx="5184000" cy="360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1"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検証項目</a:t>
            </a:r>
            <a:endParaRPr kumimoji="1" lang="zh-TW" altLang="en-US" sz="1400" b="1" i="1"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72" name="直線コネクタ 71">
            <a:extLst>
              <a:ext uri="{FF2B5EF4-FFF2-40B4-BE49-F238E27FC236}">
                <a16:creationId xmlns:a16="http://schemas.microsoft.com/office/drawing/2014/main" id="{804124CE-EA4E-1FBB-A69D-B4D508E873F9}"/>
              </a:ext>
            </a:extLst>
          </p:cNvPr>
          <p:cNvCxnSpPr>
            <a:cxnSpLocks/>
          </p:cNvCxnSpPr>
          <p:nvPr/>
        </p:nvCxnSpPr>
        <p:spPr>
          <a:xfrm>
            <a:off x="765598" y="1990024"/>
            <a:ext cx="518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1" name="TextBox 51">
            <a:extLst>
              <a:ext uri="{FF2B5EF4-FFF2-40B4-BE49-F238E27FC236}">
                <a16:creationId xmlns:a16="http://schemas.microsoft.com/office/drawing/2014/main" id="{F82A60B0-A10B-3644-0663-FE3BA3FBDF1E}"/>
              </a:ext>
            </a:extLst>
          </p:cNvPr>
          <p:cNvSpPr txBox="1"/>
          <p:nvPr/>
        </p:nvSpPr>
        <p:spPr>
          <a:xfrm>
            <a:off x="1820404" y="2505818"/>
            <a:ext cx="9000000" cy="952265"/>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提案事業が経済的に成立するか（投資計画の</a:t>
            </a:r>
            <a:r>
              <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IRR</a:t>
            </a: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a:t>
            </a:r>
            <a:r>
              <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internal rate of return</a:t>
            </a: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：内部利益率））や</a:t>
            </a:r>
            <a:endPar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endParaRPr>
          </a:p>
          <a:p>
            <a:pPr marL="85725"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投資回収期間、技術的な実現性など、間接補助事業における検証項目について、</a:t>
            </a:r>
            <a:endPar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endParaRPr>
          </a:p>
          <a:p>
            <a:pPr marL="85725" lvl="0" algn="ctr">
              <a:defRPr/>
            </a:pP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現状分析や</a:t>
            </a:r>
            <a:r>
              <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FEED</a:t>
            </a:r>
            <a:r>
              <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t>へ移行するための判断基準などを記載してください。</a:t>
            </a:r>
            <a:br>
              <a:rPr kumimoji="1" lang="en-US" altLang="ja-JP"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rPr>
            </a:br>
            <a:r>
              <a:rPr lang="ja-JP" altLang="en-US" sz="1400">
                <a:solidFill>
                  <a:srgbClr val="2E3558"/>
                </a:solidFill>
                <a:latin typeface="Meiryo UI" panose="020B0604030504040204" pitchFamily="50" charset="-128"/>
                <a:ea typeface="Meiryo UI" panose="020B0604030504040204" pitchFamily="50" charset="-128"/>
              </a:rPr>
              <a:t>（</a:t>
            </a:r>
            <a:r>
              <a:rPr lang="en-US" altLang="ja-JP" sz="1400">
                <a:solidFill>
                  <a:srgbClr val="2E3558"/>
                </a:solidFill>
                <a:latin typeface="Meiryo UI" panose="020B0604030504040204" pitchFamily="50" charset="-128"/>
                <a:ea typeface="Meiryo UI" panose="020B0604030504040204" pitchFamily="50" charset="-128"/>
              </a:rPr>
              <a:t>P15</a:t>
            </a:r>
            <a:r>
              <a:rPr lang="ja-JP" altLang="en-US" sz="1400">
                <a:solidFill>
                  <a:srgbClr val="2E3558"/>
                </a:solidFill>
                <a:latin typeface="Meiryo UI" panose="020B0604030504040204" pitchFamily="50" charset="-128"/>
                <a:ea typeface="Meiryo UI" panose="020B0604030504040204" pitchFamily="50" charset="-128"/>
              </a:rPr>
              <a:t>、</a:t>
            </a:r>
            <a:r>
              <a:rPr lang="en-US" altLang="ja-JP" sz="1400">
                <a:solidFill>
                  <a:srgbClr val="2E3558"/>
                </a:solidFill>
                <a:latin typeface="Meiryo UI" panose="020B0604030504040204" pitchFamily="50" charset="-128"/>
                <a:ea typeface="Meiryo UI" panose="020B0604030504040204" pitchFamily="50" charset="-128"/>
              </a:rPr>
              <a:t>P16</a:t>
            </a:r>
            <a:r>
              <a:rPr lang="ja-JP" altLang="en-US" sz="1400">
                <a:solidFill>
                  <a:srgbClr val="2E3558"/>
                </a:solidFill>
                <a:latin typeface="Meiryo UI" panose="020B0604030504040204" pitchFamily="50" charset="-128"/>
                <a:ea typeface="Meiryo UI" panose="020B0604030504040204" pitchFamily="50" charset="-128"/>
              </a:rPr>
              <a:t>で合わせて</a:t>
            </a:r>
            <a:r>
              <a:rPr lang="en-US" altLang="ja-JP" sz="1400">
                <a:solidFill>
                  <a:srgbClr val="2E3558"/>
                </a:solidFill>
                <a:latin typeface="Meiryo UI" panose="020B0604030504040204" pitchFamily="50" charset="-128"/>
                <a:ea typeface="Meiryo UI" panose="020B0604030504040204" pitchFamily="50" charset="-128"/>
              </a:rPr>
              <a:t>1</a:t>
            </a:r>
            <a:r>
              <a:rPr lang="ja-JP" altLang="en-US" sz="1400">
                <a:solidFill>
                  <a:srgbClr val="2E3558"/>
                </a:solidFill>
                <a:latin typeface="Meiryo UI" panose="020B0604030504040204" pitchFamily="50" charset="-128"/>
                <a:ea typeface="Meiryo UI" panose="020B0604030504040204" pitchFamily="50" charset="-128"/>
              </a:rPr>
              <a:t>枚のスライドにしてもよい）</a:t>
            </a:r>
            <a:endParaRPr kumimoji="1" lang="ja-JP" altLang="en-US" sz="1400" b="1" i="0" u="none" strike="noStrike" kern="1200" cap="none" spc="0" normalizeH="0" baseline="0" noProof="0">
              <a:ln>
                <a:noFill/>
              </a:ln>
              <a:solidFill>
                <a:srgbClr val="2E3558"/>
              </a:solidFill>
              <a:effectLst/>
              <a:uLnTx/>
              <a:uFillTx/>
              <a:latin typeface="Meiryo UI" panose="020B0604030504040204" pitchFamily="50" charset="-128"/>
              <a:ea typeface="Meiryo UI" panose="020B0604030504040204" pitchFamily="50" charset="-128"/>
            </a:endParaRPr>
          </a:p>
        </p:txBody>
      </p:sp>
      <p:sp>
        <p:nvSpPr>
          <p:cNvPr id="10" name="スライド番号プレースホルダー 9">
            <a:extLst>
              <a:ext uri="{FF2B5EF4-FFF2-40B4-BE49-F238E27FC236}">
                <a16:creationId xmlns:a16="http://schemas.microsoft.com/office/drawing/2014/main" id="{62A15384-0C3A-03B9-D5A7-53CBB42F7C6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286BC7-5414-4C49-9670-CCB5BF938726}" type="slidenum">
              <a:rPr kumimoji="1" lang="ja-JP" altLang="en-US" sz="1200" b="0" i="0" u="none" strike="noStrike" kern="1200" cap="none" spc="0" normalizeH="0" baseline="0" noProof="0" smtClean="0">
                <a:ln>
                  <a:noFill/>
                </a:ln>
                <a:solidFill>
                  <a:prstClr val="black">
                    <a:tint val="82000"/>
                  </a:prstClr>
                </a:solidFill>
                <a:effectLst/>
                <a:uLnTx/>
                <a:uFillTx/>
                <a:latin typeface="游ゴシック" panose="0211000402020202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tint val="82000"/>
                </a:prstClr>
              </a:solidFill>
              <a:effectLst/>
              <a:uLnTx/>
              <a:uFillTx/>
              <a:latin typeface="游ゴシック" panose="0211000402020202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7841B0F3-0C6E-E937-C729-21E7F0812C9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テキスト ボックス 1">
            <a:extLst>
              <a:ext uri="{FF2B5EF4-FFF2-40B4-BE49-F238E27FC236}">
                <a16:creationId xmlns:a16="http://schemas.microsoft.com/office/drawing/2014/main" id="{8DB7B87A-D094-69DA-9374-38C96F6AA0EF}"/>
              </a:ext>
            </a:extLst>
          </p:cNvPr>
          <p:cNvSpPr txBox="1"/>
          <p:nvPr/>
        </p:nvSpPr>
        <p:spPr>
          <a:xfrm>
            <a:off x="1280196" y="3643958"/>
            <a:ext cx="1261884" cy="307777"/>
          </a:xfrm>
          <a:prstGeom prst="rect">
            <a:avLst/>
          </a:prstGeom>
          <a:noFill/>
        </p:spPr>
        <p:txBody>
          <a:bodyPr wrap="non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grpSp>
        <p:nvGrpSpPr>
          <p:cNvPr id="38" name="グループ化 37">
            <a:extLst>
              <a:ext uri="{FF2B5EF4-FFF2-40B4-BE49-F238E27FC236}">
                <a16:creationId xmlns:a16="http://schemas.microsoft.com/office/drawing/2014/main" id="{9BCC1A57-D79A-D116-F390-69BF9B5A6B0B}"/>
              </a:ext>
            </a:extLst>
          </p:cNvPr>
          <p:cNvGrpSpPr/>
          <p:nvPr/>
        </p:nvGrpSpPr>
        <p:grpSpPr>
          <a:xfrm>
            <a:off x="2336800" y="3951735"/>
            <a:ext cx="7958667" cy="2253720"/>
            <a:chOff x="2336800" y="3951735"/>
            <a:chExt cx="7958667" cy="2253720"/>
          </a:xfrm>
        </p:grpSpPr>
        <p:sp>
          <p:nvSpPr>
            <p:cNvPr id="3" name="TextBox 39">
              <a:extLst>
                <a:ext uri="{FF2B5EF4-FFF2-40B4-BE49-F238E27FC236}">
                  <a16:creationId xmlns:a16="http://schemas.microsoft.com/office/drawing/2014/main" id="{C3A55655-4CEE-77A6-0C88-F1303ADC2953}"/>
                </a:ext>
              </a:extLst>
            </p:cNvPr>
            <p:cNvSpPr txBox="1"/>
            <p:nvPr/>
          </p:nvSpPr>
          <p:spPr>
            <a:xfrm>
              <a:off x="2336800" y="4139603"/>
              <a:ext cx="949807" cy="481505"/>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IRR</a:t>
              </a:r>
            </a:p>
          </p:txBody>
        </p:sp>
        <p:sp>
          <p:nvSpPr>
            <p:cNvPr id="4" name="TextBox 40">
              <a:extLst>
                <a:ext uri="{FF2B5EF4-FFF2-40B4-BE49-F238E27FC236}">
                  <a16:creationId xmlns:a16="http://schemas.microsoft.com/office/drawing/2014/main" id="{960E7818-9966-64E7-9331-6A767274EC59}"/>
                </a:ext>
              </a:extLst>
            </p:cNvPr>
            <p:cNvSpPr txBox="1"/>
            <p:nvPr/>
          </p:nvSpPr>
          <p:spPr>
            <a:xfrm>
              <a:off x="2336800" y="4667088"/>
              <a:ext cx="949807" cy="481505"/>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投資回収期間</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 name="TextBox 39">
              <a:extLst>
                <a:ext uri="{FF2B5EF4-FFF2-40B4-BE49-F238E27FC236}">
                  <a16:creationId xmlns:a16="http://schemas.microsoft.com/office/drawing/2014/main" id="{D9EBE970-0290-E222-94B5-71B7E168238C}"/>
                </a:ext>
              </a:extLst>
            </p:cNvPr>
            <p:cNvSpPr txBox="1"/>
            <p:nvPr/>
          </p:nvSpPr>
          <p:spPr>
            <a:xfrm>
              <a:off x="3396432" y="4139603"/>
              <a:ext cx="949807"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TextBox 40">
              <a:extLst>
                <a:ext uri="{FF2B5EF4-FFF2-40B4-BE49-F238E27FC236}">
                  <a16:creationId xmlns:a16="http://schemas.microsoft.com/office/drawing/2014/main" id="{FE563FFC-E617-886A-8766-2915A3E4DB4C}"/>
                </a:ext>
              </a:extLst>
            </p:cNvPr>
            <p:cNvSpPr txBox="1"/>
            <p:nvPr/>
          </p:nvSpPr>
          <p:spPr>
            <a:xfrm>
              <a:off x="3396432" y="4667088"/>
              <a:ext cx="949807"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9" name="Straight Connector 22">
              <a:extLst>
                <a:ext uri="{FF2B5EF4-FFF2-40B4-BE49-F238E27FC236}">
                  <a16:creationId xmlns:a16="http://schemas.microsoft.com/office/drawing/2014/main" id="{541ED2AE-0E95-01A2-8C94-17F71149E625}"/>
                </a:ext>
              </a:extLst>
            </p:cNvPr>
            <p:cNvCxnSpPr>
              <a:cxnSpLocks/>
            </p:cNvCxnSpPr>
            <p:nvPr/>
          </p:nvCxnSpPr>
          <p:spPr>
            <a:xfrm>
              <a:off x="2336801" y="4085132"/>
              <a:ext cx="94980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34">
              <a:extLst>
                <a:ext uri="{FF2B5EF4-FFF2-40B4-BE49-F238E27FC236}">
                  <a16:creationId xmlns:a16="http://schemas.microsoft.com/office/drawing/2014/main" id="{7718AB40-DDBF-38EF-2C7D-3AECBEF36F2F}"/>
                </a:ext>
              </a:extLst>
            </p:cNvPr>
            <p:cNvSpPr txBox="1"/>
            <p:nvPr/>
          </p:nvSpPr>
          <p:spPr>
            <a:xfrm>
              <a:off x="2336800" y="3951735"/>
              <a:ext cx="949807" cy="1316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評価対象</a:t>
              </a:r>
              <a:endParaRPr kumimoji="1" 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19" name="Straight Connector 22">
              <a:extLst>
                <a:ext uri="{FF2B5EF4-FFF2-40B4-BE49-F238E27FC236}">
                  <a16:creationId xmlns:a16="http://schemas.microsoft.com/office/drawing/2014/main" id="{99D609A4-B411-7AB3-633A-0E2E10D3E664}"/>
                </a:ext>
              </a:extLst>
            </p:cNvPr>
            <p:cNvCxnSpPr>
              <a:cxnSpLocks/>
            </p:cNvCxnSpPr>
            <p:nvPr/>
          </p:nvCxnSpPr>
          <p:spPr>
            <a:xfrm>
              <a:off x="3396432" y="4085132"/>
              <a:ext cx="94980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TextBox 34">
              <a:extLst>
                <a:ext uri="{FF2B5EF4-FFF2-40B4-BE49-F238E27FC236}">
                  <a16:creationId xmlns:a16="http://schemas.microsoft.com/office/drawing/2014/main" id="{F23DF77D-B994-5E38-4AEE-26767A9381AF}"/>
                </a:ext>
              </a:extLst>
            </p:cNvPr>
            <p:cNvSpPr txBox="1"/>
            <p:nvPr/>
          </p:nvSpPr>
          <p:spPr>
            <a:xfrm>
              <a:off x="3396432" y="3951735"/>
              <a:ext cx="949807" cy="1316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目標値</a:t>
              </a:r>
              <a:endParaRPr kumimoji="1" lang="zh-TW"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21" name="Straight Connector 22">
              <a:extLst>
                <a:ext uri="{FF2B5EF4-FFF2-40B4-BE49-F238E27FC236}">
                  <a16:creationId xmlns:a16="http://schemas.microsoft.com/office/drawing/2014/main" id="{865970C5-1F7F-D1BC-5671-2FAE482D72E6}"/>
                </a:ext>
              </a:extLst>
            </p:cNvPr>
            <p:cNvCxnSpPr>
              <a:cxnSpLocks/>
            </p:cNvCxnSpPr>
            <p:nvPr/>
          </p:nvCxnSpPr>
          <p:spPr>
            <a:xfrm>
              <a:off x="4421957" y="4085132"/>
              <a:ext cx="289889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2" name="TextBox 34">
              <a:extLst>
                <a:ext uri="{FF2B5EF4-FFF2-40B4-BE49-F238E27FC236}">
                  <a16:creationId xmlns:a16="http://schemas.microsoft.com/office/drawing/2014/main" id="{2B162386-21C5-E1CA-DD7D-BF3F3101B071}"/>
                </a:ext>
              </a:extLst>
            </p:cNvPr>
            <p:cNvSpPr txBox="1"/>
            <p:nvPr/>
          </p:nvSpPr>
          <p:spPr>
            <a:xfrm>
              <a:off x="4421957" y="3951735"/>
              <a:ext cx="2898895" cy="1316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評価方法・判断基準</a:t>
              </a:r>
              <a:endParaRPr kumimoji="1" lang="zh-TW"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3" name="TextBox 40">
              <a:extLst>
                <a:ext uri="{FF2B5EF4-FFF2-40B4-BE49-F238E27FC236}">
                  <a16:creationId xmlns:a16="http://schemas.microsoft.com/office/drawing/2014/main" id="{BB002437-605F-92B2-80D7-C2DBC340450E}"/>
                </a:ext>
              </a:extLst>
            </p:cNvPr>
            <p:cNvSpPr txBox="1"/>
            <p:nvPr/>
          </p:nvSpPr>
          <p:spPr>
            <a:xfrm>
              <a:off x="2336800" y="5194574"/>
              <a:ext cx="949807" cy="481505"/>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技術的実現性</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4" name="TextBox 40">
              <a:extLst>
                <a:ext uri="{FF2B5EF4-FFF2-40B4-BE49-F238E27FC236}">
                  <a16:creationId xmlns:a16="http://schemas.microsoft.com/office/drawing/2014/main" id="{F5C8645F-80A1-F1F8-7EA0-1D74BC09D1F7}"/>
                </a:ext>
              </a:extLst>
            </p:cNvPr>
            <p:cNvSpPr txBox="1"/>
            <p:nvPr/>
          </p:nvSpPr>
          <p:spPr>
            <a:xfrm>
              <a:off x="3396432" y="5194574"/>
              <a:ext cx="949807"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 name="TextBox 39">
              <a:extLst>
                <a:ext uri="{FF2B5EF4-FFF2-40B4-BE49-F238E27FC236}">
                  <a16:creationId xmlns:a16="http://schemas.microsoft.com/office/drawing/2014/main" id="{9D26218E-B81A-AEB0-84E2-FABC6E42C431}"/>
                </a:ext>
              </a:extLst>
            </p:cNvPr>
            <p:cNvSpPr txBox="1"/>
            <p:nvPr/>
          </p:nvSpPr>
          <p:spPr>
            <a:xfrm>
              <a:off x="4421957" y="4139603"/>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6" name="TextBox 40">
              <a:extLst>
                <a:ext uri="{FF2B5EF4-FFF2-40B4-BE49-F238E27FC236}">
                  <a16:creationId xmlns:a16="http://schemas.microsoft.com/office/drawing/2014/main" id="{6540F2C8-8D58-41C3-0093-4818BEC1EB0F}"/>
                </a:ext>
              </a:extLst>
            </p:cNvPr>
            <p:cNvSpPr txBox="1"/>
            <p:nvPr/>
          </p:nvSpPr>
          <p:spPr>
            <a:xfrm>
              <a:off x="4421957" y="4667088"/>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7" name="TextBox 40">
              <a:extLst>
                <a:ext uri="{FF2B5EF4-FFF2-40B4-BE49-F238E27FC236}">
                  <a16:creationId xmlns:a16="http://schemas.microsoft.com/office/drawing/2014/main" id="{35ED776E-35BD-7F62-B826-DD5B6170BE62}"/>
                </a:ext>
              </a:extLst>
            </p:cNvPr>
            <p:cNvSpPr txBox="1"/>
            <p:nvPr/>
          </p:nvSpPr>
          <p:spPr>
            <a:xfrm>
              <a:off x="4421957" y="5194574"/>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8" name="TextBox 40">
              <a:extLst>
                <a:ext uri="{FF2B5EF4-FFF2-40B4-BE49-F238E27FC236}">
                  <a16:creationId xmlns:a16="http://schemas.microsoft.com/office/drawing/2014/main" id="{87140104-0C89-595A-AF06-1ED0AC5AD74D}"/>
                </a:ext>
              </a:extLst>
            </p:cNvPr>
            <p:cNvSpPr txBox="1"/>
            <p:nvPr/>
          </p:nvSpPr>
          <p:spPr>
            <a:xfrm>
              <a:off x="2336800" y="5723950"/>
              <a:ext cx="949807" cy="481505"/>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オフテイカーの意向表明</a:t>
              </a: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LOI/MOU</a:t>
              </a:r>
              <a:r>
                <a:rPr kumimoji="1"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9" name="TextBox 40">
              <a:extLst>
                <a:ext uri="{FF2B5EF4-FFF2-40B4-BE49-F238E27FC236}">
                  <a16:creationId xmlns:a16="http://schemas.microsoft.com/office/drawing/2014/main" id="{B35A1297-3DCA-212A-0772-94ADE1E9D7EB}"/>
                </a:ext>
              </a:extLst>
            </p:cNvPr>
            <p:cNvSpPr txBox="1"/>
            <p:nvPr/>
          </p:nvSpPr>
          <p:spPr>
            <a:xfrm>
              <a:off x="3396432" y="5723950"/>
              <a:ext cx="949807"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0" name="TextBox 40">
              <a:extLst>
                <a:ext uri="{FF2B5EF4-FFF2-40B4-BE49-F238E27FC236}">
                  <a16:creationId xmlns:a16="http://schemas.microsoft.com/office/drawing/2014/main" id="{26F6BB06-821A-BEC0-D39F-E9F49B109FE6}"/>
                </a:ext>
              </a:extLst>
            </p:cNvPr>
            <p:cNvSpPr txBox="1"/>
            <p:nvPr/>
          </p:nvSpPr>
          <p:spPr>
            <a:xfrm>
              <a:off x="4421957" y="5723950"/>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31" name="Straight Connector 22">
              <a:extLst>
                <a:ext uri="{FF2B5EF4-FFF2-40B4-BE49-F238E27FC236}">
                  <a16:creationId xmlns:a16="http://schemas.microsoft.com/office/drawing/2014/main" id="{52B83167-7EF5-B148-CB25-C2A2E8561350}"/>
                </a:ext>
              </a:extLst>
            </p:cNvPr>
            <p:cNvCxnSpPr>
              <a:cxnSpLocks/>
            </p:cNvCxnSpPr>
            <p:nvPr/>
          </p:nvCxnSpPr>
          <p:spPr>
            <a:xfrm>
              <a:off x="7396572" y="4085132"/>
              <a:ext cx="289889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4">
              <a:extLst>
                <a:ext uri="{FF2B5EF4-FFF2-40B4-BE49-F238E27FC236}">
                  <a16:creationId xmlns:a16="http://schemas.microsoft.com/office/drawing/2014/main" id="{CC856300-6217-5410-BABE-5AE57D6D3809}"/>
                </a:ext>
              </a:extLst>
            </p:cNvPr>
            <p:cNvSpPr txBox="1"/>
            <p:nvPr/>
          </p:nvSpPr>
          <p:spPr>
            <a:xfrm>
              <a:off x="7396572" y="3951735"/>
              <a:ext cx="2898895" cy="1316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現状分析</a:t>
              </a:r>
              <a:endParaRPr kumimoji="1" lang="zh-TW" altLang="en-US" sz="9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3" name="TextBox 39">
              <a:extLst>
                <a:ext uri="{FF2B5EF4-FFF2-40B4-BE49-F238E27FC236}">
                  <a16:creationId xmlns:a16="http://schemas.microsoft.com/office/drawing/2014/main" id="{B0660FA4-A753-70AB-9574-53ECBA768571}"/>
                </a:ext>
              </a:extLst>
            </p:cNvPr>
            <p:cNvSpPr txBox="1"/>
            <p:nvPr/>
          </p:nvSpPr>
          <p:spPr>
            <a:xfrm>
              <a:off x="7396572" y="4139603"/>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4" name="TextBox 40">
              <a:extLst>
                <a:ext uri="{FF2B5EF4-FFF2-40B4-BE49-F238E27FC236}">
                  <a16:creationId xmlns:a16="http://schemas.microsoft.com/office/drawing/2014/main" id="{12E05BC9-B415-D6F7-92FB-416EF2626D19}"/>
                </a:ext>
              </a:extLst>
            </p:cNvPr>
            <p:cNvSpPr txBox="1"/>
            <p:nvPr/>
          </p:nvSpPr>
          <p:spPr>
            <a:xfrm>
              <a:off x="7396572" y="4667088"/>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 name="TextBox 40">
              <a:extLst>
                <a:ext uri="{FF2B5EF4-FFF2-40B4-BE49-F238E27FC236}">
                  <a16:creationId xmlns:a16="http://schemas.microsoft.com/office/drawing/2014/main" id="{7662521A-90EB-D973-80B6-21A0A7A3DFC7}"/>
                </a:ext>
              </a:extLst>
            </p:cNvPr>
            <p:cNvSpPr txBox="1"/>
            <p:nvPr/>
          </p:nvSpPr>
          <p:spPr>
            <a:xfrm>
              <a:off x="7396572" y="5194574"/>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 name="TextBox 40">
              <a:extLst>
                <a:ext uri="{FF2B5EF4-FFF2-40B4-BE49-F238E27FC236}">
                  <a16:creationId xmlns:a16="http://schemas.microsoft.com/office/drawing/2014/main" id="{F7A58450-FF90-4F19-5207-04C64288AB4B}"/>
                </a:ext>
              </a:extLst>
            </p:cNvPr>
            <p:cNvSpPr txBox="1"/>
            <p:nvPr/>
          </p:nvSpPr>
          <p:spPr>
            <a:xfrm>
              <a:off x="7396572" y="5723950"/>
              <a:ext cx="2898895" cy="48150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spTree>
    <p:extLst>
      <p:ext uri="{BB962C8B-B14F-4D97-AF65-F5344CB8AC3E}">
        <p14:creationId xmlns:p14="http://schemas.microsoft.com/office/powerpoint/2010/main" val="2030513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FD2FA-0DC1-D09A-6776-F49C269CB69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13B297F8-E3AD-67A3-9581-4AB3F8E8E62B}"/>
              </a:ext>
            </a:extLst>
          </p:cNvPr>
          <p:cNvGraphicFramePr>
            <a:graphicFrameLocks noChangeAspect="1"/>
          </p:cNvGraphicFramePr>
          <p:nvPr>
            <p:custDataLst>
              <p:tags r:id="rId1"/>
            </p:custDataLst>
            <p:extLst>
              <p:ext uri="{D42A27DB-BD31-4B8C-83A1-F6EECF244321}">
                <p14:modId xmlns:p14="http://schemas.microsoft.com/office/powerpoint/2010/main" val="36930073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13B297F8-E3AD-67A3-9581-4AB3F8E8E6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51" name="TextBox 51">
            <a:extLst>
              <a:ext uri="{FF2B5EF4-FFF2-40B4-BE49-F238E27FC236}">
                <a16:creationId xmlns:a16="http://schemas.microsoft.com/office/drawing/2014/main" id="{BB07371A-42D0-DD86-34A8-4175C0475961}"/>
              </a:ext>
            </a:extLst>
          </p:cNvPr>
          <p:cNvSpPr txBox="1"/>
          <p:nvPr/>
        </p:nvSpPr>
        <p:spPr>
          <a:xfrm>
            <a:off x="6849907" y="4665169"/>
            <a:ext cx="5040000" cy="662666"/>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大項目、可能であれば小項目の実施期間を</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矢羽根を記載してください。</a:t>
            </a:r>
          </a:p>
        </p:txBody>
      </p:sp>
      <p:sp>
        <p:nvSpPr>
          <p:cNvPr id="7" name="Title 1">
            <a:extLst>
              <a:ext uri="{FF2B5EF4-FFF2-40B4-BE49-F238E27FC236}">
                <a16:creationId xmlns:a16="http://schemas.microsoft.com/office/drawing/2014/main" id="{BC84C6B4-A215-78D2-6A21-E74D40649406}"/>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②イ</a:t>
            </a:r>
            <a:r>
              <a:rPr lang="en-US" altLang="ja-JP" sz="2000"/>
              <a:t>.</a:t>
            </a:r>
            <a:r>
              <a:rPr lang="ja-JP" altLang="en-US" sz="2000"/>
              <a:t>　間接補助事業の実施内容・スケジュール（</a:t>
            </a:r>
            <a:r>
              <a:rPr lang="en-US" altLang="ja-JP" sz="2000"/>
              <a:t>ⅰ</a:t>
            </a:r>
            <a:r>
              <a:rPr lang="ja-JP" altLang="en-US" sz="2000"/>
              <a:t>）</a:t>
            </a:r>
          </a:p>
        </p:txBody>
      </p:sp>
      <p:sp>
        <p:nvSpPr>
          <p:cNvPr id="8" name="Title 1">
            <a:extLst>
              <a:ext uri="{FF2B5EF4-FFF2-40B4-BE49-F238E27FC236}">
                <a16:creationId xmlns:a16="http://schemas.microsoft.com/office/drawing/2014/main" id="{84147669-404B-D597-9CA2-826EB183A789}"/>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月までに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月までに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月には基本・詳細設計等の完了を目指す</a:t>
            </a:r>
            <a:endParaRPr lang="en-US" altLang="ja-JP">
              <a:solidFill>
                <a:schemeClr val="tx1"/>
              </a:solidFill>
            </a:endParaRPr>
          </a:p>
        </p:txBody>
      </p:sp>
      <p:sp>
        <p:nvSpPr>
          <p:cNvPr id="5" name="正方形/長方形 4">
            <a:extLst>
              <a:ext uri="{FF2B5EF4-FFF2-40B4-BE49-F238E27FC236}">
                <a16:creationId xmlns:a16="http://schemas.microsoft.com/office/drawing/2014/main" id="{0F77932A-0679-512D-2250-89565B9456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0" name="正方形/長方形 99">
            <a:extLst>
              <a:ext uri="{FF2B5EF4-FFF2-40B4-BE49-F238E27FC236}">
                <a16:creationId xmlns:a16="http://schemas.microsoft.com/office/drawing/2014/main" id="{C244534F-5EEC-9E39-5337-B743C0400EAE}"/>
              </a:ext>
            </a:extLst>
          </p:cNvPr>
          <p:cNvSpPr/>
          <p:nvPr/>
        </p:nvSpPr>
        <p:spPr>
          <a:xfrm>
            <a:off x="533400" y="2171541"/>
            <a:ext cx="1000125" cy="321008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a:latin typeface="Meiryo UI" panose="020B0604030504040204" pitchFamily="50" charset="-128"/>
                <a:ea typeface="Meiryo UI" panose="020B0604030504040204" pitchFamily="50" charset="-128"/>
              </a:rPr>
              <a:t>Pre-FEED</a:t>
            </a:r>
            <a:r>
              <a:rPr kumimoji="1" lang="ja-JP" altLang="en-US" sz="1600">
                <a:latin typeface="Meiryo UI" panose="020B0604030504040204" pitchFamily="50" charset="-128"/>
                <a:ea typeface="Meiryo UI" panose="020B0604030504040204" pitchFamily="50" charset="-128"/>
              </a:rPr>
              <a:t>（必須）</a:t>
            </a:r>
          </a:p>
        </p:txBody>
      </p:sp>
      <p:sp>
        <p:nvSpPr>
          <p:cNvPr id="101" name="正方形/長方形 100">
            <a:extLst>
              <a:ext uri="{FF2B5EF4-FFF2-40B4-BE49-F238E27FC236}">
                <a16:creationId xmlns:a16="http://schemas.microsoft.com/office/drawing/2014/main" id="{FBF441C6-7821-C380-CA63-95C604D2D713}"/>
              </a:ext>
            </a:extLst>
          </p:cNvPr>
          <p:cNvSpPr/>
          <p:nvPr/>
        </p:nvSpPr>
        <p:spPr>
          <a:xfrm>
            <a:off x="533400" y="5507856"/>
            <a:ext cx="1000125" cy="1170144"/>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a:latin typeface="Meiryo UI" panose="020B0604030504040204" pitchFamily="50" charset="-128"/>
                <a:ea typeface="Meiryo UI" panose="020B0604030504040204" pitchFamily="50" charset="-128"/>
              </a:rPr>
              <a:t>FEE</a:t>
            </a:r>
            <a:r>
              <a:rPr lang="en-US" altLang="ja-JP" sz="1600">
                <a:latin typeface="Meiryo UI" panose="020B0604030504040204" pitchFamily="50" charset="-128"/>
                <a:ea typeface="Meiryo UI" panose="020B0604030504040204" pitchFamily="50" charset="-128"/>
              </a:rPr>
              <a:t>D</a:t>
            </a:r>
            <a:br>
              <a:rPr lang="en-US" altLang="ja-JP" sz="1600">
                <a:latin typeface="Meiryo UI" panose="020B0604030504040204" pitchFamily="50" charset="-128"/>
                <a:ea typeface="Meiryo UI" panose="020B0604030504040204" pitchFamily="50" charset="-128"/>
              </a:rPr>
            </a:br>
            <a:r>
              <a:rPr lang="ja-JP" altLang="en-US" sz="1600">
                <a:latin typeface="Meiryo UI" panose="020B0604030504040204" pitchFamily="50" charset="-128"/>
                <a:ea typeface="Meiryo UI" panose="020B0604030504040204" pitchFamily="50" charset="-128"/>
              </a:rPr>
              <a:t>初期</a:t>
            </a:r>
            <a:br>
              <a:rPr lang="en-US" altLang="ja-JP" sz="1600">
                <a:latin typeface="Meiryo UI" panose="020B0604030504040204" pitchFamily="50" charset="-128"/>
                <a:ea typeface="Meiryo UI" panose="020B0604030504040204" pitchFamily="50" charset="-128"/>
              </a:rPr>
            </a:br>
            <a:r>
              <a:rPr lang="ja-JP" altLang="en-US" sz="1600">
                <a:latin typeface="Meiryo UI" panose="020B0604030504040204" pitchFamily="50" charset="-128"/>
                <a:ea typeface="Meiryo UI" panose="020B0604030504040204" pitchFamily="50" charset="-128"/>
              </a:rPr>
              <a:t>（任意）</a:t>
            </a:r>
            <a:endParaRPr lang="en-US" altLang="ja-JP" sz="1600">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A1553A42-F3AC-0F47-922A-0821A9529431}"/>
              </a:ext>
            </a:extLst>
          </p:cNvPr>
          <p:cNvSpPr/>
          <p:nvPr/>
        </p:nvSpPr>
        <p:spPr>
          <a:xfrm>
            <a:off x="1676401" y="1750237"/>
            <a:ext cx="1104899" cy="306264"/>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latin typeface="Meiryo UI" panose="020B0604030504040204" pitchFamily="50" charset="-128"/>
                <a:ea typeface="Meiryo UI" panose="020B0604030504040204" pitchFamily="50" charset="-128"/>
              </a:rPr>
              <a:t>大項目</a:t>
            </a:r>
            <a:endParaRPr lang="ja-JP" altLang="en-US" sz="1400">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17D3E20F-30E8-A71F-8DDD-173626216822}"/>
              </a:ext>
            </a:extLst>
          </p:cNvPr>
          <p:cNvSpPr/>
          <p:nvPr/>
        </p:nvSpPr>
        <p:spPr>
          <a:xfrm>
            <a:off x="2867026" y="1750237"/>
            <a:ext cx="1104899" cy="306264"/>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latin typeface="Meiryo UI" panose="020B0604030504040204" pitchFamily="50" charset="-128"/>
                <a:ea typeface="Meiryo UI" panose="020B0604030504040204" pitchFamily="50" charset="-128"/>
              </a:rPr>
              <a:t>小項目</a:t>
            </a:r>
          </a:p>
        </p:txBody>
      </p:sp>
      <p:sp>
        <p:nvSpPr>
          <p:cNvPr id="108" name="正方形/長方形 107">
            <a:extLst>
              <a:ext uri="{FF2B5EF4-FFF2-40B4-BE49-F238E27FC236}">
                <a16:creationId xmlns:a16="http://schemas.microsoft.com/office/drawing/2014/main" id="{34BA21CE-3BB0-F656-2234-800BBC1E427B}"/>
              </a:ext>
            </a:extLst>
          </p:cNvPr>
          <p:cNvSpPr/>
          <p:nvPr/>
        </p:nvSpPr>
        <p:spPr>
          <a:xfrm>
            <a:off x="4057651" y="1750237"/>
            <a:ext cx="2616205" cy="306264"/>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latin typeface="Meiryo UI" panose="020B0604030504040204" pitchFamily="50" charset="-128"/>
                <a:ea typeface="Meiryo UI" panose="020B0604030504040204" pitchFamily="50" charset="-128"/>
              </a:rPr>
              <a:t>作業詳細</a:t>
            </a:r>
          </a:p>
        </p:txBody>
      </p:sp>
      <p:sp>
        <p:nvSpPr>
          <p:cNvPr id="109" name="正方形/長方形 108">
            <a:extLst>
              <a:ext uri="{FF2B5EF4-FFF2-40B4-BE49-F238E27FC236}">
                <a16:creationId xmlns:a16="http://schemas.microsoft.com/office/drawing/2014/main" id="{F29E6DA7-BB10-CE7B-EA16-28A2FEE08A4F}"/>
              </a:ext>
            </a:extLst>
          </p:cNvPr>
          <p:cNvSpPr/>
          <p:nvPr/>
        </p:nvSpPr>
        <p:spPr>
          <a:xfrm>
            <a:off x="1676401" y="2171540"/>
            <a:ext cx="1104899" cy="79882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a:solidFill>
                  <a:schemeClr val="tx1"/>
                </a:solidFill>
                <a:latin typeface="Meiryo UI" panose="020B0604030504040204" pitchFamily="50" charset="-128"/>
                <a:ea typeface="Meiryo UI" panose="020B0604030504040204" pitchFamily="50" charset="-128"/>
              </a:rPr>
              <a:t>IRR</a:t>
            </a:r>
            <a:r>
              <a:rPr lang="ja-JP" altLang="en-US" sz="1600">
                <a:solidFill>
                  <a:schemeClr val="tx1"/>
                </a:solidFill>
                <a:latin typeface="Meiryo UI" panose="020B0604030504040204" pitchFamily="50" charset="-128"/>
                <a:ea typeface="Meiryo UI" panose="020B0604030504040204" pitchFamily="50" charset="-128"/>
              </a:rPr>
              <a:t>検証</a:t>
            </a:r>
            <a:endParaRPr kumimoji="1" lang="ja-JP" altLang="en-US" sz="1600">
              <a:solidFill>
                <a:schemeClr val="tx1"/>
              </a:solidFill>
              <a:latin typeface="Meiryo UI" panose="020B0604030504040204" pitchFamily="50" charset="-128"/>
              <a:ea typeface="Meiryo UI" panose="020B0604030504040204" pitchFamily="50" charset="-128"/>
            </a:endParaRPr>
          </a:p>
        </p:txBody>
      </p:sp>
      <p:sp>
        <p:nvSpPr>
          <p:cNvPr id="111" name="TextBox 24">
            <a:extLst>
              <a:ext uri="{FF2B5EF4-FFF2-40B4-BE49-F238E27FC236}">
                <a16:creationId xmlns:a16="http://schemas.microsoft.com/office/drawing/2014/main" id="{854D92A9-0566-2E19-B906-FFE2878895E0}"/>
              </a:ext>
            </a:extLst>
          </p:cNvPr>
          <p:cNvSpPr txBox="1"/>
          <p:nvPr/>
        </p:nvSpPr>
        <p:spPr>
          <a:xfrm>
            <a:off x="2867026" y="2171541"/>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a:solidFill>
                  <a:prstClr val="black"/>
                </a:solidFill>
                <a:latin typeface="Meiryo UI" panose="020B0604030504040204" pitchFamily="50" charset="-128"/>
                <a:ea typeface="Meiryo UI" panose="020B0604030504040204" pitchFamily="50" charset="-128"/>
              </a:rPr>
              <a:t>作業①</a:t>
            </a:r>
            <a:endParaRPr kumimoji="0" lang="en-US" altLang="ja-JP" sz="1200">
              <a:solidFill>
                <a:prstClr val="black"/>
              </a:solidFill>
              <a:latin typeface="Meiryo UI" panose="020B0604030504040204" pitchFamily="50" charset="-128"/>
              <a:ea typeface="Meiryo UI" panose="020B0604030504040204" pitchFamily="50" charset="-128"/>
            </a:endParaRPr>
          </a:p>
        </p:txBody>
      </p:sp>
      <p:sp>
        <p:nvSpPr>
          <p:cNvPr id="112" name="TextBox 24">
            <a:extLst>
              <a:ext uri="{FF2B5EF4-FFF2-40B4-BE49-F238E27FC236}">
                <a16:creationId xmlns:a16="http://schemas.microsoft.com/office/drawing/2014/main" id="{50B11FF4-A1F3-2324-C8AB-05A392161450}"/>
              </a:ext>
            </a:extLst>
          </p:cNvPr>
          <p:cNvSpPr txBox="1"/>
          <p:nvPr/>
        </p:nvSpPr>
        <p:spPr>
          <a:xfrm>
            <a:off x="4057650" y="2171541"/>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作業①の詳細内容</a:t>
            </a:r>
          </a:p>
        </p:txBody>
      </p:sp>
      <p:sp>
        <p:nvSpPr>
          <p:cNvPr id="113" name="TextBox 24">
            <a:extLst>
              <a:ext uri="{FF2B5EF4-FFF2-40B4-BE49-F238E27FC236}">
                <a16:creationId xmlns:a16="http://schemas.microsoft.com/office/drawing/2014/main" id="{73DEE04E-7163-7082-8B1E-DF05D4C65647}"/>
              </a:ext>
            </a:extLst>
          </p:cNvPr>
          <p:cNvSpPr txBox="1"/>
          <p:nvPr/>
        </p:nvSpPr>
        <p:spPr>
          <a:xfrm>
            <a:off x="2867026" y="2443965"/>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作業②</a:t>
            </a:r>
          </a:p>
        </p:txBody>
      </p:sp>
      <p:sp>
        <p:nvSpPr>
          <p:cNvPr id="115" name="TextBox 24">
            <a:extLst>
              <a:ext uri="{FF2B5EF4-FFF2-40B4-BE49-F238E27FC236}">
                <a16:creationId xmlns:a16="http://schemas.microsoft.com/office/drawing/2014/main" id="{00864591-9245-0300-EEE0-DCB532F832A7}"/>
              </a:ext>
            </a:extLst>
          </p:cNvPr>
          <p:cNvSpPr txBox="1"/>
          <p:nvPr/>
        </p:nvSpPr>
        <p:spPr>
          <a:xfrm>
            <a:off x="2867026" y="2716389"/>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a:solidFill>
                  <a:prstClr val="black"/>
                </a:solidFill>
                <a:latin typeface="Meiryo UI" panose="020B0604030504040204" pitchFamily="50" charset="-128"/>
                <a:ea typeface="Meiryo UI" panose="020B0604030504040204" pitchFamily="50" charset="-128"/>
              </a:rPr>
              <a:t>作業③</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17" name="TextBox 24">
            <a:extLst>
              <a:ext uri="{FF2B5EF4-FFF2-40B4-BE49-F238E27FC236}">
                <a16:creationId xmlns:a16="http://schemas.microsoft.com/office/drawing/2014/main" id="{F233C28E-D23F-B658-922D-92277D517D9B}"/>
              </a:ext>
            </a:extLst>
          </p:cNvPr>
          <p:cNvSpPr txBox="1"/>
          <p:nvPr/>
        </p:nvSpPr>
        <p:spPr>
          <a:xfrm>
            <a:off x="4057650" y="2443963"/>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作業②の詳細内容</a:t>
            </a:r>
          </a:p>
        </p:txBody>
      </p:sp>
      <p:sp>
        <p:nvSpPr>
          <p:cNvPr id="118" name="TextBox 24">
            <a:extLst>
              <a:ext uri="{FF2B5EF4-FFF2-40B4-BE49-F238E27FC236}">
                <a16:creationId xmlns:a16="http://schemas.microsoft.com/office/drawing/2014/main" id="{E4AD0BB8-8273-0B73-6A6A-F715C6EBBFD0}"/>
              </a:ext>
            </a:extLst>
          </p:cNvPr>
          <p:cNvSpPr txBox="1"/>
          <p:nvPr/>
        </p:nvSpPr>
        <p:spPr>
          <a:xfrm>
            <a:off x="4057650" y="2702039"/>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a:solidFill>
                  <a:prstClr val="black"/>
                </a:solidFill>
                <a:latin typeface="Meiryo UI" panose="020B0604030504040204" pitchFamily="50" charset="-128"/>
                <a:ea typeface="Meiryo UI" panose="020B0604030504040204" pitchFamily="50" charset="-128"/>
              </a:rPr>
              <a:t>作業③の詳細内容</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19" name="正方形/長方形 118">
            <a:extLst>
              <a:ext uri="{FF2B5EF4-FFF2-40B4-BE49-F238E27FC236}">
                <a16:creationId xmlns:a16="http://schemas.microsoft.com/office/drawing/2014/main" id="{1DCF50CB-D8F6-90F2-60D3-5A3B517A2A90}"/>
              </a:ext>
            </a:extLst>
          </p:cNvPr>
          <p:cNvSpPr/>
          <p:nvPr/>
        </p:nvSpPr>
        <p:spPr>
          <a:xfrm>
            <a:off x="1676401" y="3001654"/>
            <a:ext cx="1104899" cy="79882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a:solidFill>
                  <a:schemeClr val="tx1"/>
                </a:solidFill>
                <a:latin typeface="Meiryo UI" panose="020B0604030504040204" pitchFamily="50" charset="-128"/>
                <a:ea typeface="Meiryo UI" panose="020B0604030504040204" pitchFamily="50" charset="-128"/>
              </a:rPr>
              <a:t>XX</a:t>
            </a:r>
            <a:endParaRPr kumimoji="1" lang="ja-JP" altLang="en-US" sz="1600">
              <a:solidFill>
                <a:schemeClr val="tx1"/>
              </a:solidFill>
              <a:latin typeface="Meiryo UI" panose="020B0604030504040204" pitchFamily="50" charset="-128"/>
              <a:ea typeface="Meiryo UI" panose="020B0604030504040204" pitchFamily="50" charset="-128"/>
            </a:endParaRPr>
          </a:p>
        </p:txBody>
      </p:sp>
      <p:sp>
        <p:nvSpPr>
          <p:cNvPr id="120" name="TextBox 24">
            <a:extLst>
              <a:ext uri="{FF2B5EF4-FFF2-40B4-BE49-F238E27FC236}">
                <a16:creationId xmlns:a16="http://schemas.microsoft.com/office/drawing/2014/main" id="{88EF6B31-2F30-5C05-0456-286662ADFA37}"/>
              </a:ext>
            </a:extLst>
          </p:cNvPr>
          <p:cNvSpPr txBox="1"/>
          <p:nvPr/>
        </p:nvSpPr>
        <p:spPr>
          <a:xfrm>
            <a:off x="2867026" y="3001655"/>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21" name="TextBox 24">
            <a:extLst>
              <a:ext uri="{FF2B5EF4-FFF2-40B4-BE49-F238E27FC236}">
                <a16:creationId xmlns:a16="http://schemas.microsoft.com/office/drawing/2014/main" id="{7EE68C7E-A6DA-79A9-494F-ACE144374094}"/>
              </a:ext>
            </a:extLst>
          </p:cNvPr>
          <p:cNvSpPr txBox="1"/>
          <p:nvPr/>
        </p:nvSpPr>
        <p:spPr>
          <a:xfrm>
            <a:off x="4057650" y="3001655"/>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22" name="TextBox 24">
            <a:extLst>
              <a:ext uri="{FF2B5EF4-FFF2-40B4-BE49-F238E27FC236}">
                <a16:creationId xmlns:a16="http://schemas.microsoft.com/office/drawing/2014/main" id="{1D68B75C-AAB3-A1BD-A5A8-0781F440A3B0}"/>
              </a:ext>
            </a:extLst>
          </p:cNvPr>
          <p:cNvSpPr txBox="1"/>
          <p:nvPr/>
        </p:nvSpPr>
        <p:spPr>
          <a:xfrm>
            <a:off x="2867026" y="3274079"/>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23" name="TextBox 24">
            <a:extLst>
              <a:ext uri="{FF2B5EF4-FFF2-40B4-BE49-F238E27FC236}">
                <a16:creationId xmlns:a16="http://schemas.microsoft.com/office/drawing/2014/main" id="{2D191034-D067-1C0A-E6A2-F67A23178DE0}"/>
              </a:ext>
            </a:extLst>
          </p:cNvPr>
          <p:cNvSpPr txBox="1"/>
          <p:nvPr/>
        </p:nvSpPr>
        <p:spPr>
          <a:xfrm>
            <a:off x="2867026" y="3546503"/>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24" name="TextBox 24">
            <a:extLst>
              <a:ext uri="{FF2B5EF4-FFF2-40B4-BE49-F238E27FC236}">
                <a16:creationId xmlns:a16="http://schemas.microsoft.com/office/drawing/2014/main" id="{A674DFA6-5927-E4E0-1F9A-1AD780C61E74}"/>
              </a:ext>
            </a:extLst>
          </p:cNvPr>
          <p:cNvSpPr txBox="1"/>
          <p:nvPr/>
        </p:nvSpPr>
        <p:spPr>
          <a:xfrm>
            <a:off x="4057650" y="3274077"/>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25" name="TextBox 24">
            <a:extLst>
              <a:ext uri="{FF2B5EF4-FFF2-40B4-BE49-F238E27FC236}">
                <a16:creationId xmlns:a16="http://schemas.microsoft.com/office/drawing/2014/main" id="{2C133683-77B5-B1B8-8519-48C25B23FC98}"/>
              </a:ext>
            </a:extLst>
          </p:cNvPr>
          <p:cNvSpPr txBox="1"/>
          <p:nvPr/>
        </p:nvSpPr>
        <p:spPr>
          <a:xfrm>
            <a:off x="4057650" y="3532153"/>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34" name="正方形/長方形 133">
            <a:extLst>
              <a:ext uri="{FF2B5EF4-FFF2-40B4-BE49-F238E27FC236}">
                <a16:creationId xmlns:a16="http://schemas.microsoft.com/office/drawing/2014/main" id="{8EBDAD00-5A44-2C67-160E-C2CD16834A4F}"/>
              </a:ext>
            </a:extLst>
          </p:cNvPr>
          <p:cNvSpPr/>
          <p:nvPr/>
        </p:nvSpPr>
        <p:spPr>
          <a:xfrm>
            <a:off x="1676401" y="3846118"/>
            <a:ext cx="1104899" cy="79882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a:solidFill>
                  <a:schemeClr val="tx1"/>
                </a:solidFill>
                <a:latin typeface="Meiryo UI" panose="020B0604030504040204" pitchFamily="50" charset="-128"/>
                <a:ea typeface="Meiryo UI" panose="020B0604030504040204" pitchFamily="50" charset="-128"/>
              </a:rPr>
              <a:t>XX</a:t>
            </a:r>
            <a:endParaRPr kumimoji="1" lang="ja-JP" altLang="en-US" sz="1600">
              <a:solidFill>
                <a:schemeClr val="tx1"/>
              </a:solidFill>
              <a:latin typeface="Meiryo UI" panose="020B0604030504040204" pitchFamily="50" charset="-128"/>
              <a:ea typeface="Meiryo UI" panose="020B0604030504040204" pitchFamily="50" charset="-128"/>
            </a:endParaRPr>
          </a:p>
        </p:txBody>
      </p:sp>
      <p:sp>
        <p:nvSpPr>
          <p:cNvPr id="135" name="TextBox 24">
            <a:extLst>
              <a:ext uri="{FF2B5EF4-FFF2-40B4-BE49-F238E27FC236}">
                <a16:creationId xmlns:a16="http://schemas.microsoft.com/office/drawing/2014/main" id="{7D5CB5C2-1987-B3F1-EC1C-EAFB95D60990}"/>
              </a:ext>
            </a:extLst>
          </p:cNvPr>
          <p:cNvSpPr txBox="1"/>
          <p:nvPr/>
        </p:nvSpPr>
        <p:spPr>
          <a:xfrm>
            <a:off x="2867026" y="3846119"/>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36" name="TextBox 24">
            <a:extLst>
              <a:ext uri="{FF2B5EF4-FFF2-40B4-BE49-F238E27FC236}">
                <a16:creationId xmlns:a16="http://schemas.microsoft.com/office/drawing/2014/main" id="{B2548445-BB1D-40F3-43CA-A0A253ECEBC3}"/>
              </a:ext>
            </a:extLst>
          </p:cNvPr>
          <p:cNvSpPr txBox="1"/>
          <p:nvPr/>
        </p:nvSpPr>
        <p:spPr>
          <a:xfrm>
            <a:off x="4057650" y="3846119"/>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37" name="TextBox 24">
            <a:extLst>
              <a:ext uri="{FF2B5EF4-FFF2-40B4-BE49-F238E27FC236}">
                <a16:creationId xmlns:a16="http://schemas.microsoft.com/office/drawing/2014/main" id="{4EFB6E8F-3A50-12FF-2A60-466F90257143}"/>
              </a:ext>
            </a:extLst>
          </p:cNvPr>
          <p:cNvSpPr txBox="1"/>
          <p:nvPr/>
        </p:nvSpPr>
        <p:spPr>
          <a:xfrm>
            <a:off x="2867026" y="4118543"/>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38" name="TextBox 24">
            <a:extLst>
              <a:ext uri="{FF2B5EF4-FFF2-40B4-BE49-F238E27FC236}">
                <a16:creationId xmlns:a16="http://schemas.microsoft.com/office/drawing/2014/main" id="{0115BFED-67A2-3C15-C9DE-F07CAD6B7AF9}"/>
              </a:ext>
            </a:extLst>
          </p:cNvPr>
          <p:cNvSpPr txBox="1"/>
          <p:nvPr/>
        </p:nvSpPr>
        <p:spPr>
          <a:xfrm>
            <a:off x="2867026" y="4390967"/>
            <a:ext cx="1019174"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39" name="TextBox 24">
            <a:extLst>
              <a:ext uri="{FF2B5EF4-FFF2-40B4-BE49-F238E27FC236}">
                <a16:creationId xmlns:a16="http://schemas.microsoft.com/office/drawing/2014/main" id="{BB58266F-AF07-524D-672E-A70A5410D84B}"/>
              </a:ext>
            </a:extLst>
          </p:cNvPr>
          <p:cNvSpPr txBox="1"/>
          <p:nvPr/>
        </p:nvSpPr>
        <p:spPr>
          <a:xfrm>
            <a:off x="4057650" y="4118541"/>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40" name="TextBox 24">
            <a:extLst>
              <a:ext uri="{FF2B5EF4-FFF2-40B4-BE49-F238E27FC236}">
                <a16:creationId xmlns:a16="http://schemas.microsoft.com/office/drawing/2014/main" id="{17D36410-9681-AFE0-ED84-2C582AB4F054}"/>
              </a:ext>
            </a:extLst>
          </p:cNvPr>
          <p:cNvSpPr txBox="1"/>
          <p:nvPr/>
        </p:nvSpPr>
        <p:spPr>
          <a:xfrm>
            <a:off x="4057650" y="4376617"/>
            <a:ext cx="2723863" cy="25397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2" name="TextBox 51">
            <a:extLst>
              <a:ext uri="{FF2B5EF4-FFF2-40B4-BE49-F238E27FC236}">
                <a16:creationId xmlns:a16="http://schemas.microsoft.com/office/drawing/2014/main" id="{5F9AE627-4A69-CA52-F425-A773B60AC611}"/>
              </a:ext>
            </a:extLst>
          </p:cNvPr>
          <p:cNvSpPr txBox="1"/>
          <p:nvPr/>
        </p:nvSpPr>
        <p:spPr>
          <a:xfrm>
            <a:off x="1671716" y="4677860"/>
            <a:ext cx="5040000" cy="662666"/>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大項目には作業分類、</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小項目には大項目を完了させるための具体的なステップ、</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作業①②③等には具体的な作業名を記載してください。</a:t>
            </a:r>
          </a:p>
        </p:txBody>
      </p:sp>
      <p:sp>
        <p:nvSpPr>
          <p:cNvPr id="153" name="TextBox 24">
            <a:extLst>
              <a:ext uri="{FF2B5EF4-FFF2-40B4-BE49-F238E27FC236}">
                <a16:creationId xmlns:a16="http://schemas.microsoft.com/office/drawing/2014/main" id="{D5D1CA2D-E43C-4EAB-3862-168737153A8B}"/>
              </a:ext>
            </a:extLst>
          </p:cNvPr>
          <p:cNvSpPr txBox="1"/>
          <p:nvPr/>
        </p:nvSpPr>
        <p:spPr>
          <a:xfrm>
            <a:off x="1572813" y="5507855"/>
            <a:ext cx="10416066" cy="1170144"/>
          </a:xfrm>
          <a:prstGeom prst="rect">
            <a:avLst/>
          </a:prstGeom>
          <a:noFill/>
          <a:ln w="9525" cap="rnd">
            <a:solidFill>
              <a:schemeClr val="bg1">
                <a:lumMod val="75000"/>
              </a:schemeClr>
            </a:solid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XXXXXXXXXXXXXXXXXXXXXX</a:t>
            </a: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54" name="TextBox 51">
            <a:extLst>
              <a:ext uri="{FF2B5EF4-FFF2-40B4-BE49-F238E27FC236}">
                <a16:creationId xmlns:a16="http://schemas.microsoft.com/office/drawing/2014/main" id="{CCCD409F-75E3-D20D-EFA6-703AA6B35A45}"/>
              </a:ext>
            </a:extLst>
          </p:cNvPr>
          <p:cNvSpPr txBox="1"/>
          <p:nvPr/>
        </p:nvSpPr>
        <p:spPr>
          <a:xfrm>
            <a:off x="2280846" y="5832150"/>
            <a:ext cx="9000000" cy="495487"/>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間接補助事業で実施予定がある</a:t>
            </a:r>
            <a:r>
              <a:rPr lang="en-US" altLang="ja-JP" sz="1400" b="1">
                <a:solidFill>
                  <a:srgbClr val="2E3558"/>
                </a:solidFill>
                <a:latin typeface="Meiryo UI" panose="020B0604030504040204" pitchFamily="50" charset="-128"/>
                <a:ea typeface="Meiryo UI" panose="020B0604030504040204" pitchFamily="50" charset="-128"/>
              </a:rPr>
              <a:t>FEED</a:t>
            </a:r>
            <a:r>
              <a:rPr lang="ja-JP" altLang="en-US" sz="1400" b="1">
                <a:solidFill>
                  <a:srgbClr val="2E3558"/>
                </a:solidFill>
                <a:latin typeface="Meiryo UI" panose="020B0604030504040204" pitchFamily="50" charset="-128"/>
                <a:ea typeface="Meiryo UI" panose="020B0604030504040204" pitchFamily="50" charset="-128"/>
              </a:rPr>
              <a:t>初期の内容をフリーで記載してください。</a:t>
            </a:r>
          </a:p>
        </p:txBody>
      </p:sp>
      <p:cxnSp>
        <p:nvCxnSpPr>
          <p:cNvPr id="4" name="直線コネクタ 3">
            <a:extLst>
              <a:ext uri="{FF2B5EF4-FFF2-40B4-BE49-F238E27FC236}">
                <a16:creationId xmlns:a16="http://schemas.microsoft.com/office/drawing/2014/main" id="{26261CAD-EF6D-1A65-88FB-5C1594CB027A}"/>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D729826E-B48C-D8FA-B263-09A2EF908A65}"/>
              </a:ext>
            </a:extLst>
          </p:cNvPr>
          <p:cNvGraphicFramePr>
            <a:graphicFrameLocks noGrp="1"/>
          </p:cNvGraphicFramePr>
          <p:nvPr>
            <p:extLst>
              <p:ext uri="{D42A27DB-BD31-4B8C-83A1-F6EECF244321}">
                <p14:modId xmlns:p14="http://schemas.microsoft.com/office/powerpoint/2010/main" val="2613238122"/>
              </p:ext>
            </p:extLst>
          </p:nvPr>
        </p:nvGraphicFramePr>
        <p:xfrm>
          <a:off x="6734391" y="1487547"/>
          <a:ext cx="5254488" cy="1905489"/>
        </p:xfrm>
        <a:graphic>
          <a:graphicData uri="http://schemas.openxmlformats.org/drawingml/2006/table">
            <a:tbl>
              <a:tblPr firstRow="1" bandRow="1">
                <a:tableStyleId>{2D5ABB26-0587-4C30-8999-92F81FD0307C}</a:tableStyleId>
              </a:tblPr>
              <a:tblGrid>
                <a:gridCol w="437874">
                  <a:extLst>
                    <a:ext uri="{9D8B030D-6E8A-4147-A177-3AD203B41FA5}">
                      <a16:colId xmlns:a16="http://schemas.microsoft.com/office/drawing/2014/main" val="1379760753"/>
                    </a:ext>
                  </a:extLst>
                </a:gridCol>
                <a:gridCol w="437874">
                  <a:extLst>
                    <a:ext uri="{9D8B030D-6E8A-4147-A177-3AD203B41FA5}">
                      <a16:colId xmlns:a16="http://schemas.microsoft.com/office/drawing/2014/main" val="3705652986"/>
                    </a:ext>
                  </a:extLst>
                </a:gridCol>
                <a:gridCol w="437874">
                  <a:extLst>
                    <a:ext uri="{9D8B030D-6E8A-4147-A177-3AD203B41FA5}">
                      <a16:colId xmlns:a16="http://schemas.microsoft.com/office/drawing/2014/main" val="206941799"/>
                    </a:ext>
                  </a:extLst>
                </a:gridCol>
                <a:gridCol w="437874">
                  <a:extLst>
                    <a:ext uri="{9D8B030D-6E8A-4147-A177-3AD203B41FA5}">
                      <a16:colId xmlns:a16="http://schemas.microsoft.com/office/drawing/2014/main" val="778318174"/>
                    </a:ext>
                  </a:extLst>
                </a:gridCol>
                <a:gridCol w="437874">
                  <a:extLst>
                    <a:ext uri="{9D8B030D-6E8A-4147-A177-3AD203B41FA5}">
                      <a16:colId xmlns:a16="http://schemas.microsoft.com/office/drawing/2014/main" val="636517026"/>
                    </a:ext>
                  </a:extLst>
                </a:gridCol>
                <a:gridCol w="437874">
                  <a:extLst>
                    <a:ext uri="{9D8B030D-6E8A-4147-A177-3AD203B41FA5}">
                      <a16:colId xmlns:a16="http://schemas.microsoft.com/office/drawing/2014/main" val="4117059162"/>
                    </a:ext>
                  </a:extLst>
                </a:gridCol>
                <a:gridCol w="437874">
                  <a:extLst>
                    <a:ext uri="{9D8B030D-6E8A-4147-A177-3AD203B41FA5}">
                      <a16:colId xmlns:a16="http://schemas.microsoft.com/office/drawing/2014/main" val="3965494899"/>
                    </a:ext>
                  </a:extLst>
                </a:gridCol>
                <a:gridCol w="437874">
                  <a:extLst>
                    <a:ext uri="{9D8B030D-6E8A-4147-A177-3AD203B41FA5}">
                      <a16:colId xmlns:a16="http://schemas.microsoft.com/office/drawing/2014/main" val="176276854"/>
                    </a:ext>
                  </a:extLst>
                </a:gridCol>
                <a:gridCol w="437874">
                  <a:extLst>
                    <a:ext uri="{9D8B030D-6E8A-4147-A177-3AD203B41FA5}">
                      <a16:colId xmlns:a16="http://schemas.microsoft.com/office/drawing/2014/main" val="653298743"/>
                    </a:ext>
                  </a:extLst>
                </a:gridCol>
                <a:gridCol w="437874">
                  <a:extLst>
                    <a:ext uri="{9D8B030D-6E8A-4147-A177-3AD203B41FA5}">
                      <a16:colId xmlns:a16="http://schemas.microsoft.com/office/drawing/2014/main" val="2546497473"/>
                    </a:ext>
                  </a:extLst>
                </a:gridCol>
                <a:gridCol w="437874">
                  <a:extLst>
                    <a:ext uri="{9D8B030D-6E8A-4147-A177-3AD203B41FA5}">
                      <a16:colId xmlns:a16="http://schemas.microsoft.com/office/drawing/2014/main" val="2808523758"/>
                    </a:ext>
                  </a:extLst>
                </a:gridCol>
                <a:gridCol w="437874">
                  <a:extLst>
                    <a:ext uri="{9D8B030D-6E8A-4147-A177-3AD203B41FA5}">
                      <a16:colId xmlns:a16="http://schemas.microsoft.com/office/drawing/2014/main" val="3175505499"/>
                    </a:ext>
                  </a:extLst>
                </a:gridCol>
              </a:tblGrid>
              <a:tr h="126971">
                <a:tc gridSpan="12">
                  <a:txBody>
                    <a:bodyPr/>
                    <a:lstStyle/>
                    <a:p>
                      <a:pPr marL="0" algn="ctr" defTabSz="914400" rtl="0" eaLnBrk="1" latinLnBrk="0" hangingPunct="1"/>
                      <a:r>
                        <a:rPr kumimoji="1" lang="ja-JP" altLang="en-US" sz="1400" kern="1200">
                          <a:solidFill>
                            <a:schemeClr val="lt1"/>
                          </a:solidFill>
                          <a:latin typeface="Meiryo UI" panose="020B0604030504040204" pitchFamily="50" charset="-128"/>
                          <a:ea typeface="Meiryo UI" panose="020B0604030504040204" pitchFamily="50" charset="-128"/>
                          <a:cs typeface="+mn-cs"/>
                        </a:rPr>
                        <a:t>令和８年度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256850"/>
                  </a:ext>
                </a:extLst>
              </a:tr>
              <a:tr h="0">
                <a:tc>
                  <a:txBody>
                    <a:bodyPr/>
                    <a:lstStyle/>
                    <a:p>
                      <a:pPr algn="ctr"/>
                      <a:r>
                        <a:rPr kumimoji="1" lang="en-US" altLang="ja-JP" sz="1100">
                          <a:latin typeface="Meiryo UI" panose="020B0604030504040204" pitchFamily="50" charset="-128"/>
                          <a:ea typeface="Meiryo UI" panose="020B0604030504040204" pitchFamily="50" charset="-128"/>
                        </a:rPr>
                        <a:t>4</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5</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6</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7</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8</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9</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10</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11</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12</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1</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2</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en-US" altLang="ja-JP" sz="1100">
                          <a:latin typeface="Meiryo UI" panose="020B0604030504040204" pitchFamily="50" charset="-128"/>
                          <a:ea typeface="Meiryo UI" panose="020B0604030504040204" pitchFamily="50" charset="-128"/>
                        </a:rPr>
                        <a:t>3</a:t>
                      </a:r>
                      <a:endParaRPr kumimoji="1" lang="ja-JP" altLang="en-US" sz="11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85505040"/>
                  </a:ext>
                </a:extLst>
              </a:tr>
              <a:tr h="321240">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22253194"/>
                  </a:ext>
                </a:extLst>
              </a:tr>
              <a:tr h="377889">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8746935"/>
                  </a:ext>
                </a:extLst>
              </a:tr>
              <a:tr h="321240">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0464094"/>
                  </a:ext>
                </a:extLst>
              </a:tr>
              <a:tr h="321240">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8681516"/>
                  </a:ext>
                </a:extLst>
              </a:tr>
            </a:tbl>
          </a:graphicData>
        </a:graphic>
      </p:graphicFrame>
      <p:sp>
        <p:nvSpPr>
          <p:cNvPr id="12" name="矢印: 五方向 11">
            <a:extLst>
              <a:ext uri="{FF2B5EF4-FFF2-40B4-BE49-F238E27FC236}">
                <a16:creationId xmlns:a16="http://schemas.microsoft.com/office/drawing/2014/main" id="{181D69D2-12DC-8786-0828-305B86A9ECCB}"/>
              </a:ext>
            </a:extLst>
          </p:cNvPr>
          <p:cNvSpPr/>
          <p:nvPr/>
        </p:nvSpPr>
        <p:spPr>
          <a:xfrm>
            <a:off x="7162157" y="2155632"/>
            <a:ext cx="904126" cy="219710"/>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50000"/>
                    <a:lumOff val="50000"/>
                  </a:schemeClr>
                </a:solidFill>
                <a:latin typeface="Meiryo UI" panose="020B0604030504040204" pitchFamily="50" charset="-128"/>
                <a:ea typeface="Meiryo UI" panose="020B0604030504040204" pitchFamily="50" charset="-128"/>
              </a:rPr>
              <a:t>作業①</a:t>
            </a:r>
          </a:p>
        </p:txBody>
      </p:sp>
      <p:sp>
        <p:nvSpPr>
          <p:cNvPr id="13" name="矢印: 五方向 12">
            <a:extLst>
              <a:ext uri="{FF2B5EF4-FFF2-40B4-BE49-F238E27FC236}">
                <a16:creationId xmlns:a16="http://schemas.microsoft.com/office/drawing/2014/main" id="{CB28E23F-6FBB-951E-C53D-01AE903B5EF1}"/>
              </a:ext>
            </a:extLst>
          </p:cNvPr>
          <p:cNvSpPr/>
          <p:nvPr/>
        </p:nvSpPr>
        <p:spPr>
          <a:xfrm>
            <a:off x="7318712" y="2415243"/>
            <a:ext cx="904126" cy="219710"/>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50000"/>
                    <a:lumOff val="50000"/>
                  </a:schemeClr>
                </a:solidFill>
                <a:latin typeface="Meiryo UI" panose="020B0604030504040204" pitchFamily="50" charset="-128"/>
                <a:ea typeface="Meiryo UI" panose="020B0604030504040204" pitchFamily="50" charset="-128"/>
              </a:rPr>
              <a:t>作業②</a:t>
            </a:r>
          </a:p>
        </p:txBody>
      </p:sp>
      <p:sp>
        <p:nvSpPr>
          <p:cNvPr id="14" name="矢印: 五方向 13">
            <a:extLst>
              <a:ext uri="{FF2B5EF4-FFF2-40B4-BE49-F238E27FC236}">
                <a16:creationId xmlns:a16="http://schemas.microsoft.com/office/drawing/2014/main" id="{12DB1DFB-C071-5719-AB2D-98AF74C3A7E7}"/>
              </a:ext>
            </a:extLst>
          </p:cNvPr>
          <p:cNvSpPr/>
          <p:nvPr/>
        </p:nvSpPr>
        <p:spPr>
          <a:xfrm>
            <a:off x="7544975" y="2674853"/>
            <a:ext cx="904126" cy="219710"/>
          </a:xfrm>
          <a:prstGeom prst="homePlat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lumMod val="50000"/>
                    <a:lumOff val="50000"/>
                  </a:schemeClr>
                </a:solidFill>
                <a:latin typeface="Meiryo UI" panose="020B0604030504040204" pitchFamily="50" charset="-128"/>
                <a:ea typeface="Meiryo UI" panose="020B0604030504040204" pitchFamily="50" charset="-128"/>
              </a:rPr>
              <a:t>作業③</a:t>
            </a:r>
          </a:p>
        </p:txBody>
      </p:sp>
      <p:sp>
        <p:nvSpPr>
          <p:cNvPr id="9" name="スライド番号プレースホルダー 8">
            <a:extLst>
              <a:ext uri="{FF2B5EF4-FFF2-40B4-BE49-F238E27FC236}">
                <a16:creationId xmlns:a16="http://schemas.microsoft.com/office/drawing/2014/main" id="{FDB5AB13-EB56-E8B7-9067-C7ED74AE2A78}"/>
              </a:ext>
            </a:extLst>
          </p:cNvPr>
          <p:cNvSpPr>
            <a:spLocks noGrp="1"/>
          </p:cNvSpPr>
          <p:nvPr>
            <p:ph type="sldNum" sz="quarter" idx="12"/>
          </p:nvPr>
        </p:nvSpPr>
        <p:spPr/>
        <p:txBody>
          <a:bodyPr/>
          <a:lstStyle/>
          <a:p>
            <a:fld id="{10286BC7-5414-4C49-9670-CCB5BF938726}" type="slidenum">
              <a:rPr kumimoji="1" lang="ja-JP" altLang="en-US" smtClean="0"/>
              <a:t>17</a:t>
            </a:fld>
            <a:endParaRPr kumimoji="1" lang="ja-JP" altLang="en-US"/>
          </a:p>
        </p:txBody>
      </p:sp>
    </p:spTree>
    <p:extLst>
      <p:ext uri="{BB962C8B-B14F-4D97-AF65-F5344CB8AC3E}">
        <p14:creationId xmlns:p14="http://schemas.microsoft.com/office/powerpoint/2010/main" val="131758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94A38-08F0-F7B8-ADD8-93A91DF78AF9}"/>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91A3109-A7CD-2FC5-CA9C-5A184D8B819C}"/>
              </a:ext>
            </a:extLst>
          </p:cNvPr>
          <p:cNvGraphicFramePr>
            <a:graphicFrameLocks noChangeAspect="1"/>
          </p:cNvGraphicFramePr>
          <p:nvPr>
            <p:custDataLst>
              <p:tags r:id="rId1"/>
            </p:custDataLst>
            <p:extLst>
              <p:ext uri="{D42A27DB-BD31-4B8C-83A1-F6EECF244321}">
                <p14:modId xmlns:p14="http://schemas.microsoft.com/office/powerpoint/2010/main" val="22011509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391A3109-A7CD-2FC5-CA9C-5A184D8B819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7548742D-54FC-5E44-8F6C-6E976C65FCC8}"/>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②イ</a:t>
            </a:r>
            <a:r>
              <a:rPr lang="en-US" altLang="ja-JP" sz="2000"/>
              <a:t>.</a:t>
            </a:r>
            <a:r>
              <a:rPr lang="ja-JP" altLang="en-US" sz="2000"/>
              <a:t>　間接補助事業の実施内容・スケジュール（</a:t>
            </a:r>
            <a:r>
              <a:rPr lang="en-US" altLang="ja-JP" sz="2000"/>
              <a:t>ⅱ</a:t>
            </a:r>
            <a:r>
              <a:rPr lang="ja-JP" altLang="en-US" sz="2000"/>
              <a:t>）</a:t>
            </a:r>
          </a:p>
        </p:txBody>
      </p:sp>
      <p:sp>
        <p:nvSpPr>
          <p:cNvPr id="8" name="Title 1">
            <a:extLst>
              <a:ext uri="{FF2B5EF4-FFF2-40B4-BE49-F238E27FC236}">
                <a16:creationId xmlns:a16="http://schemas.microsoft.com/office/drawing/2014/main" id="{2F7BDA5E-FD54-AC3A-B443-BEAAB43B67D1}"/>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の実施内容は</a:t>
            </a:r>
            <a:r>
              <a:rPr lang="en-US" altLang="ja-JP">
                <a:solidFill>
                  <a:schemeClr val="tx1"/>
                </a:solidFill>
              </a:rPr>
              <a:t>XX</a:t>
            </a:r>
            <a:r>
              <a:rPr lang="ja-JP" altLang="en-US">
                <a:solidFill>
                  <a:schemeClr val="tx1"/>
                </a:solidFill>
              </a:rPr>
              <a:t>と想定しており、取組規模と算出根拠は妥当である</a:t>
            </a:r>
            <a:endParaRPr kumimoji="1" lang="en-US">
              <a:solidFill>
                <a:schemeClr val="tx1"/>
              </a:solidFill>
            </a:endParaRPr>
          </a:p>
        </p:txBody>
      </p:sp>
      <p:sp>
        <p:nvSpPr>
          <p:cNvPr id="4" name="正方形/長方形 3">
            <a:extLst>
              <a:ext uri="{FF2B5EF4-FFF2-40B4-BE49-F238E27FC236}">
                <a16:creationId xmlns:a16="http://schemas.microsoft.com/office/drawing/2014/main" id="{C0698E12-CD98-930C-1E67-FA7FEEB509F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5" name="直線コネクタ 4">
            <a:extLst>
              <a:ext uri="{FF2B5EF4-FFF2-40B4-BE49-F238E27FC236}">
                <a16:creationId xmlns:a16="http://schemas.microsoft.com/office/drawing/2014/main" id="{90B207E5-3EA7-8F4E-3B52-156972C7999C}"/>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25" name="グループ化 24">
            <a:extLst>
              <a:ext uri="{FF2B5EF4-FFF2-40B4-BE49-F238E27FC236}">
                <a16:creationId xmlns:a16="http://schemas.microsoft.com/office/drawing/2014/main" id="{6DC77D2B-4001-26B1-39AD-E80C6FBB9B70}"/>
              </a:ext>
            </a:extLst>
          </p:cNvPr>
          <p:cNvGrpSpPr/>
          <p:nvPr/>
        </p:nvGrpSpPr>
        <p:grpSpPr>
          <a:xfrm>
            <a:off x="548658" y="1551039"/>
            <a:ext cx="5998891" cy="360000"/>
            <a:chOff x="543578" y="1377175"/>
            <a:chExt cx="5239039" cy="360000"/>
          </a:xfrm>
        </p:grpSpPr>
        <p:cxnSp>
          <p:nvCxnSpPr>
            <p:cNvPr id="26" name="Straight Connector 18">
              <a:extLst>
                <a:ext uri="{FF2B5EF4-FFF2-40B4-BE49-F238E27FC236}">
                  <a16:creationId xmlns:a16="http://schemas.microsoft.com/office/drawing/2014/main" id="{2BB9CBB0-21D4-C43E-3752-57612AAE845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48CE0FB3-1A9F-BA3C-3D68-0A523B9217DF}"/>
                </a:ext>
              </a:extLst>
            </p:cNvPr>
            <p:cNvSpPr txBox="1"/>
            <p:nvPr/>
          </p:nvSpPr>
          <p:spPr>
            <a:xfrm>
              <a:off x="543578"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補助対象経費総額</a:t>
              </a:r>
              <a:endParaRPr kumimoji="1" lang="ja-JP" altLang="en-US" sz="1400" b="1" i="0" u="none" strike="noStrike" kern="1200" cap="none" spc="0" normalizeH="0" baseline="3000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sp>
        <p:nvSpPr>
          <p:cNvPr id="28" name="TextBox 24">
            <a:extLst>
              <a:ext uri="{FF2B5EF4-FFF2-40B4-BE49-F238E27FC236}">
                <a16:creationId xmlns:a16="http://schemas.microsoft.com/office/drawing/2014/main" id="{40FC5406-3120-0DF8-C07E-8F0B3006C5E0}"/>
              </a:ext>
            </a:extLst>
          </p:cNvPr>
          <p:cNvSpPr txBox="1"/>
          <p:nvPr/>
        </p:nvSpPr>
        <p:spPr>
          <a:xfrm>
            <a:off x="746778" y="3086740"/>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金額（</a:t>
            </a:r>
            <a:r>
              <a:rPr kumimoji="0" lang="zh-TW"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補助対象経費</a:t>
            </a: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人件費：</a:t>
            </a: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en-US" altLang="ja-JP" sz="14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委託・外注費：</a:t>
            </a:r>
            <a:r>
              <a:rPr kumimoji="0" lang="en-US" altLang="ja-JP" sz="1400">
                <a:solidFill>
                  <a:prstClr val="black"/>
                </a:solidFill>
                <a:latin typeface="Meiryo UI" panose="020B0604030504040204" pitchFamily="50" charset="-128"/>
                <a:ea typeface="Meiryo UI" panose="020B0604030504040204" pitchFamily="50" charset="-128"/>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en-US" altLang="ja-JP" sz="14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その他：</a:t>
            </a:r>
            <a:r>
              <a:rPr kumimoji="0" lang="en-US" altLang="ja-JP" sz="1400">
                <a:solidFill>
                  <a:prstClr val="black"/>
                </a:solidFill>
                <a:latin typeface="Meiryo UI" panose="020B0604030504040204" pitchFamily="50" charset="-128"/>
                <a:ea typeface="Meiryo UI" panose="020B0604030504040204" pitchFamily="50" charset="-128"/>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9" name="TextBox 24">
            <a:extLst>
              <a:ext uri="{FF2B5EF4-FFF2-40B4-BE49-F238E27FC236}">
                <a16:creationId xmlns:a16="http://schemas.microsoft.com/office/drawing/2014/main" id="{5679F649-77B2-DEF7-7FE7-BA524D02A50A}"/>
              </a:ext>
            </a:extLst>
          </p:cNvPr>
          <p:cNvSpPr txBox="1"/>
          <p:nvPr/>
        </p:nvSpPr>
        <p:spPr>
          <a:xfrm>
            <a:off x="5983326" y="3084844"/>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a:solidFill>
                  <a:prstClr val="black"/>
                </a:solidFill>
                <a:latin typeface="Meiryo UI" panose="020B0604030504040204" pitchFamily="50" charset="-128"/>
                <a:ea typeface="Meiryo UI" panose="020B0604030504040204" pitchFamily="50" charset="-128"/>
              </a:rPr>
              <a:t>算出根拠</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31" name="Straight Connector 22">
            <a:extLst>
              <a:ext uri="{FF2B5EF4-FFF2-40B4-BE49-F238E27FC236}">
                <a16:creationId xmlns:a16="http://schemas.microsoft.com/office/drawing/2014/main" id="{3C16D2AE-43E4-6ED8-0410-FF1387868110}"/>
              </a:ext>
            </a:extLst>
          </p:cNvPr>
          <p:cNvCxnSpPr>
            <a:cxnSpLocks/>
          </p:cNvCxnSpPr>
          <p:nvPr/>
        </p:nvCxnSpPr>
        <p:spPr>
          <a:xfrm>
            <a:off x="765599" y="241388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4">
            <a:extLst>
              <a:ext uri="{FF2B5EF4-FFF2-40B4-BE49-F238E27FC236}">
                <a16:creationId xmlns:a16="http://schemas.microsoft.com/office/drawing/2014/main" id="{96581A28-D9E6-3A64-4FD9-C81751BF816D}"/>
              </a:ext>
            </a:extLst>
          </p:cNvPr>
          <p:cNvSpPr txBox="1"/>
          <p:nvPr/>
        </p:nvSpPr>
        <p:spPr>
          <a:xfrm>
            <a:off x="765598" y="215844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200" b="1">
                <a:solidFill>
                  <a:schemeClr val="tx1"/>
                </a:solidFill>
                <a:latin typeface="Meiryo UI" panose="020B0604030504040204" pitchFamily="50" charset="-128"/>
                <a:ea typeface="Meiryo UI" panose="020B0604030504040204" pitchFamily="50" charset="-128"/>
              </a:rPr>
              <a:t>実施対象①</a:t>
            </a:r>
            <a:endParaRPr kumimoji="1" lang="en-US" sz="1200" b="1">
              <a:solidFill>
                <a:schemeClr val="tx1"/>
              </a:solidFill>
              <a:latin typeface="Meiryo UI" panose="020B0604030504040204" pitchFamily="50" charset="-128"/>
              <a:ea typeface="Meiryo UI" panose="020B0604030504040204" pitchFamily="50" charset="-128"/>
            </a:endParaRPr>
          </a:p>
        </p:txBody>
      </p:sp>
      <p:sp>
        <p:nvSpPr>
          <p:cNvPr id="33" name="TextBox 24">
            <a:extLst>
              <a:ext uri="{FF2B5EF4-FFF2-40B4-BE49-F238E27FC236}">
                <a16:creationId xmlns:a16="http://schemas.microsoft.com/office/drawing/2014/main" id="{A57F728C-3339-A99F-7469-386EA7891AE0}"/>
              </a:ext>
            </a:extLst>
          </p:cNvPr>
          <p:cNvSpPr txBox="1"/>
          <p:nvPr/>
        </p:nvSpPr>
        <p:spPr>
          <a:xfrm>
            <a:off x="746778" y="2539571"/>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a:solidFill>
                  <a:prstClr val="black"/>
                </a:solidFill>
                <a:latin typeface="Meiryo UI" panose="020B0604030504040204" pitchFamily="50" charset="-128"/>
                <a:ea typeface="Meiryo UI" panose="020B0604030504040204" pitchFamily="50" charset="-128"/>
              </a:rPr>
              <a:t>間接補助事業での実施内容</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24">
            <a:extLst>
              <a:ext uri="{FF2B5EF4-FFF2-40B4-BE49-F238E27FC236}">
                <a16:creationId xmlns:a16="http://schemas.microsoft.com/office/drawing/2014/main" id="{338572C2-3356-7AD2-8FC5-50E077FA400A}"/>
              </a:ext>
            </a:extLst>
          </p:cNvPr>
          <p:cNvSpPr txBox="1"/>
          <p:nvPr/>
        </p:nvSpPr>
        <p:spPr>
          <a:xfrm>
            <a:off x="5983326" y="4890934"/>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a:solidFill>
                  <a:prstClr val="black"/>
                </a:solidFill>
                <a:latin typeface="Meiryo UI" panose="020B0604030504040204" pitchFamily="50" charset="-128"/>
                <a:ea typeface="Meiryo UI" panose="020B0604030504040204" pitchFamily="50" charset="-128"/>
              </a:rPr>
              <a:t>算出根拠</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Straight Connector 22">
            <a:extLst>
              <a:ext uri="{FF2B5EF4-FFF2-40B4-BE49-F238E27FC236}">
                <a16:creationId xmlns:a16="http://schemas.microsoft.com/office/drawing/2014/main" id="{77EAF67C-E0D8-BA2A-5BE8-6373DAD2D4FD}"/>
              </a:ext>
            </a:extLst>
          </p:cNvPr>
          <p:cNvCxnSpPr>
            <a:cxnSpLocks/>
          </p:cNvCxnSpPr>
          <p:nvPr/>
        </p:nvCxnSpPr>
        <p:spPr>
          <a:xfrm>
            <a:off x="765599" y="421997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5" name="TextBox 34">
            <a:extLst>
              <a:ext uri="{FF2B5EF4-FFF2-40B4-BE49-F238E27FC236}">
                <a16:creationId xmlns:a16="http://schemas.microsoft.com/office/drawing/2014/main" id="{5F706A5E-E3D3-44E4-2ED3-4BB3B089A4EE}"/>
              </a:ext>
            </a:extLst>
          </p:cNvPr>
          <p:cNvSpPr txBox="1"/>
          <p:nvPr/>
        </p:nvSpPr>
        <p:spPr>
          <a:xfrm>
            <a:off x="765598" y="396453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200" b="1">
                <a:solidFill>
                  <a:schemeClr val="tx1"/>
                </a:solidFill>
                <a:latin typeface="Meiryo UI" panose="020B0604030504040204" pitchFamily="50" charset="-128"/>
                <a:ea typeface="Meiryo UI" panose="020B0604030504040204" pitchFamily="50" charset="-128"/>
              </a:rPr>
              <a:t>実施対象②</a:t>
            </a:r>
            <a:endParaRPr kumimoji="1" lang="en-US" sz="1200" b="1">
              <a:solidFill>
                <a:schemeClr val="tx1"/>
              </a:solidFill>
              <a:latin typeface="Meiryo UI" panose="020B0604030504040204" pitchFamily="50" charset="-128"/>
              <a:ea typeface="Meiryo UI" panose="020B0604030504040204" pitchFamily="50" charset="-128"/>
            </a:endParaRPr>
          </a:p>
        </p:txBody>
      </p:sp>
      <p:sp>
        <p:nvSpPr>
          <p:cNvPr id="46" name="TextBox 24">
            <a:extLst>
              <a:ext uri="{FF2B5EF4-FFF2-40B4-BE49-F238E27FC236}">
                <a16:creationId xmlns:a16="http://schemas.microsoft.com/office/drawing/2014/main" id="{C95F3DEE-369F-BBCF-A69E-0EFC8997CA1E}"/>
              </a:ext>
            </a:extLst>
          </p:cNvPr>
          <p:cNvSpPr txBox="1"/>
          <p:nvPr/>
        </p:nvSpPr>
        <p:spPr>
          <a:xfrm>
            <a:off x="746778" y="4345661"/>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a:solidFill>
                  <a:prstClr val="black"/>
                </a:solidFill>
                <a:latin typeface="Meiryo UI" panose="020B0604030504040204" pitchFamily="50" charset="-128"/>
                <a:ea typeface="Meiryo UI" panose="020B0604030504040204" pitchFamily="50" charset="-128"/>
              </a:rPr>
              <a:t>間接補助事業での実施内容</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4" name="TextBox 34">
            <a:extLst>
              <a:ext uri="{FF2B5EF4-FFF2-40B4-BE49-F238E27FC236}">
                <a16:creationId xmlns:a16="http://schemas.microsoft.com/office/drawing/2014/main" id="{905B30F0-6CFA-5262-143D-FC7103E5087E}"/>
              </a:ext>
            </a:extLst>
          </p:cNvPr>
          <p:cNvSpPr txBox="1"/>
          <p:nvPr/>
        </p:nvSpPr>
        <p:spPr>
          <a:xfrm>
            <a:off x="6185321" y="5956469"/>
            <a:ext cx="496716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600" b="1">
                <a:solidFill>
                  <a:schemeClr val="tx1"/>
                </a:solidFill>
                <a:latin typeface="Meiryo UI" panose="020B0604030504040204" pitchFamily="50" charset="-128"/>
                <a:ea typeface="Meiryo UI" panose="020B0604030504040204" pitchFamily="50" charset="-128"/>
              </a:rPr>
              <a:t>合計（</a:t>
            </a:r>
            <a:r>
              <a:rPr lang="zh-TW" altLang="en-US" sz="1600" b="1">
                <a:solidFill>
                  <a:schemeClr val="tx1"/>
                </a:solidFill>
                <a:latin typeface="Meiryo UI" panose="020B0604030504040204" pitchFamily="50" charset="-128"/>
                <a:ea typeface="Meiryo UI" panose="020B0604030504040204" pitchFamily="50" charset="-128"/>
              </a:rPr>
              <a:t>補助対象経費総額</a:t>
            </a:r>
            <a:r>
              <a:rPr lang="ja-JP" altLang="en-US" sz="1600" b="1">
                <a:solidFill>
                  <a:schemeClr val="tx1"/>
                </a:solidFill>
                <a:latin typeface="Meiryo UI" panose="020B0604030504040204" pitchFamily="50" charset="-128"/>
                <a:ea typeface="Meiryo UI" panose="020B0604030504040204" pitchFamily="50" charset="-128"/>
              </a:rPr>
              <a:t>）</a:t>
            </a:r>
            <a:endParaRPr lang="en-US" altLang="ja-JP" sz="1600" b="1">
              <a:solidFill>
                <a:schemeClr val="tx1"/>
              </a:solidFill>
              <a:latin typeface="Meiryo UI" panose="020B0604030504040204" pitchFamily="50" charset="-128"/>
              <a:ea typeface="Meiryo UI" panose="020B0604030504040204" pitchFamily="50" charset="-128"/>
            </a:endParaRPr>
          </a:p>
          <a:p>
            <a:pPr marL="228600" indent="-228600">
              <a:buFont typeface="Arial" panose="020B0604020202020204" pitchFamily="34" charset="0"/>
              <a:buChar char="•"/>
            </a:pPr>
            <a:r>
              <a:rPr kumimoji="1" lang="en-US" altLang="ja-JP" sz="1600" b="1">
                <a:solidFill>
                  <a:schemeClr val="tx1"/>
                </a:solidFill>
                <a:latin typeface="Meiryo UI" panose="020B0604030504040204" pitchFamily="50" charset="-128"/>
                <a:ea typeface="Meiryo UI" panose="020B0604030504040204" pitchFamily="50" charset="-128"/>
              </a:rPr>
              <a:t>XXX</a:t>
            </a:r>
            <a:r>
              <a:rPr kumimoji="1" lang="ja-JP" altLang="en-US" sz="1600" b="1">
                <a:solidFill>
                  <a:schemeClr val="tx1"/>
                </a:solidFill>
                <a:latin typeface="Meiryo UI" panose="020B0604030504040204" pitchFamily="50" charset="-128"/>
                <a:ea typeface="Meiryo UI" panose="020B0604030504040204" pitchFamily="50" charset="-128"/>
              </a:rPr>
              <a:t>　（円）</a:t>
            </a:r>
            <a:endParaRPr kumimoji="1" lang="en-US" sz="1600" b="1">
              <a:solidFill>
                <a:schemeClr val="tx1"/>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B50771D-91D8-CD15-F8AF-66ADBC1AD38D}"/>
              </a:ext>
            </a:extLst>
          </p:cNvPr>
          <p:cNvSpPr>
            <a:spLocks noGrp="1"/>
          </p:cNvSpPr>
          <p:nvPr>
            <p:ph type="sldNum" sz="quarter" idx="12"/>
          </p:nvPr>
        </p:nvSpPr>
        <p:spPr/>
        <p:txBody>
          <a:bodyPr/>
          <a:lstStyle/>
          <a:p>
            <a:fld id="{10286BC7-5414-4C49-9670-CCB5BF938726}" type="slidenum">
              <a:rPr kumimoji="1" lang="ja-JP" altLang="en-US" smtClean="0"/>
              <a:t>18</a:t>
            </a:fld>
            <a:endParaRPr kumimoji="1" lang="ja-JP" altLang="en-US"/>
          </a:p>
        </p:txBody>
      </p:sp>
      <p:sp>
        <p:nvSpPr>
          <p:cNvPr id="9" name="TextBox 24">
            <a:extLst>
              <a:ext uri="{FF2B5EF4-FFF2-40B4-BE49-F238E27FC236}">
                <a16:creationId xmlns:a16="http://schemas.microsoft.com/office/drawing/2014/main" id="{AB5A8ED1-5214-6419-DE61-224C9373800B}"/>
              </a:ext>
            </a:extLst>
          </p:cNvPr>
          <p:cNvSpPr txBox="1"/>
          <p:nvPr/>
        </p:nvSpPr>
        <p:spPr>
          <a:xfrm>
            <a:off x="746778" y="4890934"/>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金額（</a:t>
            </a:r>
            <a:r>
              <a:rPr kumimoji="0" lang="zh-TW"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補助対象経費</a:t>
            </a: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人件費：</a:t>
            </a: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en-US" altLang="ja-JP" sz="14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委託・外注費：</a:t>
            </a:r>
            <a:r>
              <a:rPr kumimoji="0" lang="en-US" altLang="ja-JP" sz="1400">
                <a:solidFill>
                  <a:prstClr val="black"/>
                </a:solidFill>
                <a:latin typeface="Meiryo UI" panose="020B0604030504040204" pitchFamily="50" charset="-128"/>
                <a:ea typeface="Meiryo UI" panose="020B0604030504040204" pitchFamily="50" charset="-128"/>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en-US" altLang="ja-JP" sz="14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tabLst>
                <a:tab pos="1976438" algn="l"/>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その他：</a:t>
            </a:r>
            <a:r>
              <a:rPr kumimoji="0" lang="en-US" altLang="ja-JP" sz="1400">
                <a:solidFill>
                  <a:prstClr val="black"/>
                </a:solidFill>
                <a:latin typeface="Meiryo UI" panose="020B0604030504040204" pitchFamily="50" charset="-128"/>
                <a:ea typeface="Meiryo UI" panose="020B0604030504040204" pitchFamily="50" charset="-128"/>
              </a:rPr>
              <a:t>	XXX</a:t>
            </a:r>
            <a:r>
              <a:rPr kumimoji="0" lang="ja-JP" altLang="en-US" sz="1400">
                <a:solidFill>
                  <a:prstClr val="black"/>
                </a:solidFill>
                <a:latin typeface="Meiryo UI" panose="020B0604030504040204" pitchFamily="50" charset="-128"/>
                <a:ea typeface="Meiryo UI" panose="020B0604030504040204" pitchFamily="50" charset="-128"/>
              </a:rPr>
              <a:t>　（円）</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2" name="TextBox 51">
            <a:extLst>
              <a:ext uri="{FF2B5EF4-FFF2-40B4-BE49-F238E27FC236}">
                <a16:creationId xmlns:a16="http://schemas.microsoft.com/office/drawing/2014/main" id="{93AFE143-4437-0345-958C-54958757225A}"/>
              </a:ext>
            </a:extLst>
          </p:cNvPr>
          <p:cNvSpPr txBox="1"/>
          <p:nvPr/>
        </p:nvSpPr>
        <p:spPr>
          <a:xfrm>
            <a:off x="2025749" y="2085954"/>
            <a:ext cx="9000000" cy="61435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間接補助事業の実施内容にかかる事業費と算出根拠を記載してください。</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算出根拠は取組規模が確認できるように、算出根拠は定量的、定性的な観点で具体的に記載ください。</a:t>
            </a:r>
            <a:endParaRPr lang="en-US" altLang="ja-JP" sz="1400">
              <a:solidFill>
                <a:srgbClr val="2E3558"/>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87519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79B81-9A68-0FE2-29DF-79D5EAC20663}"/>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881ADEB-5ACD-E21A-1514-791D44912226}"/>
              </a:ext>
            </a:extLst>
          </p:cNvPr>
          <p:cNvGraphicFramePr>
            <a:graphicFrameLocks noChangeAspect="1"/>
          </p:cNvGraphicFramePr>
          <p:nvPr>
            <p:custDataLst>
              <p:tags r:id="rId1"/>
            </p:custDataLst>
            <p:extLst>
              <p:ext uri="{D42A27DB-BD31-4B8C-83A1-F6EECF244321}">
                <p14:modId xmlns:p14="http://schemas.microsoft.com/office/powerpoint/2010/main" val="10929627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4881ADEB-5ACD-E21A-1514-791D449122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F0D99BDC-902F-B68E-ED9F-B4A4F87596C9}"/>
              </a:ext>
            </a:extLst>
          </p:cNvPr>
          <p:cNvSpPr/>
          <p:nvPr/>
        </p:nvSpPr>
        <p:spPr>
          <a:xfrm>
            <a:off x="6241750" y="2146041"/>
            <a:ext cx="5507227" cy="4292080"/>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EE39E246-00EE-E861-1578-C9C4099AA07B}"/>
              </a:ext>
            </a:extLst>
          </p:cNvPr>
          <p:cNvSpPr txBox="1">
            <a:spLocks/>
          </p:cNvSpPr>
          <p:nvPr/>
        </p:nvSpPr>
        <p:spPr>
          <a:xfrm>
            <a:off x="180000" y="180000"/>
            <a:ext cx="10800000" cy="280013"/>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②イ</a:t>
            </a:r>
            <a:r>
              <a:rPr lang="en-US" altLang="ja-JP" sz="2000"/>
              <a:t>.</a:t>
            </a:r>
            <a:r>
              <a:rPr lang="ja-JP" altLang="en-US" sz="2000"/>
              <a:t>　間接補助事業の実施内容・スケジュール（</a:t>
            </a:r>
            <a:r>
              <a:rPr lang="en-US" altLang="ja-JP" sz="2000"/>
              <a:t>ⅲ</a:t>
            </a:r>
            <a:r>
              <a:rPr lang="ja-JP" altLang="en-US" sz="2000"/>
              <a:t>）</a:t>
            </a:r>
          </a:p>
        </p:txBody>
      </p:sp>
      <p:cxnSp>
        <p:nvCxnSpPr>
          <p:cNvPr id="5" name="直線コネクタ 4">
            <a:extLst>
              <a:ext uri="{FF2B5EF4-FFF2-40B4-BE49-F238E27FC236}">
                <a16:creationId xmlns:a16="http://schemas.microsoft.com/office/drawing/2014/main" id="{B2668B89-DB78-DB6B-DB4F-B730A3AA2B89}"/>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901EC0EE-A8FF-28AB-A890-FA9D296286FD}"/>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間接補助事業終了後についても、後続フェーズを見据えた</a:t>
            </a:r>
            <a:r>
              <a:rPr lang="en-US" altLang="ja-JP">
                <a:solidFill>
                  <a:schemeClr val="tx1"/>
                </a:solidFill>
              </a:rPr>
              <a:t>XX</a:t>
            </a:r>
            <a:r>
              <a:rPr lang="ja-JP" altLang="en-US">
                <a:solidFill>
                  <a:schemeClr val="tx1"/>
                </a:solidFill>
              </a:rPr>
              <a:t>の計画を進めていく</a:t>
            </a:r>
            <a:endParaRPr lang="en-US" altLang="ja-JP">
              <a:solidFill>
                <a:schemeClr val="tx1"/>
              </a:solidFill>
            </a:endParaRPr>
          </a:p>
        </p:txBody>
      </p:sp>
      <p:sp>
        <p:nvSpPr>
          <p:cNvPr id="3" name="正方形/長方形 2">
            <a:extLst>
              <a:ext uri="{FF2B5EF4-FFF2-40B4-BE49-F238E27FC236}">
                <a16:creationId xmlns:a16="http://schemas.microsoft.com/office/drawing/2014/main" id="{BD62BF3C-5B14-4A43-0C6A-5C40A7E10F10}"/>
              </a:ext>
            </a:extLst>
          </p:cNvPr>
          <p:cNvSpPr/>
          <p:nvPr/>
        </p:nvSpPr>
        <p:spPr>
          <a:xfrm>
            <a:off x="11152800" y="86400"/>
            <a:ext cx="942979"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grpSp>
        <p:nvGrpSpPr>
          <p:cNvPr id="115" name="グループ化 114">
            <a:extLst>
              <a:ext uri="{FF2B5EF4-FFF2-40B4-BE49-F238E27FC236}">
                <a16:creationId xmlns:a16="http://schemas.microsoft.com/office/drawing/2014/main" id="{733E4788-D228-8327-BC15-8662319DD8B8}"/>
              </a:ext>
            </a:extLst>
          </p:cNvPr>
          <p:cNvGrpSpPr/>
          <p:nvPr/>
        </p:nvGrpSpPr>
        <p:grpSpPr>
          <a:xfrm>
            <a:off x="536999" y="1998238"/>
            <a:ext cx="5412548" cy="4583535"/>
            <a:chOff x="536999" y="2141114"/>
            <a:chExt cx="6239592" cy="4406650"/>
          </a:xfrm>
        </p:grpSpPr>
        <p:grpSp>
          <p:nvGrpSpPr>
            <p:cNvPr id="116" name="グループ化 115">
              <a:extLst>
                <a:ext uri="{FF2B5EF4-FFF2-40B4-BE49-F238E27FC236}">
                  <a16:creationId xmlns:a16="http://schemas.microsoft.com/office/drawing/2014/main" id="{332AA098-13BC-FEE3-BB87-CFBBCBEEB5BD}"/>
                </a:ext>
              </a:extLst>
            </p:cNvPr>
            <p:cNvGrpSpPr/>
            <p:nvPr/>
          </p:nvGrpSpPr>
          <p:grpSpPr>
            <a:xfrm>
              <a:off x="536999" y="2141114"/>
              <a:ext cx="2968201" cy="4406650"/>
              <a:chOff x="536999" y="2141114"/>
              <a:chExt cx="3575623" cy="4406650"/>
            </a:xfrm>
          </p:grpSpPr>
          <p:sp>
            <p:nvSpPr>
              <p:cNvPr id="130" name="TextBox 39">
                <a:extLst>
                  <a:ext uri="{FF2B5EF4-FFF2-40B4-BE49-F238E27FC236}">
                    <a16:creationId xmlns:a16="http://schemas.microsoft.com/office/drawing/2014/main" id="{A3A4E1AA-86EF-65A6-A7A7-CC3AF40B94C2}"/>
                  </a:ext>
                </a:extLst>
              </p:cNvPr>
              <p:cNvSpPr txBox="1"/>
              <p:nvPr/>
            </p:nvSpPr>
            <p:spPr>
              <a:xfrm>
                <a:off x="536999" y="2877979"/>
                <a:ext cx="162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ja-JP"/>
                </a:defPPr>
                <a:lvl1pPr>
                  <a:defRPr sz="1400">
                    <a:solidFill>
                      <a:schemeClr val="tx1"/>
                    </a:solidFill>
                    <a:latin typeface="Meiryo UI" panose="020B0604030504040204" pitchFamily="50" charset="-128"/>
                    <a:ea typeface="Meiryo UI" panose="020B0604030504040204" pitchFamily="50" charset="-128"/>
                  </a:defRPr>
                </a:lvl1pPr>
              </a:lstStyle>
              <a:p>
                <a:r>
                  <a:rPr lang="en-US" altLang="ja-JP"/>
                  <a:t>XX</a:t>
                </a:r>
              </a:p>
            </p:txBody>
          </p:sp>
          <p:sp>
            <p:nvSpPr>
              <p:cNvPr id="131" name="TextBox 39">
                <a:extLst>
                  <a:ext uri="{FF2B5EF4-FFF2-40B4-BE49-F238E27FC236}">
                    <a16:creationId xmlns:a16="http://schemas.microsoft.com/office/drawing/2014/main" id="{9C80575F-669B-7DC5-D1FF-AEF9795E8625}"/>
                  </a:ext>
                </a:extLst>
              </p:cNvPr>
              <p:cNvSpPr txBox="1"/>
              <p:nvPr/>
            </p:nvSpPr>
            <p:spPr>
              <a:xfrm>
                <a:off x="2312622" y="2877979"/>
                <a:ext cx="180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32" name="TextBox 35" descr="ｔ">
                <a:extLst>
                  <a:ext uri="{FF2B5EF4-FFF2-40B4-BE49-F238E27FC236}">
                    <a16:creationId xmlns:a16="http://schemas.microsoft.com/office/drawing/2014/main" id="{B36B0D4A-42DB-0163-6C12-74CF0E80C9FE}"/>
                  </a:ext>
                </a:extLst>
              </p:cNvPr>
              <p:cNvSpPr txBox="1"/>
              <p:nvPr/>
            </p:nvSpPr>
            <p:spPr>
              <a:xfrm>
                <a:off x="536999" y="2141114"/>
                <a:ext cx="3265456" cy="367405"/>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a:solidFill>
                      <a:schemeClr val="tx1"/>
                    </a:solidFill>
                    <a:latin typeface="Meiryo UI" panose="020B0604030504040204" pitchFamily="50" charset="-128"/>
                    <a:ea typeface="Meiryo UI" panose="020B0604030504040204" pitchFamily="50" charset="-128"/>
                  </a:rPr>
                  <a:t>令和</a:t>
                </a:r>
                <a:r>
                  <a:rPr kumimoji="1" lang="en-US" altLang="ja-JP">
                    <a:solidFill>
                      <a:schemeClr val="tx1"/>
                    </a:solidFill>
                    <a:latin typeface="Meiryo UI" panose="020B0604030504040204" pitchFamily="50" charset="-128"/>
                    <a:ea typeface="Meiryo UI" panose="020B0604030504040204" pitchFamily="50" charset="-128"/>
                  </a:rPr>
                  <a:t>X</a:t>
                </a:r>
                <a:r>
                  <a:rPr kumimoji="1" lang="ja-JP" altLang="en-US">
                    <a:solidFill>
                      <a:schemeClr val="tx1"/>
                    </a:solidFill>
                    <a:latin typeface="Meiryo UI" panose="020B0604030504040204" pitchFamily="50" charset="-128"/>
                    <a:ea typeface="Meiryo UI" panose="020B0604030504040204" pitchFamily="50" charset="-128"/>
                  </a:rPr>
                  <a:t>年</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133" name="グループ化 132">
                <a:extLst>
                  <a:ext uri="{FF2B5EF4-FFF2-40B4-BE49-F238E27FC236}">
                    <a16:creationId xmlns:a16="http://schemas.microsoft.com/office/drawing/2014/main" id="{7C32C5D0-BCCE-2BD8-343D-F1A386534071}"/>
                  </a:ext>
                </a:extLst>
              </p:cNvPr>
              <p:cNvGrpSpPr/>
              <p:nvPr/>
            </p:nvGrpSpPr>
            <p:grpSpPr>
              <a:xfrm>
                <a:off x="537000" y="2535795"/>
                <a:ext cx="1620000" cy="259686"/>
                <a:chOff x="156000" y="1879963"/>
                <a:chExt cx="5760000" cy="288000"/>
              </a:xfrm>
            </p:grpSpPr>
            <p:sp>
              <p:nvSpPr>
                <p:cNvPr id="155" name="正方形/長方形 154">
                  <a:extLst>
                    <a:ext uri="{FF2B5EF4-FFF2-40B4-BE49-F238E27FC236}">
                      <a16:creationId xmlns:a16="http://schemas.microsoft.com/office/drawing/2014/main" id="{F28618DF-F6E5-CFB5-CEB4-AFF0247FE54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フェーズ</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156" name="直線コネクタ 155">
                  <a:extLst>
                    <a:ext uri="{FF2B5EF4-FFF2-40B4-BE49-F238E27FC236}">
                      <a16:creationId xmlns:a16="http://schemas.microsoft.com/office/drawing/2014/main" id="{F0F5372C-BBE6-6E91-0A24-48ACB19591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4" name="グループ化 133">
                <a:extLst>
                  <a:ext uri="{FF2B5EF4-FFF2-40B4-BE49-F238E27FC236}">
                    <a16:creationId xmlns:a16="http://schemas.microsoft.com/office/drawing/2014/main" id="{64AF2653-B151-6944-5A3B-D9724721B0F5}"/>
                  </a:ext>
                </a:extLst>
              </p:cNvPr>
              <p:cNvGrpSpPr/>
              <p:nvPr/>
            </p:nvGrpSpPr>
            <p:grpSpPr>
              <a:xfrm>
                <a:off x="2312622" y="2539665"/>
                <a:ext cx="1800000" cy="259686"/>
                <a:chOff x="156000" y="1879963"/>
                <a:chExt cx="5760000" cy="288000"/>
              </a:xfrm>
            </p:grpSpPr>
            <p:sp>
              <p:nvSpPr>
                <p:cNvPr id="153" name="正方形/長方形 152">
                  <a:extLst>
                    <a:ext uri="{FF2B5EF4-FFF2-40B4-BE49-F238E27FC236}">
                      <a16:creationId xmlns:a16="http://schemas.microsoft.com/office/drawing/2014/main" id="{F2E36326-687B-7079-E117-F70FC349308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実施予定の取組</a:t>
                  </a:r>
                  <a:endParaRPr kumimoji="1" lang="en-US" altLang="ja-JP" sz="1200" baseline="30000">
                    <a:solidFill>
                      <a:schemeClr val="tx1"/>
                    </a:solidFill>
                    <a:latin typeface="Meiryo UI" panose="020B0604030504040204" pitchFamily="50" charset="-128"/>
                    <a:ea typeface="Meiryo UI" panose="020B0604030504040204" pitchFamily="50" charset="-128"/>
                  </a:endParaRPr>
                </a:p>
              </p:txBody>
            </p:sp>
            <p:cxnSp>
              <p:nvCxnSpPr>
                <p:cNvPr id="154" name="直線コネクタ 153">
                  <a:extLst>
                    <a:ext uri="{FF2B5EF4-FFF2-40B4-BE49-F238E27FC236}">
                      <a16:creationId xmlns:a16="http://schemas.microsoft.com/office/drawing/2014/main" id="{EFE4CF38-3BD1-C5CB-3013-34780BE9FBB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TextBox 39">
                <a:extLst>
                  <a:ext uri="{FF2B5EF4-FFF2-40B4-BE49-F238E27FC236}">
                    <a16:creationId xmlns:a16="http://schemas.microsoft.com/office/drawing/2014/main" id="{A1BE8AB8-424A-F0C4-E3B0-837A9DF016DF}"/>
                  </a:ext>
                </a:extLst>
              </p:cNvPr>
              <p:cNvSpPr txBox="1"/>
              <p:nvPr/>
            </p:nvSpPr>
            <p:spPr>
              <a:xfrm>
                <a:off x="536999" y="4361420"/>
                <a:ext cx="162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ja-JP"/>
                </a:defPPr>
                <a:lvl1pPr>
                  <a:defRPr sz="1400">
                    <a:solidFill>
                      <a:schemeClr val="tx1"/>
                    </a:solidFill>
                    <a:latin typeface="Meiryo UI" panose="020B0604030504040204" pitchFamily="50" charset="-128"/>
                    <a:ea typeface="Meiryo UI" panose="020B0604030504040204" pitchFamily="50" charset="-128"/>
                  </a:defRPr>
                </a:lvl1pPr>
              </a:lstStyle>
              <a:p>
                <a:r>
                  <a:rPr lang="en-US" altLang="ja-JP"/>
                  <a:t>XX</a:t>
                </a:r>
              </a:p>
            </p:txBody>
          </p:sp>
          <p:sp>
            <p:nvSpPr>
              <p:cNvPr id="136" name="TextBox 39">
                <a:extLst>
                  <a:ext uri="{FF2B5EF4-FFF2-40B4-BE49-F238E27FC236}">
                    <a16:creationId xmlns:a16="http://schemas.microsoft.com/office/drawing/2014/main" id="{480E4A1A-3CE0-CC26-6F17-1E99AB30FC59}"/>
                  </a:ext>
                </a:extLst>
              </p:cNvPr>
              <p:cNvSpPr txBox="1"/>
              <p:nvPr/>
            </p:nvSpPr>
            <p:spPr>
              <a:xfrm>
                <a:off x="2312622" y="4361420"/>
                <a:ext cx="180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37" name="TextBox 35" descr="ｔ">
                <a:extLst>
                  <a:ext uri="{FF2B5EF4-FFF2-40B4-BE49-F238E27FC236}">
                    <a16:creationId xmlns:a16="http://schemas.microsoft.com/office/drawing/2014/main" id="{B4048C0A-9C03-7B14-0E0A-F3A989612490}"/>
                  </a:ext>
                </a:extLst>
              </p:cNvPr>
              <p:cNvSpPr txBox="1"/>
              <p:nvPr/>
            </p:nvSpPr>
            <p:spPr>
              <a:xfrm>
                <a:off x="536999" y="3635568"/>
                <a:ext cx="3265456" cy="367405"/>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a:solidFill>
                      <a:schemeClr val="tx1"/>
                    </a:solidFill>
                    <a:latin typeface="Meiryo UI" panose="020B0604030504040204" pitchFamily="50" charset="-128"/>
                    <a:ea typeface="Meiryo UI" panose="020B0604030504040204" pitchFamily="50" charset="-128"/>
                  </a:rPr>
                  <a:t>令和</a:t>
                </a:r>
                <a:r>
                  <a:rPr kumimoji="1" lang="en-US" altLang="ja-JP">
                    <a:solidFill>
                      <a:schemeClr val="tx1"/>
                    </a:solidFill>
                    <a:latin typeface="Meiryo UI" panose="020B0604030504040204" pitchFamily="50" charset="-128"/>
                    <a:ea typeface="Meiryo UI" panose="020B0604030504040204" pitchFamily="50" charset="-128"/>
                  </a:rPr>
                  <a:t>X</a:t>
                </a:r>
                <a:r>
                  <a:rPr kumimoji="1" lang="ja-JP" altLang="en-US">
                    <a:solidFill>
                      <a:schemeClr val="tx1"/>
                    </a:solidFill>
                    <a:latin typeface="Meiryo UI" panose="020B0604030504040204" pitchFamily="50" charset="-128"/>
                    <a:ea typeface="Meiryo UI" panose="020B0604030504040204" pitchFamily="50" charset="-128"/>
                  </a:rPr>
                  <a:t>年</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138" name="グループ化 137">
                <a:extLst>
                  <a:ext uri="{FF2B5EF4-FFF2-40B4-BE49-F238E27FC236}">
                    <a16:creationId xmlns:a16="http://schemas.microsoft.com/office/drawing/2014/main" id="{4FD8B13A-9678-81B3-BB6C-38F94EEA3263}"/>
                  </a:ext>
                </a:extLst>
              </p:cNvPr>
              <p:cNvGrpSpPr/>
              <p:nvPr/>
            </p:nvGrpSpPr>
            <p:grpSpPr>
              <a:xfrm>
                <a:off x="537000" y="4019235"/>
                <a:ext cx="1620000" cy="259686"/>
                <a:chOff x="156000" y="1879963"/>
                <a:chExt cx="5760000" cy="288000"/>
              </a:xfrm>
            </p:grpSpPr>
            <p:sp>
              <p:nvSpPr>
                <p:cNvPr id="151" name="正方形/長方形 150">
                  <a:extLst>
                    <a:ext uri="{FF2B5EF4-FFF2-40B4-BE49-F238E27FC236}">
                      <a16:creationId xmlns:a16="http://schemas.microsoft.com/office/drawing/2014/main" id="{3F3BFC1E-90ED-98AD-8FB1-75BF0FEF1E2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フェーズ</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152" name="直線コネクタ 151">
                  <a:extLst>
                    <a:ext uri="{FF2B5EF4-FFF2-40B4-BE49-F238E27FC236}">
                      <a16:creationId xmlns:a16="http://schemas.microsoft.com/office/drawing/2014/main" id="{292BADED-81A8-1AF0-66F1-46FD6E1658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9" name="グループ化 138">
                <a:extLst>
                  <a:ext uri="{FF2B5EF4-FFF2-40B4-BE49-F238E27FC236}">
                    <a16:creationId xmlns:a16="http://schemas.microsoft.com/office/drawing/2014/main" id="{54747039-F4B2-E8EA-A325-43AB31A38B19}"/>
                  </a:ext>
                </a:extLst>
              </p:cNvPr>
              <p:cNvGrpSpPr/>
              <p:nvPr/>
            </p:nvGrpSpPr>
            <p:grpSpPr>
              <a:xfrm>
                <a:off x="2312622" y="4023106"/>
                <a:ext cx="1800000" cy="259686"/>
                <a:chOff x="156000" y="1879963"/>
                <a:chExt cx="5760000" cy="288000"/>
              </a:xfrm>
            </p:grpSpPr>
            <p:sp>
              <p:nvSpPr>
                <p:cNvPr id="149" name="正方形/長方形 148">
                  <a:extLst>
                    <a:ext uri="{FF2B5EF4-FFF2-40B4-BE49-F238E27FC236}">
                      <a16:creationId xmlns:a16="http://schemas.microsoft.com/office/drawing/2014/main" id="{DA3296DE-6458-01B1-483E-4A1C7094F79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実施予定の取組</a:t>
                  </a:r>
                  <a:endParaRPr kumimoji="1" lang="en-US" altLang="ja-JP" sz="1200" baseline="30000">
                    <a:solidFill>
                      <a:schemeClr val="tx1"/>
                    </a:solidFill>
                    <a:latin typeface="Meiryo UI" panose="020B0604030504040204" pitchFamily="50" charset="-128"/>
                    <a:ea typeface="Meiryo UI" panose="020B0604030504040204" pitchFamily="50" charset="-128"/>
                  </a:endParaRPr>
                </a:p>
              </p:txBody>
            </p:sp>
            <p:cxnSp>
              <p:nvCxnSpPr>
                <p:cNvPr id="150" name="直線コネクタ 149">
                  <a:extLst>
                    <a:ext uri="{FF2B5EF4-FFF2-40B4-BE49-F238E27FC236}">
                      <a16:creationId xmlns:a16="http://schemas.microsoft.com/office/drawing/2014/main" id="{4BEBBB01-F24D-DAD8-3E96-9D1926C8AF7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40" name="TextBox 39">
                <a:extLst>
                  <a:ext uri="{FF2B5EF4-FFF2-40B4-BE49-F238E27FC236}">
                    <a16:creationId xmlns:a16="http://schemas.microsoft.com/office/drawing/2014/main" id="{3AB098A9-6807-31A1-AE27-43E4CA97D92D}"/>
                  </a:ext>
                </a:extLst>
              </p:cNvPr>
              <p:cNvSpPr txBox="1"/>
              <p:nvPr/>
            </p:nvSpPr>
            <p:spPr>
              <a:xfrm>
                <a:off x="536999" y="5866887"/>
                <a:ext cx="162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ja-JP"/>
                </a:defPPr>
                <a:lvl1pPr>
                  <a:defRPr sz="1400">
                    <a:solidFill>
                      <a:schemeClr val="tx1"/>
                    </a:solidFill>
                    <a:latin typeface="Meiryo UI" panose="020B0604030504040204" pitchFamily="50" charset="-128"/>
                    <a:ea typeface="Meiryo UI" panose="020B0604030504040204" pitchFamily="50" charset="-128"/>
                  </a:defRPr>
                </a:lvl1pPr>
              </a:lstStyle>
              <a:p>
                <a:r>
                  <a:rPr lang="en-US" altLang="ja-JP"/>
                  <a:t>XX</a:t>
                </a:r>
              </a:p>
            </p:txBody>
          </p:sp>
          <p:sp>
            <p:nvSpPr>
              <p:cNvPr id="141" name="TextBox 39">
                <a:extLst>
                  <a:ext uri="{FF2B5EF4-FFF2-40B4-BE49-F238E27FC236}">
                    <a16:creationId xmlns:a16="http://schemas.microsoft.com/office/drawing/2014/main" id="{4BE55D3A-AFEC-2523-FA85-A57C8BFFC41C}"/>
                  </a:ext>
                </a:extLst>
              </p:cNvPr>
              <p:cNvSpPr txBox="1"/>
              <p:nvPr/>
            </p:nvSpPr>
            <p:spPr>
              <a:xfrm>
                <a:off x="2312622" y="5866887"/>
                <a:ext cx="1800000" cy="68087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42" name="TextBox 35" descr="ｔ">
                <a:extLst>
                  <a:ext uri="{FF2B5EF4-FFF2-40B4-BE49-F238E27FC236}">
                    <a16:creationId xmlns:a16="http://schemas.microsoft.com/office/drawing/2014/main" id="{B9B671BF-E1D0-57C1-D3C7-57934130FE42}"/>
                  </a:ext>
                </a:extLst>
              </p:cNvPr>
              <p:cNvSpPr txBox="1"/>
              <p:nvPr/>
            </p:nvSpPr>
            <p:spPr>
              <a:xfrm>
                <a:off x="536999" y="5130022"/>
                <a:ext cx="3265456" cy="367405"/>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a:solidFill>
                      <a:schemeClr val="tx1"/>
                    </a:solidFill>
                    <a:latin typeface="Meiryo UI" panose="020B0604030504040204" pitchFamily="50" charset="-128"/>
                    <a:ea typeface="Meiryo UI" panose="020B0604030504040204" pitchFamily="50" charset="-128"/>
                  </a:rPr>
                  <a:t>令和</a:t>
                </a:r>
                <a:r>
                  <a:rPr kumimoji="1" lang="en-US" altLang="ja-JP">
                    <a:solidFill>
                      <a:schemeClr val="tx1"/>
                    </a:solidFill>
                    <a:latin typeface="Meiryo UI" panose="020B0604030504040204" pitchFamily="50" charset="-128"/>
                    <a:ea typeface="Meiryo UI" panose="020B0604030504040204" pitchFamily="50" charset="-128"/>
                  </a:rPr>
                  <a:t>X</a:t>
                </a:r>
                <a:r>
                  <a:rPr kumimoji="1" lang="ja-JP" altLang="en-US">
                    <a:solidFill>
                      <a:schemeClr val="tx1"/>
                    </a:solidFill>
                    <a:latin typeface="Meiryo UI" panose="020B0604030504040204" pitchFamily="50" charset="-128"/>
                    <a:ea typeface="Meiryo UI" panose="020B0604030504040204" pitchFamily="50" charset="-128"/>
                  </a:rPr>
                  <a:t>年</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143" name="グループ化 142">
                <a:extLst>
                  <a:ext uri="{FF2B5EF4-FFF2-40B4-BE49-F238E27FC236}">
                    <a16:creationId xmlns:a16="http://schemas.microsoft.com/office/drawing/2014/main" id="{9BF936C9-A63B-988F-0EC8-234F5E3FAC1C}"/>
                  </a:ext>
                </a:extLst>
              </p:cNvPr>
              <p:cNvGrpSpPr/>
              <p:nvPr/>
            </p:nvGrpSpPr>
            <p:grpSpPr>
              <a:xfrm>
                <a:off x="537000" y="5524703"/>
                <a:ext cx="1620000" cy="259686"/>
                <a:chOff x="156000" y="1879963"/>
                <a:chExt cx="5760000" cy="288000"/>
              </a:xfrm>
            </p:grpSpPr>
            <p:sp>
              <p:nvSpPr>
                <p:cNvPr id="147" name="正方形/長方形 146">
                  <a:extLst>
                    <a:ext uri="{FF2B5EF4-FFF2-40B4-BE49-F238E27FC236}">
                      <a16:creationId xmlns:a16="http://schemas.microsoft.com/office/drawing/2014/main" id="{57C51492-388C-719E-4E0E-C46A20ABE0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フェーズ</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148" name="直線コネクタ 147">
                  <a:extLst>
                    <a:ext uri="{FF2B5EF4-FFF2-40B4-BE49-F238E27FC236}">
                      <a16:creationId xmlns:a16="http://schemas.microsoft.com/office/drawing/2014/main" id="{16021F54-A8D5-C93E-FE24-4830C0FAFD2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44" name="グループ化 143">
                <a:extLst>
                  <a:ext uri="{FF2B5EF4-FFF2-40B4-BE49-F238E27FC236}">
                    <a16:creationId xmlns:a16="http://schemas.microsoft.com/office/drawing/2014/main" id="{7C350BA7-D4E4-68CC-28CB-5654712155CC}"/>
                  </a:ext>
                </a:extLst>
              </p:cNvPr>
              <p:cNvGrpSpPr/>
              <p:nvPr/>
            </p:nvGrpSpPr>
            <p:grpSpPr>
              <a:xfrm>
                <a:off x="2312622" y="5528573"/>
                <a:ext cx="1800000" cy="259686"/>
                <a:chOff x="156000" y="1879963"/>
                <a:chExt cx="5760000" cy="288000"/>
              </a:xfrm>
            </p:grpSpPr>
            <p:sp>
              <p:nvSpPr>
                <p:cNvPr id="145" name="正方形/長方形 144">
                  <a:extLst>
                    <a:ext uri="{FF2B5EF4-FFF2-40B4-BE49-F238E27FC236}">
                      <a16:creationId xmlns:a16="http://schemas.microsoft.com/office/drawing/2014/main" id="{843C0A7D-0690-50CD-0682-8925AC13FB5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実施予定の取組</a:t>
                  </a:r>
                  <a:endParaRPr kumimoji="1" lang="en-US" altLang="ja-JP" sz="1200" baseline="30000">
                    <a:solidFill>
                      <a:schemeClr val="tx1"/>
                    </a:solidFill>
                    <a:latin typeface="Meiryo UI" panose="020B0604030504040204" pitchFamily="50" charset="-128"/>
                    <a:ea typeface="Meiryo UI" panose="020B0604030504040204" pitchFamily="50" charset="-128"/>
                  </a:endParaRPr>
                </a:p>
              </p:txBody>
            </p:sp>
            <p:cxnSp>
              <p:nvCxnSpPr>
                <p:cNvPr id="146" name="直線コネクタ 145">
                  <a:extLst>
                    <a:ext uri="{FF2B5EF4-FFF2-40B4-BE49-F238E27FC236}">
                      <a16:creationId xmlns:a16="http://schemas.microsoft.com/office/drawing/2014/main" id="{2025B91C-061C-5966-E13D-DC69AACF950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117" name="グループ化 116">
              <a:extLst>
                <a:ext uri="{FF2B5EF4-FFF2-40B4-BE49-F238E27FC236}">
                  <a16:creationId xmlns:a16="http://schemas.microsoft.com/office/drawing/2014/main" id="{1FC2D2D4-30BB-CB23-2D63-3DD5D802C011}"/>
                </a:ext>
              </a:extLst>
            </p:cNvPr>
            <p:cNvGrpSpPr/>
            <p:nvPr/>
          </p:nvGrpSpPr>
          <p:grpSpPr>
            <a:xfrm>
              <a:off x="3634385" y="2535795"/>
              <a:ext cx="3142206" cy="4011969"/>
              <a:chOff x="4496844" y="1945957"/>
              <a:chExt cx="7109808" cy="4449407"/>
            </a:xfrm>
          </p:grpSpPr>
          <p:sp>
            <p:nvSpPr>
              <p:cNvPr id="118" name="TextBox 39">
                <a:extLst>
                  <a:ext uri="{FF2B5EF4-FFF2-40B4-BE49-F238E27FC236}">
                    <a16:creationId xmlns:a16="http://schemas.microsoft.com/office/drawing/2014/main" id="{DE68D900-608A-BE96-4BEE-01A71CE4D923}"/>
                  </a:ext>
                </a:extLst>
              </p:cNvPr>
              <p:cNvSpPr txBox="1"/>
              <p:nvPr/>
            </p:nvSpPr>
            <p:spPr>
              <a:xfrm>
                <a:off x="4496844" y="2325451"/>
                <a:ext cx="7109808" cy="75511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grpSp>
            <p:nvGrpSpPr>
              <p:cNvPr id="119" name="グループ化 118">
                <a:extLst>
                  <a:ext uri="{FF2B5EF4-FFF2-40B4-BE49-F238E27FC236}">
                    <a16:creationId xmlns:a16="http://schemas.microsoft.com/office/drawing/2014/main" id="{859F1E26-E6EF-F6D6-671E-5CC3D6078C30}"/>
                  </a:ext>
                </a:extLst>
              </p:cNvPr>
              <p:cNvGrpSpPr/>
              <p:nvPr/>
            </p:nvGrpSpPr>
            <p:grpSpPr>
              <a:xfrm>
                <a:off x="4496844" y="1945957"/>
                <a:ext cx="7109808" cy="288000"/>
                <a:chOff x="156000" y="1879963"/>
                <a:chExt cx="5760000" cy="288000"/>
              </a:xfrm>
            </p:grpSpPr>
            <p:sp>
              <p:nvSpPr>
                <p:cNvPr id="128" name="正方形/長方形 127">
                  <a:extLst>
                    <a:ext uri="{FF2B5EF4-FFF2-40B4-BE49-F238E27FC236}">
                      <a16:creationId xmlns:a16="http://schemas.microsoft.com/office/drawing/2014/main" id="{D59F9481-19FA-60EB-C701-F90428BC835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取組内容</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129" name="直線コネクタ 128">
                  <a:extLst>
                    <a:ext uri="{FF2B5EF4-FFF2-40B4-BE49-F238E27FC236}">
                      <a16:creationId xmlns:a16="http://schemas.microsoft.com/office/drawing/2014/main" id="{97C2695C-C24F-E28B-41C9-770906B5B3D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0" name="TextBox 39">
                <a:extLst>
                  <a:ext uri="{FF2B5EF4-FFF2-40B4-BE49-F238E27FC236}">
                    <a16:creationId xmlns:a16="http://schemas.microsoft.com/office/drawing/2014/main" id="{C053C6A9-D3CE-3661-B490-4521191796D2}"/>
                  </a:ext>
                </a:extLst>
              </p:cNvPr>
              <p:cNvSpPr txBox="1"/>
              <p:nvPr/>
            </p:nvSpPr>
            <p:spPr>
              <a:xfrm>
                <a:off x="4496844" y="3970636"/>
                <a:ext cx="7109808" cy="75511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grpSp>
            <p:nvGrpSpPr>
              <p:cNvPr id="121" name="グループ化 120">
                <a:extLst>
                  <a:ext uri="{FF2B5EF4-FFF2-40B4-BE49-F238E27FC236}">
                    <a16:creationId xmlns:a16="http://schemas.microsoft.com/office/drawing/2014/main" id="{1A82EEDD-096E-2682-E07E-7F596FE5355F}"/>
                  </a:ext>
                </a:extLst>
              </p:cNvPr>
              <p:cNvGrpSpPr/>
              <p:nvPr/>
            </p:nvGrpSpPr>
            <p:grpSpPr>
              <a:xfrm>
                <a:off x="4496844" y="3591142"/>
                <a:ext cx="7109808" cy="288000"/>
                <a:chOff x="156000" y="1879963"/>
                <a:chExt cx="5760000" cy="288000"/>
              </a:xfrm>
            </p:grpSpPr>
            <p:sp>
              <p:nvSpPr>
                <p:cNvPr id="126" name="正方形/長方形 125">
                  <a:extLst>
                    <a:ext uri="{FF2B5EF4-FFF2-40B4-BE49-F238E27FC236}">
                      <a16:creationId xmlns:a16="http://schemas.microsoft.com/office/drawing/2014/main" id="{A9471509-4603-62CF-1D7F-AC13C54BD21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取組内容</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127" name="直線コネクタ 126">
                  <a:extLst>
                    <a:ext uri="{FF2B5EF4-FFF2-40B4-BE49-F238E27FC236}">
                      <a16:creationId xmlns:a16="http://schemas.microsoft.com/office/drawing/2014/main" id="{F5CAE2DA-AF3B-420C-686E-7A7192EDFD8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2" name="TextBox 39">
                <a:extLst>
                  <a:ext uri="{FF2B5EF4-FFF2-40B4-BE49-F238E27FC236}">
                    <a16:creationId xmlns:a16="http://schemas.microsoft.com/office/drawing/2014/main" id="{B32629D5-33BA-91A0-E146-1EC1BEFFA96F}"/>
                  </a:ext>
                </a:extLst>
              </p:cNvPr>
              <p:cNvSpPr txBox="1"/>
              <p:nvPr/>
            </p:nvSpPr>
            <p:spPr>
              <a:xfrm>
                <a:off x="4496844" y="5640249"/>
                <a:ext cx="7109808" cy="75511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grpSp>
            <p:nvGrpSpPr>
              <p:cNvPr id="123" name="グループ化 122">
                <a:extLst>
                  <a:ext uri="{FF2B5EF4-FFF2-40B4-BE49-F238E27FC236}">
                    <a16:creationId xmlns:a16="http://schemas.microsoft.com/office/drawing/2014/main" id="{A109F1BC-A98E-5B9D-75B4-3C4B70BF9527}"/>
                  </a:ext>
                </a:extLst>
              </p:cNvPr>
              <p:cNvGrpSpPr/>
              <p:nvPr/>
            </p:nvGrpSpPr>
            <p:grpSpPr>
              <a:xfrm>
                <a:off x="4496844" y="5260755"/>
                <a:ext cx="7109808" cy="288000"/>
                <a:chOff x="156000" y="1879963"/>
                <a:chExt cx="5760000" cy="288000"/>
              </a:xfrm>
            </p:grpSpPr>
            <p:sp>
              <p:nvSpPr>
                <p:cNvPr id="124" name="正方形/長方形 123">
                  <a:extLst>
                    <a:ext uri="{FF2B5EF4-FFF2-40B4-BE49-F238E27FC236}">
                      <a16:creationId xmlns:a16="http://schemas.microsoft.com/office/drawing/2014/main" id="{8E2CA240-87DC-1613-3CAC-F01C31E6646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取組内容</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125" name="直線コネクタ 124">
                  <a:extLst>
                    <a:ext uri="{FF2B5EF4-FFF2-40B4-BE49-F238E27FC236}">
                      <a16:creationId xmlns:a16="http://schemas.microsoft.com/office/drawing/2014/main" id="{1E6E15E9-B133-A91F-B524-A5673794D16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grpSp>
        <p:nvGrpSpPr>
          <p:cNvPr id="157" name="グループ化 156">
            <a:extLst>
              <a:ext uri="{FF2B5EF4-FFF2-40B4-BE49-F238E27FC236}">
                <a16:creationId xmlns:a16="http://schemas.microsoft.com/office/drawing/2014/main" id="{E75B5CA8-96D2-9492-E2CD-68634B0639DD}"/>
              </a:ext>
            </a:extLst>
          </p:cNvPr>
          <p:cNvGrpSpPr/>
          <p:nvPr/>
        </p:nvGrpSpPr>
        <p:grpSpPr>
          <a:xfrm>
            <a:off x="536999" y="1551039"/>
            <a:ext cx="5432291" cy="360000"/>
            <a:chOff x="543576" y="1377175"/>
            <a:chExt cx="5239041" cy="360000"/>
          </a:xfrm>
        </p:grpSpPr>
        <p:cxnSp>
          <p:nvCxnSpPr>
            <p:cNvPr id="158" name="Straight Connector 18">
              <a:extLst>
                <a:ext uri="{FF2B5EF4-FFF2-40B4-BE49-F238E27FC236}">
                  <a16:creationId xmlns:a16="http://schemas.microsoft.com/office/drawing/2014/main" id="{73DCDCC2-1EC0-A8F0-07C5-35E55BF616F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9" name="TextBox 23">
              <a:extLst>
                <a:ext uri="{FF2B5EF4-FFF2-40B4-BE49-F238E27FC236}">
                  <a16:creationId xmlns:a16="http://schemas.microsoft.com/office/drawing/2014/main" id="{25A91BF1-8F98-DC9A-F6AA-1C4F693B33E2}"/>
                </a:ext>
              </a:extLst>
            </p:cNvPr>
            <p:cNvSpPr txBox="1"/>
            <p:nvPr/>
          </p:nvSpPr>
          <p:spPr>
            <a:xfrm>
              <a:off x="543576"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間接補助事業終了後のスケジュール</a:t>
              </a:r>
              <a:endParaRPr kumimoji="1" lang="ja-JP" altLang="en-US" sz="1400" b="1" i="0" u="none" strike="noStrike" kern="1200" cap="none" spc="0" normalizeH="0" baseline="3000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grpSp>
        <p:nvGrpSpPr>
          <p:cNvPr id="160" name="グループ化 159">
            <a:extLst>
              <a:ext uri="{FF2B5EF4-FFF2-40B4-BE49-F238E27FC236}">
                <a16:creationId xmlns:a16="http://schemas.microsoft.com/office/drawing/2014/main" id="{399FC8CA-43AE-5E82-A18B-5303B716A3B4}"/>
              </a:ext>
            </a:extLst>
          </p:cNvPr>
          <p:cNvGrpSpPr/>
          <p:nvPr/>
        </p:nvGrpSpPr>
        <p:grpSpPr>
          <a:xfrm>
            <a:off x="6222711" y="1546926"/>
            <a:ext cx="5239039" cy="360000"/>
            <a:chOff x="543578" y="1377175"/>
            <a:chExt cx="5239039" cy="360000"/>
          </a:xfrm>
        </p:grpSpPr>
        <p:cxnSp>
          <p:nvCxnSpPr>
            <p:cNvPr id="161" name="Straight Connector 18">
              <a:extLst>
                <a:ext uri="{FF2B5EF4-FFF2-40B4-BE49-F238E27FC236}">
                  <a16:creationId xmlns:a16="http://schemas.microsoft.com/office/drawing/2014/main" id="{9C5FD5BB-4B0A-CCF8-18FD-44B543D4FCE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2" name="TextBox 23">
              <a:extLst>
                <a:ext uri="{FF2B5EF4-FFF2-40B4-BE49-F238E27FC236}">
                  <a16:creationId xmlns:a16="http://schemas.microsoft.com/office/drawing/2014/main" id="{D923BC95-EF7F-0F38-F2C1-BC40DF371C4A}"/>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b="1"/>
                <a:t>資金調達方針</a:t>
              </a:r>
            </a:p>
          </p:txBody>
        </p:sp>
      </p:grpSp>
      <p:sp>
        <p:nvSpPr>
          <p:cNvPr id="164" name="TextBox 51">
            <a:extLst>
              <a:ext uri="{FF2B5EF4-FFF2-40B4-BE49-F238E27FC236}">
                <a16:creationId xmlns:a16="http://schemas.microsoft.com/office/drawing/2014/main" id="{214D0B59-49E8-5EED-CF3C-5D5E90EA31B6}"/>
              </a:ext>
            </a:extLst>
          </p:cNvPr>
          <p:cNvSpPr txBox="1"/>
          <p:nvPr/>
        </p:nvSpPr>
        <p:spPr>
          <a:xfrm>
            <a:off x="703832" y="3094660"/>
            <a:ext cx="5040000" cy="2067022"/>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間接補助事業終了後、実行予定の後続フェーズ</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a:t>
            </a:r>
            <a:r>
              <a:rPr lang="en-US" altLang="ja-JP" sz="1400" b="1">
                <a:solidFill>
                  <a:srgbClr val="2E3558"/>
                </a:solidFill>
                <a:latin typeface="Meiryo UI" panose="020B0604030504040204" pitchFamily="50" charset="-128"/>
                <a:ea typeface="Meiryo UI" panose="020B0604030504040204" pitchFamily="50" charset="-128"/>
              </a:rPr>
              <a:t>FEED</a:t>
            </a:r>
            <a:r>
              <a:rPr lang="ja-JP" altLang="en-US" sz="1400" b="1">
                <a:solidFill>
                  <a:srgbClr val="2E3558"/>
                </a:solidFill>
                <a:latin typeface="Meiryo UI" panose="020B0604030504040204" pitchFamily="50" charset="-128"/>
                <a:ea typeface="Meiryo UI" panose="020B0604030504040204" pitchFamily="50" charset="-128"/>
              </a:rPr>
              <a:t>初期以降）の取組計画を記載してください。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p:txBody>
      </p:sp>
      <p:sp>
        <p:nvSpPr>
          <p:cNvPr id="165" name="TextBox 51">
            <a:extLst>
              <a:ext uri="{FF2B5EF4-FFF2-40B4-BE49-F238E27FC236}">
                <a16:creationId xmlns:a16="http://schemas.microsoft.com/office/drawing/2014/main" id="{DDEFA17D-4472-1C3A-1C4B-2616C35ED223}"/>
              </a:ext>
            </a:extLst>
          </p:cNvPr>
          <p:cNvSpPr txBox="1"/>
          <p:nvPr/>
        </p:nvSpPr>
        <p:spPr>
          <a:xfrm>
            <a:off x="6475363" y="3093562"/>
            <a:ext cx="5040000" cy="2067024"/>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提案事業の資金調達・計画について記載してください。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a:solidFill>
                  <a:srgbClr val="2E3558"/>
                </a:solidFill>
                <a:latin typeface="Meiryo UI" panose="020B0604030504040204" pitchFamily="50" charset="-128"/>
                <a:ea typeface="Meiryo UI" panose="020B0604030504040204" pitchFamily="50" charset="-128"/>
              </a:rPr>
              <a:t>・自社での調達方針、金融機関への打診状況など</a:t>
            </a:r>
            <a:br>
              <a:rPr lang="en-US" altLang="ja-JP" sz="1400" b="1">
                <a:solidFill>
                  <a:srgbClr val="2E3558"/>
                </a:solidFill>
                <a:latin typeface="Meiryo UI" panose="020B0604030504040204" pitchFamily="50" charset="-128"/>
                <a:ea typeface="Meiryo UI" panose="020B0604030504040204" pitchFamily="50" charset="-128"/>
              </a:rPr>
            </a:br>
            <a:endParaRPr lang="en-US" altLang="ja-JP" sz="1400" b="1">
              <a:solidFill>
                <a:srgbClr val="2E3558"/>
              </a:solidFill>
              <a:latin typeface="Meiryo UI" panose="020B0604030504040204" pitchFamily="50" charset="-128"/>
              <a:ea typeface="Meiryo UI" panose="020B0604030504040204" pitchFamily="50" charset="-128"/>
            </a:endParaRPr>
          </a:p>
        </p:txBody>
      </p:sp>
      <p:sp>
        <p:nvSpPr>
          <p:cNvPr id="4" name="スライド番号プレースホルダー 1">
            <a:extLst>
              <a:ext uri="{FF2B5EF4-FFF2-40B4-BE49-F238E27FC236}">
                <a16:creationId xmlns:a16="http://schemas.microsoft.com/office/drawing/2014/main" id="{6733B336-4B78-5E2E-3A25-D20282657ADD}"/>
              </a:ext>
            </a:extLst>
          </p:cNvPr>
          <p:cNvSpPr>
            <a:spLocks noGrp="1"/>
          </p:cNvSpPr>
          <p:nvPr>
            <p:ph type="sldNum" sz="quarter" idx="12"/>
          </p:nvPr>
        </p:nvSpPr>
        <p:spPr>
          <a:xfrm>
            <a:off x="8610600" y="6356350"/>
            <a:ext cx="2743200" cy="365125"/>
          </a:xfrm>
        </p:spPr>
        <p:txBody>
          <a:bodyPr/>
          <a:lstStyle/>
          <a:p>
            <a:fld id="{10286BC7-5414-4C49-9670-CCB5BF938726}" type="slidenum">
              <a:rPr kumimoji="1" lang="ja-JP" altLang="en-US" smtClean="0"/>
              <a:t>19</a:t>
            </a:fld>
            <a:endParaRPr kumimoji="1" lang="ja-JP" altLang="en-US"/>
          </a:p>
        </p:txBody>
      </p:sp>
    </p:spTree>
    <p:extLst>
      <p:ext uri="{BB962C8B-B14F-4D97-AF65-F5344CB8AC3E}">
        <p14:creationId xmlns:p14="http://schemas.microsoft.com/office/powerpoint/2010/main" val="737136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D030BEE4-B999-F79A-827C-6BE0D6A38F2D}"/>
              </a:ext>
            </a:extLst>
          </p:cNvPr>
          <p:cNvGraphicFramePr>
            <a:graphicFrameLocks noChangeAspect="1"/>
          </p:cNvGraphicFramePr>
          <p:nvPr>
            <p:custDataLst>
              <p:tags r:id="rId1"/>
            </p:custDataLst>
            <p:extLst>
              <p:ext uri="{D42A27DB-BD31-4B8C-83A1-F6EECF244321}">
                <p14:modId xmlns:p14="http://schemas.microsoft.com/office/powerpoint/2010/main" val="3057942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4" name="think-cell data - do not delete" hidden="1">
                        <a:extLst>
                          <a:ext uri="{FF2B5EF4-FFF2-40B4-BE49-F238E27FC236}">
                            <a16:creationId xmlns:a16="http://schemas.microsoft.com/office/drawing/2014/main" id="{D030BEE4-B999-F79A-827C-6BE0D6A38F2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9" name="正方形/長方形 28">
            <a:extLst>
              <a:ext uri="{FF2B5EF4-FFF2-40B4-BE49-F238E27FC236}">
                <a16:creationId xmlns:a16="http://schemas.microsoft.com/office/drawing/2014/main" id="{754BCB20-F686-8CAD-26B8-0B78367EDDD5}"/>
              </a:ext>
            </a:extLst>
          </p:cNvPr>
          <p:cNvSpPr/>
          <p:nvPr/>
        </p:nvSpPr>
        <p:spPr>
          <a:xfrm>
            <a:off x="712381" y="5712970"/>
            <a:ext cx="10834577" cy="593628"/>
          </a:xfrm>
          <a:prstGeom prst="rect">
            <a:avLst/>
          </a:prstGeom>
          <a:solidFill>
            <a:schemeClr val="accent6">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4EACF171-2D69-A564-D7FE-53182092F334}"/>
              </a:ext>
            </a:extLst>
          </p:cNvPr>
          <p:cNvSpPr/>
          <p:nvPr/>
        </p:nvSpPr>
        <p:spPr>
          <a:xfrm>
            <a:off x="829340" y="5757159"/>
            <a:ext cx="2785730" cy="487293"/>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itle 6">
            <a:extLst>
              <a:ext uri="{FF2B5EF4-FFF2-40B4-BE49-F238E27FC236}">
                <a16:creationId xmlns:a16="http://schemas.microsoft.com/office/drawing/2014/main" id="{06653307-3727-6550-CED8-713CC3BAEC9C}"/>
              </a:ext>
            </a:extLst>
          </p:cNvPr>
          <p:cNvSpPr txBox="1">
            <a:spLocks/>
          </p:cNvSpPr>
          <p:nvPr/>
        </p:nvSpPr>
        <p:spPr bwMode="blackWhite">
          <a:xfrm>
            <a:off x="599236" y="56198"/>
            <a:ext cx="11277453" cy="4217677"/>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600">
                <a:solidFill>
                  <a:schemeClr val="tx1"/>
                </a:solidFill>
              </a:rPr>
              <a:t>＜注意事項＞</a:t>
            </a:r>
            <a:endParaRPr kumimoji="1" lang="en-US" altLang="ja-JP" sz="1600">
              <a:solidFill>
                <a:schemeClr val="tx1"/>
              </a:solidFill>
            </a:endParaRPr>
          </a:p>
          <a:p>
            <a:endParaRPr lang="en-US" altLang="ja-JP" sz="1600">
              <a:solidFill>
                <a:schemeClr val="tx1"/>
              </a:solidFill>
            </a:endParaRPr>
          </a:p>
          <a:p>
            <a:pPr marL="342900" indent="-342900">
              <a:buFont typeface="+mj-ea"/>
              <a:buAutoNum type="circleNumDbPlain"/>
            </a:pPr>
            <a:r>
              <a:rPr kumimoji="1" lang="ja-JP" altLang="en-US" sz="1600">
                <a:solidFill>
                  <a:schemeClr val="tx1"/>
                </a:solidFill>
              </a:rPr>
              <a:t>本資料に記載している項目に必要情報を入力し、「</a:t>
            </a:r>
            <a:r>
              <a:rPr kumimoji="1" lang="zh-TW" altLang="en-US" sz="1600">
                <a:solidFill>
                  <a:schemeClr val="tx1"/>
                </a:solidFill>
              </a:rPr>
              <a:t>間接補助事業</a:t>
            </a:r>
            <a:r>
              <a:rPr kumimoji="1" lang="ja-JP" altLang="en-US" sz="1600">
                <a:solidFill>
                  <a:schemeClr val="tx1"/>
                </a:solidFill>
              </a:rPr>
              <a:t>の</a:t>
            </a:r>
            <a:r>
              <a:rPr lang="ja-JP" altLang="en-US" sz="1600">
                <a:solidFill>
                  <a:schemeClr val="tx1"/>
                </a:solidFill>
              </a:rPr>
              <a:t>事業</a:t>
            </a:r>
            <a:r>
              <a:rPr kumimoji="1" lang="ja-JP" altLang="en-US" sz="1600">
                <a:solidFill>
                  <a:schemeClr val="tx1"/>
                </a:solidFill>
              </a:rPr>
              <a:t>計画書」を作成してください。</a:t>
            </a:r>
            <a:br>
              <a:rPr kumimoji="1" lang="en-US" altLang="ja-JP" sz="1600">
                <a:solidFill>
                  <a:schemeClr val="tx1"/>
                </a:solidFill>
              </a:rPr>
            </a:br>
            <a:endParaRPr kumimoji="1" lang="en-US" altLang="ja-JP" sz="1600">
              <a:solidFill>
                <a:schemeClr val="tx1"/>
              </a:solidFill>
            </a:endParaRPr>
          </a:p>
          <a:p>
            <a:pPr marL="342900" indent="-342900">
              <a:buFont typeface="+mj-ea"/>
              <a:buAutoNum type="circleNumDbPlain"/>
            </a:pPr>
            <a:r>
              <a:rPr lang="ja-JP" altLang="en-US" sz="1600" b="1" u="sng">
                <a:solidFill>
                  <a:schemeClr val="tx1"/>
                </a:solidFill>
              </a:rPr>
              <a:t>一部のページを除いて、</a:t>
            </a:r>
            <a:r>
              <a:rPr kumimoji="1" lang="ja-JP" altLang="en-US" sz="1600" b="1" u="sng">
                <a:solidFill>
                  <a:schemeClr val="tx1"/>
                </a:solidFill>
              </a:rPr>
              <a:t>フォーマットは例示であり、各項目</a:t>
            </a:r>
            <a:r>
              <a:rPr lang="ja-JP" altLang="en-US" sz="1600" b="1" u="sng">
                <a:solidFill>
                  <a:schemeClr val="tx1"/>
                </a:solidFill>
              </a:rPr>
              <a:t>は必ずしも</a:t>
            </a:r>
            <a:r>
              <a:rPr kumimoji="1" lang="ja-JP" altLang="en-US" sz="1600" b="1" u="sng">
                <a:solidFill>
                  <a:schemeClr val="tx1"/>
                </a:solidFill>
              </a:rPr>
              <a:t>１</a:t>
            </a:r>
            <a:r>
              <a:rPr lang="ja-JP" altLang="en-US" sz="1600" b="1" u="sng">
                <a:solidFill>
                  <a:schemeClr val="tx1"/>
                </a:solidFill>
              </a:rPr>
              <a:t>枚</a:t>
            </a:r>
            <a:r>
              <a:rPr kumimoji="1" lang="ja-JP" altLang="en-US" sz="1600" b="1" u="sng">
                <a:solidFill>
                  <a:schemeClr val="tx1"/>
                </a:solidFill>
              </a:rPr>
              <a:t>に</a:t>
            </a:r>
            <a:r>
              <a:rPr lang="ja-JP" altLang="en-US" sz="1600" b="1" u="sng">
                <a:solidFill>
                  <a:schemeClr val="tx1"/>
                </a:solidFill>
              </a:rPr>
              <a:t>まと</a:t>
            </a:r>
            <a:r>
              <a:rPr kumimoji="1" lang="ja-JP" altLang="en-US" sz="1600" b="1" u="sng">
                <a:solidFill>
                  <a:schemeClr val="tx1"/>
                </a:solidFill>
              </a:rPr>
              <a:t>める必要はございません。</a:t>
            </a:r>
            <a:br>
              <a:rPr lang="en-US" altLang="ja-JP" sz="1600" b="1" u="sng">
                <a:solidFill>
                  <a:schemeClr val="tx1"/>
                </a:solidFill>
              </a:rPr>
            </a:br>
            <a:r>
              <a:rPr kumimoji="1" lang="ja-JP" altLang="en-US" sz="1600" b="1" u="sng">
                <a:solidFill>
                  <a:schemeClr val="tx1"/>
                </a:solidFill>
              </a:rPr>
              <a:t>必要な分量で</a:t>
            </a:r>
            <a:r>
              <a:rPr kumimoji="1" lang="ja-JP" altLang="en-US" sz="1600">
                <a:solidFill>
                  <a:schemeClr val="tx1"/>
                </a:solidFill>
              </a:rPr>
              <a:t>計画</a:t>
            </a:r>
            <a:r>
              <a:rPr lang="ja-JP" altLang="en-US" sz="1600">
                <a:solidFill>
                  <a:schemeClr val="tx1"/>
                </a:solidFill>
              </a:rPr>
              <a:t>を記載してください</a:t>
            </a:r>
            <a:r>
              <a:rPr kumimoji="1" lang="ja-JP" altLang="en-US" sz="1600">
                <a:solidFill>
                  <a:schemeClr val="tx1"/>
                </a:solidFill>
              </a:rPr>
              <a:t>。なお、</a:t>
            </a:r>
            <a:r>
              <a:rPr kumimoji="1" lang="ja-JP" altLang="en-US" sz="1600" b="1" u="sng">
                <a:solidFill>
                  <a:schemeClr val="tx1"/>
                </a:solidFill>
              </a:rPr>
              <a:t>引用データ等</a:t>
            </a:r>
            <a:r>
              <a:rPr lang="ja-JP" altLang="en-US" sz="1600" b="1" u="sng">
                <a:solidFill>
                  <a:schemeClr val="tx1"/>
                </a:solidFill>
              </a:rPr>
              <a:t>を記載する場合は、</a:t>
            </a:r>
            <a:r>
              <a:rPr kumimoji="1" lang="ja-JP" altLang="en-US" sz="1600" b="1" u="sng">
                <a:solidFill>
                  <a:schemeClr val="tx1"/>
                </a:solidFill>
              </a:rPr>
              <a:t>出典</a:t>
            </a:r>
            <a:r>
              <a:rPr lang="ja-JP" altLang="en-US" sz="1600" b="1" u="sng">
                <a:solidFill>
                  <a:schemeClr val="tx1"/>
                </a:solidFill>
              </a:rPr>
              <a:t>も併せて</a:t>
            </a:r>
            <a:r>
              <a:rPr kumimoji="1" lang="ja-JP" altLang="en-US" sz="1600" b="1" u="sng">
                <a:solidFill>
                  <a:schemeClr val="tx1"/>
                </a:solidFill>
              </a:rPr>
              <a:t>明記ください。</a:t>
            </a:r>
            <a:br>
              <a:rPr kumimoji="1" lang="en-US" altLang="ja-JP" sz="1600" b="1" u="sng">
                <a:solidFill>
                  <a:schemeClr val="tx1"/>
                </a:solidFill>
              </a:rPr>
            </a:br>
            <a:endParaRPr kumimoji="1" lang="en-US" altLang="ja-JP" sz="1600">
              <a:solidFill>
                <a:schemeClr val="tx1"/>
              </a:solidFill>
            </a:endParaRPr>
          </a:p>
          <a:p>
            <a:pPr marL="342900" indent="-342900">
              <a:buFont typeface="+mj-ea"/>
              <a:buAutoNum type="circleNumDbPlain"/>
            </a:pPr>
            <a:r>
              <a:rPr kumimoji="1" lang="ja-JP" altLang="en-US" sz="1600">
                <a:solidFill>
                  <a:schemeClr val="tx1"/>
                </a:solidFill>
              </a:rPr>
              <a:t>資料の体裁の変更は自由ですが、各ページのガイドに記載の内容に関する十分な言及がない場合、</a:t>
            </a:r>
            <a:br>
              <a:rPr kumimoji="1" lang="en-US" altLang="ja-JP" sz="1600">
                <a:solidFill>
                  <a:schemeClr val="tx1"/>
                </a:solidFill>
              </a:rPr>
            </a:br>
            <a:r>
              <a:rPr kumimoji="1" lang="ja-JP" altLang="en-US" sz="1600">
                <a:solidFill>
                  <a:schemeClr val="tx1"/>
                </a:solidFill>
              </a:rPr>
              <a:t>審査において十分に評価されない可能性がありますのでご留意ください。</a:t>
            </a:r>
            <a:br>
              <a:rPr kumimoji="1" lang="en-US" altLang="ja-JP" sz="1600">
                <a:solidFill>
                  <a:schemeClr val="tx1"/>
                </a:solidFill>
              </a:rPr>
            </a:br>
            <a:endParaRPr kumimoji="1" lang="en-US" altLang="ja-JP" sz="1600">
              <a:solidFill>
                <a:schemeClr val="tx1"/>
              </a:solidFill>
            </a:endParaRPr>
          </a:p>
          <a:p>
            <a:pPr marL="342900" indent="-342900">
              <a:buFont typeface="+mj-ea"/>
              <a:buAutoNum type="circleNumDbPlain"/>
            </a:pPr>
            <a:r>
              <a:rPr kumimoji="1" lang="ja-JP" altLang="en-US" sz="1600">
                <a:solidFill>
                  <a:schemeClr val="tx1"/>
                </a:solidFill>
              </a:rPr>
              <a:t>必要に応じて、参考資料（様式自由）を挿入してください。</a:t>
            </a:r>
            <a:br>
              <a:rPr kumimoji="1" lang="en-US" altLang="ja-JP" sz="1600">
                <a:solidFill>
                  <a:schemeClr val="tx1"/>
                </a:solidFill>
              </a:rPr>
            </a:br>
            <a:endParaRPr kumimoji="1" lang="en-US" altLang="ja-JP" sz="1600">
              <a:solidFill>
                <a:schemeClr val="tx1"/>
              </a:solidFill>
            </a:endParaRPr>
          </a:p>
          <a:p>
            <a:pPr marL="342900" indent="-342900">
              <a:buFont typeface="+mj-ea"/>
              <a:buAutoNum type="circleNumDbPlain"/>
            </a:pPr>
            <a:r>
              <a:rPr kumimoji="1" lang="ja-JP" altLang="en-US" sz="1600">
                <a:solidFill>
                  <a:schemeClr val="tx1"/>
                </a:solidFill>
              </a:rPr>
              <a:t>非開示情報と認められる情報は、経済産業省の担当者及び審査委員以外には提供しないものとし、本間接補助事業以外の目的に使用しません。</a:t>
            </a:r>
            <a:br>
              <a:rPr kumimoji="1" lang="en-US" altLang="ja-JP" sz="1600">
                <a:solidFill>
                  <a:schemeClr val="tx1"/>
                </a:solidFill>
              </a:rPr>
            </a:br>
            <a:endParaRPr kumimoji="1" lang="en-US" altLang="ja-JP" sz="1600">
              <a:solidFill>
                <a:schemeClr val="tx1"/>
              </a:solidFill>
            </a:endParaRPr>
          </a:p>
          <a:p>
            <a:pPr marL="342900" indent="-342900">
              <a:buFont typeface="+mj-ea"/>
              <a:buAutoNum type="circleNumDbPlain"/>
            </a:pPr>
            <a:r>
              <a:rPr kumimoji="1" lang="ja-JP" altLang="en-US" sz="1600">
                <a:solidFill>
                  <a:schemeClr val="tx1"/>
                </a:solidFill>
              </a:rPr>
              <a:t>応募に当たっては、公募要領等を必ずご覧ください。</a:t>
            </a:r>
            <a:br>
              <a:rPr kumimoji="1" lang="en-US" altLang="ja-JP" sz="1600">
                <a:solidFill>
                  <a:schemeClr val="tx1"/>
                </a:solidFill>
              </a:rPr>
            </a:br>
            <a:r>
              <a:rPr kumimoji="1" lang="ja-JP" altLang="en-US" sz="1600" b="1" u="sng">
                <a:solidFill>
                  <a:schemeClr val="tx1"/>
                </a:solidFill>
              </a:rPr>
              <a:t>審査の結果、採択され、事業を実施するには、これらの内容に同意いただくことが必要です。</a:t>
            </a:r>
            <a:endParaRPr kumimoji="1" lang="en-US" altLang="ja-JP" sz="1600" b="1" u="sng">
              <a:solidFill>
                <a:schemeClr val="tx1"/>
              </a:solidFill>
            </a:endParaRPr>
          </a:p>
          <a:p>
            <a:endParaRPr lang="en-US" altLang="ja-JP" sz="1600" b="1" u="sng">
              <a:solidFill>
                <a:schemeClr val="tx1"/>
              </a:solidFill>
            </a:endParaRPr>
          </a:p>
          <a:p>
            <a:r>
              <a:rPr lang="ja-JP" altLang="en-US" sz="1600">
                <a:solidFill>
                  <a:schemeClr val="tx1"/>
                </a:solidFill>
              </a:rPr>
              <a:t>⑦　提出前に最新版の様式を用いて応募申請書類を作成しているか確認した上で、ご提出ください。</a:t>
            </a:r>
            <a:endParaRPr lang="en-US" altLang="ja-JP" sz="1600">
              <a:solidFill>
                <a:schemeClr val="tx1"/>
              </a:solidFill>
            </a:endParaRPr>
          </a:p>
        </p:txBody>
      </p:sp>
      <p:sp>
        <p:nvSpPr>
          <p:cNvPr id="12" name="スライド番号プレースホルダー 11">
            <a:extLst>
              <a:ext uri="{FF2B5EF4-FFF2-40B4-BE49-F238E27FC236}">
                <a16:creationId xmlns:a16="http://schemas.microsoft.com/office/drawing/2014/main" id="{FB4219F9-7371-1A21-ED48-2372BF2E0A72}"/>
              </a:ext>
            </a:extLst>
          </p:cNvPr>
          <p:cNvSpPr>
            <a:spLocks noGrp="1"/>
          </p:cNvSpPr>
          <p:nvPr>
            <p:ph type="sldNum" sz="quarter" idx="12"/>
          </p:nvPr>
        </p:nvSpPr>
        <p:spPr/>
        <p:txBody>
          <a:bodyPr/>
          <a:lstStyle/>
          <a:p>
            <a:fld id="{10286BC7-5414-4C49-9670-CCB5BF938726}" type="slidenum">
              <a:rPr kumimoji="1" lang="ja-JP" altLang="en-US" smtClean="0"/>
              <a:t>2</a:t>
            </a:fld>
            <a:endParaRPr kumimoji="1" lang="ja-JP" altLang="en-US"/>
          </a:p>
        </p:txBody>
      </p:sp>
      <p:sp>
        <p:nvSpPr>
          <p:cNvPr id="19" name="矢印: 五方向 18">
            <a:extLst>
              <a:ext uri="{FF2B5EF4-FFF2-40B4-BE49-F238E27FC236}">
                <a16:creationId xmlns:a16="http://schemas.microsoft.com/office/drawing/2014/main" id="{A456DB88-6BC8-6E75-00CC-160870851EC1}"/>
              </a:ext>
            </a:extLst>
          </p:cNvPr>
          <p:cNvSpPr/>
          <p:nvPr/>
        </p:nvSpPr>
        <p:spPr>
          <a:xfrm>
            <a:off x="928850" y="5854575"/>
            <a:ext cx="2054981" cy="302413"/>
          </a:xfrm>
          <a:prstGeom prst="homePlat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latin typeface="Meiryo UI" panose="020B0604030504040204" pitchFamily="50" charset="-128"/>
                <a:ea typeface="Meiryo UI" panose="020B0604030504040204" pitchFamily="50" charset="-128"/>
              </a:rPr>
              <a:t>Pre-FEED</a:t>
            </a:r>
            <a:endParaRPr kumimoji="1" lang="ja-JP" altLang="en-US">
              <a:latin typeface="Meiryo UI" panose="020B0604030504040204" pitchFamily="50" charset="-128"/>
              <a:ea typeface="Meiryo UI" panose="020B0604030504040204" pitchFamily="50" charset="-128"/>
            </a:endParaRPr>
          </a:p>
        </p:txBody>
      </p:sp>
      <p:sp>
        <p:nvSpPr>
          <p:cNvPr id="20" name="矢印: 五方向 19">
            <a:extLst>
              <a:ext uri="{FF2B5EF4-FFF2-40B4-BE49-F238E27FC236}">
                <a16:creationId xmlns:a16="http://schemas.microsoft.com/office/drawing/2014/main" id="{F182BC89-E37A-43B4-59A4-750EEE50FCC1}"/>
              </a:ext>
            </a:extLst>
          </p:cNvPr>
          <p:cNvSpPr/>
          <p:nvPr/>
        </p:nvSpPr>
        <p:spPr>
          <a:xfrm>
            <a:off x="2983831" y="5854575"/>
            <a:ext cx="2054981" cy="302413"/>
          </a:xfrm>
          <a:prstGeom prst="homePlat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latin typeface="Meiryo UI" panose="020B0604030504040204" pitchFamily="50" charset="-128"/>
                <a:ea typeface="Meiryo UI" panose="020B0604030504040204" pitchFamily="50" charset="-128"/>
              </a:rPr>
              <a:t>FEED</a:t>
            </a:r>
            <a:r>
              <a:rPr kumimoji="1" lang="en-US" altLang="ja-JP" baseline="30000">
                <a:latin typeface="Meiryo UI" panose="020B0604030504040204" pitchFamily="50" charset="-128"/>
                <a:ea typeface="Meiryo UI" panose="020B0604030504040204" pitchFamily="50" charset="-128"/>
              </a:rPr>
              <a:t>※</a:t>
            </a:r>
            <a:endParaRPr kumimoji="1" lang="ja-JP" altLang="en-US" baseline="30000">
              <a:latin typeface="Meiryo UI" panose="020B0604030504040204" pitchFamily="50" charset="-128"/>
              <a:ea typeface="Meiryo UI" panose="020B0604030504040204" pitchFamily="50" charset="-128"/>
            </a:endParaRPr>
          </a:p>
        </p:txBody>
      </p:sp>
      <p:sp>
        <p:nvSpPr>
          <p:cNvPr id="22" name="Title 6">
            <a:extLst>
              <a:ext uri="{FF2B5EF4-FFF2-40B4-BE49-F238E27FC236}">
                <a16:creationId xmlns:a16="http://schemas.microsoft.com/office/drawing/2014/main" id="{E12B3033-1534-293B-CAE3-C38AB9FEDC92}"/>
              </a:ext>
            </a:extLst>
          </p:cNvPr>
          <p:cNvSpPr txBox="1">
            <a:spLocks/>
          </p:cNvSpPr>
          <p:nvPr/>
        </p:nvSpPr>
        <p:spPr bwMode="blackWhite">
          <a:xfrm>
            <a:off x="599236" y="4401334"/>
            <a:ext cx="11277453" cy="118842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600">
                <a:solidFill>
                  <a:schemeClr val="tx1"/>
                </a:solidFill>
              </a:rPr>
              <a:t>＜</a:t>
            </a:r>
            <a:r>
              <a:rPr lang="ja-JP" altLang="en-US" sz="1600">
                <a:solidFill>
                  <a:schemeClr val="tx1"/>
                </a:solidFill>
              </a:rPr>
              <a:t>留意事項</a:t>
            </a:r>
            <a:r>
              <a:rPr kumimoji="1" lang="ja-JP" altLang="en-US" sz="1600">
                <a:solidFill>
                  <a:schemeClr val="tx1"/>
                </a:solidFill>
              </a:rPr>
              <a:t>＞</a:t>
            </a:r>
            <a:endParaRPr lang="en-US" altLang="ja-JP" sz="1600">
              <a:solidFill>
                <a:schemeClr val="tx1"/>
              </a:solidFill>
            </a:endParaRPr>
          </a:p>
          <a:p>
            <a:pPr marL="285750" indent="-285750">
              <a:buFont typeface="Arial" panose="020B0604020202020204" pitchFamily="34" charset="0"/>
              <a:buChar char="•"/>
            </a:pPr>
            <a:r>
              <a:rPr lang="ja-JP" altLang="en-US" sz="1600">
                <a:solidFill>
                  <a:schemeClr val="tx1"/>
                </a:solidFill>
              </a:rPr>
              <a:t>本資料では、</a:t>
            </a:r>
            <a:r>
              <a:rPr lang="en-US" altLang="ja-JP" sz="1600">
                <a:solidFill>
                  <a:schemeClr val="tx1"/>
                </a:solidFill>
              </a:rPr>
              <a:t>Pre-FEED</a:t>
            </a:r>
            <a:r>
              <a:rPr lang="ja-JP" altLang="en-US" sz="1600">
                <a:solidFill>
                  <a:schemeClr val="tx1"/>
                </a:solidFill>
              </a:rPr>
              <a:t>及び</a:t>
            </a:r>
            <a:r>
              <a:rPr lang="en-US" altLang="ja-JP" sz="1600">
                <a:solidFill>
                  <a:schemeClr val="tx1"/>
                </a:solidFill>
              </a:rPr>
              <a:t>FEED</a:t>
            </a:r>
            <a:r>
              <a:rPr lang="ja-JP" altLang="en-US" sz="1600">
                <a:solidFill>
                  <a:schemeClr val="tx1"/>
                </a:solidFill>
              </a:rPr>
              <a:t>初期を対象とする支援である「令和８年度</a:t>
            </a:r>
            <a:r>
              <a:rPr lang="en-US" altLang="ja-JP" sz="1600">
                <a:solidFill>
                  <a:schemeClr val="tx1"/>
                </a:solidFill>
              </a:rPr>
              <a:t>GX</a:t>
            </a:r>
            <a:r>
              <a:rPr lang="ja-JP" altLang="en-US" sz="1600">
                <a:solidFill>
                  <a:schemeClr val="tx1"/>
                </a:solidFill>
              </a:rPr>
              <a:t>戦略地域制度におけるコンビナート等再生に向けた事業化促進事業（コンビナート等再生</a:t>
            </a:r>
            <a:r>
              <a:rPr lang="en-US" altLang="ja-JP" sz="1600">
                <a:solidFill>
                  <a:schemeClr val="tx1"/>
                </a:solidFill>
              </a:rPr>
              <a:t>Pre-FEED</a:t>
            </a:r>
            <a:r>
              <a:rPr lang="ja-JP" altLang="en-US" sz="1600">
                <a:solidFill>
                  <a:schemeClr val="tx1"/>
                </a:solidFill>
              </a:rPr>
              <a:t>補助金）」を</a:t>
            </a:r>
            <a:r>
              <a:rPr lang="ja-JP" altLang="en-US" sz="1600" b="1" u="sng">
                <a:solidFill>
                  <a:schemeClr val="tx1"/>
                </a:solidFill>
              </a:rPr>
              <a:t>間接補助事業</a:t>
            </a:r>
            <a:r>
              <a:rPr lang="ja-JP" altLang="en-US" sz="1600">
                <a:solidFill>
                  <a:schemeClr val="tx1"/>
                </a:solidFill>
              </a:rPr>
              <a:t>と定義します。</a:t>
            </a:r>
            <a:endParaRPr lang="en-US" altLang="ja-JP" sz="1600">
              <a:solidFill>
                <a:schemeClr val="tx1"/>
              </a:solidFill>
            </a:endParaRPr>
          </a:p>
          <a:p>
            <a:pPr marL="285750" indent="-285750">
              <a:buFont typeface="Arial" panose="020B0604020202020204" pitchFamily="34" charset="0"/>
              <a:buChar char="•"/>
            </a:pPr>
            <a:r>
              <a:rPr lang="ja-JP" altLang="en-US" sz="1600">
                <a:solidFill>
                  <a:schemeClr val="tx1"/>
                </a:solidFill>
              </a:rPr>
              <a:t>本資料では、</a:t>
            </a:r>
            <a:r>
              <a:rPr lang="en-US" altLang="ja-JP" sz="1600">
                <a:solidFill>
                  <a:schemeClr val="tx1"/>
                </a:solidFill>
              </a:rPr>
              <a:t>FEED</a:t>
            </a:r>
            <a:r>
              <a:rPr lang="ja-JP" altLang="en-US" sz="1600">
                <a:solidFill>
                  <a:schemeClr val="tx1"/>
                </a:solidFill>
              </a:rPr>
              <a:t>以降の段階を含む将来の事業計画を、</a:t>
            </a:r>
            <a:r>
              <a:rPr lang="ja-JP" altLang="en-US" sz="1600" b="1" u="sng">
                <a:solidFill>
                  <a:schemeClr val="tx1"/>
                </a:solidFill>
              </a:rPr>
              <a:t>提案事業</a:t>
            </a:r>
            <a:r>
              <a:rPr lang="ja-JP" altLang="en-US" sz="1600">
                <a:solidFill>
                  <a:schemeClr val="tx1"/>
                </a:solidFill>
              </a:rPr>
              <a:t>と定義します。</a:t>
            </a:r>
          </a:p>
        </p:txBody>
      </p:sp>
      <p:sp>
        <p:nvSpPr>
          <p:cNvPr id="25" name="矢印: 五方向 24">
            <a:extLst>
              <a:ext uri="{FF2B5EF4-FFF2-40B4-BE49-F238E27FC236}">
                <a16:creationId xmlns:a16="http://schemas.microsoft.com/office/drawing/2014/main" id="{6C22E525-B9C4-F58D-BD00-7EAC08D95C91}"/>
              </a:ext>
            </a:extLst>
          </p:cNvPr>
          <p:cNvSpPr/>
          <p:nvPr/>
        </p:nvSpPr>
        <p:spPr>
          <a:xfrm>
            <a:off x="5068509" y="5854575"/>
            <a:ext cx="2054981" cy="302413"/>
          </a:xfrm>
          <a:prstGeom prst="homePlat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latin typeface="Meiryo UI" panose="020B0604030504040204" pitchFamily="50" charset="-128"/>
                <a:ea typeface="Meiryo UI" panose="020B0604030504040204" pitchFamily="50" charset="-128"/>
              </a:rPr>
              <a:t>FID</a:t>
            </a:r>
            <a:endParaRPr kumimoji="1" lang="ja-JP" altLang="en-US">
              <a:latin typeface="Meiryo UI" panose="020B0604030504040204" pitchFamily="50" charset="-128"/>
              <a:ea typeface="Meiryo UI" panose="020B0604030504040204" pitchFamily="50" charset="-128"/>
            </a:endParaRPr>
          </a:p>
        </p:txBody>
      </p:sp>
      <p:sp>
        <p:nvSpPr>
          <p:cNvPr id="26" name="矢印: 五方向 25">
            <a:extLst>
              <a:ext uri="{FF2B5EF4-FFF2-40B4-BE49-F238E27FC236}">
                <a16:creationId xmlns:a16="http://schemas.microsoft.com/office/drawing/2014/main" id="{B8F7CCEA-A4E1-AF68-EE22-C28EE59B8D8C}"/>
              </a:ext>
            </a:extLst>
          </p:cNvPr>
          <p:cNvSpPr/>
          <p:nvPr/>
        </p:nvSpPr>
        <p:spPr>
          <a:xfrm>
            <a:off x="7123489" y="5854575"/>
            <a:ext cx="4317143" cy="302413"/>
          </a:xfrm>
          <a:prstGeom prst="homePlat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a:latin typeface="Meiryo UI" panose="020B0604030504040204" pitchFamily="50" charset="-128"/>
                <a:ea typeface="Meiryo UI" panose="020B0604030504040204" pitchFamily="50" charset="-128"/>
              </a:rPr>
              <a:t>EPC</a:t>
            </a:r>
            <a:r>
              <a:rPr lang="ja-JP" altLang="en-US">
                <a:latin typeface="Meiryo UI" panose="020B0604030504040204" pitchFamily="50" charset="-128"/>
                <a:ea typeface="Meiryo UI" panose="020B0604030504040204" pitchFamily="50" charset="-128"/>
              </a:rPr>
              <a:t>、詳細設計、調達等</a:t>
            </a:r>
            <a:r>
              <a:rPr lang="en-US" altLang="ja-JP">
                <a:latin typeface="Meiryo UI" panose="020B0604030504040204" pitchFamily="50" charset="-128"/>
                <a:ea typeface="Meiryo UI" panose="020B0604030504040204" pitchFamily="50" charset="-128"/>
              </a:rPr>
              <a:t>…</a:t>
            </a:r>
            <a:endParaRPr kumimoji="1" lang="ja-JP" altLang="en-US">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CE85B967-1C0A-CFF8-32A4-C4ECD3DD4FD2}"/>
              </a:ext>
            </a:extLst>
          </p:cNvPr>
          <p:cNvSpPr txBox="1"/>
          <p:nvPr/>
        </p:nvSpPr>
        <p:spPr>
          <a:xfrm>
            <a:off x="1436133" y="5373885"/>
            <a:ext cx="1572145" cy="369332"/>
          </a:xfrm>
          <a:prstGeom prst="rect">
            <a:avLst/>
          </a:prstGeom>
          <a:noFill/>
        </p:spPr>
        <p:txBody>
          <a:bodyPr wrap="square" rtlCol="0">
            <a:spAutoFit/>
          </a:bodyPr>
          <a:lstStyle/>
          <a:p>
            <a:r>
              <a:rPr kumimoji="1" lang="ja-JP" altLang="en-US" b="1">
                <a:solidFill>
                  <a:schemeClr val="accent1"/>
                </a:solidFill>
                <a:latin typeface="Meiryo UI" panose="020B0604030504040204" pitchFamily="50" charset="-128"/>
                <a:ea typeface="Meiryo UI" panose="020B0604030504040204" pitchFamily="50" charset="-128"/>
              </a:rPr>
              <a:t>間接補助事業</a:t>
            </a:r>
          </a:p>
        </p:txBody>
      </p:sp>
      <p:sp>
        <p:nvSpPr>
          <p:cNvPr id="30" name="テキスト ボックス 29">
            <a:extLst>
              <a:ext uri="{FF2B5EF4-FFF2-40B4-BE49-F238E27FC236}">
                <a16:creationId xmlns:a16="http://schemas.microsoft.com/office/drawing/2014/main" id="{B70C56ED-6579-13C4-BF76-5ABDA880892F}"/>
              </a:ext>
            </a:extLst>
          </p:cNvPr>
          <p:cNvSpPr txBox="1"/>
          <p:nvPr/>
        </p:nvSpPr>
        <p:spPr>
          <a:xfrm>
            <a:off x="5542403" y="5373885"/>
            <a:ext cx="1107192" cy="369332"/>
          </a:xfrm>
          <a:prstGeom prst="rect">
            <a:avLst/>
          </a:prstGeom>
          <a:noFill/>
        </p:spPr>
        <p:txBody>
          <a:bodyPr wrap="square" rtlCol="0">
            <a:spAutoFit/>
          </a:bodyPr>
          <a:lstStyle/>
          <a:p>
            <a:r>
              <a:rPr lang="ja-JP" altLang="en-US" b="1">
                <a:solidFill>
                  <a:schemeClr val="accent3"/>
                </a:solidFill>
                <a:latin typeface="Meiryo UI" panose="020B0604030504040204" pitchFamily="50" charset="-128"/>
                <a:ea typeface="Meiryo UI" panose="020B0604030504040204" pitchFamily="50" charset="-128"/>
              </a:rPr>
              <a:t>提案事業</a:t>
            </a:r>
            <a:endParaRPr kumimoji="1" lang="ja-JP" altLang="en-US" b="1">
              <a:solidFill>
                <a:schemeClr val="accent3"/>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0B935BE5-9EB7-AA0D-1F95-5F6F50C0E5D4}"/>
              </a:ext>
            </a:extLst>
          </p:cNvPr>
          <p:cNvSpPr txBox="1"/>
          <p:nvPr/>
        </p:nvSpPr>
        <p:spPr>
          <a:xfrm>
            <a:off x="712381" y="6376338"/>
            <a:ext cx="6273210" cy="276999"/>
          </a:xfrm>
          <a:prstGeom prst="rect">
            <a:avLst/>
          </a:prstGeom>
          <a:noFill/>
        </p:spPr>
        <p:txBody>
          <a:bodyPr wrap="square" rtlCol="0">
            <a:spAutoFit/>
          </a:bodyPr>
          <a:lstStyle/>
          <a:p>
            <a:r>
              <a:rPr lang="en-US" altLang="ja-JP" sz="1200">
                <a:latin typeface="Meiryo UI" panose="020B0604030504040204" pitchFamily="50" charset="-128"/>
                <a:ea typeface="Meiryo UI" panose="020B0604030504040204" pitchFamily="50" charset="-128"/>
                <a:cs typeface="+mj-cs"/>
                <a:sym typeface="Trebuchet MS" panose="020B0603020202020204" pitchFamily="34" charset="0"/>
              </a:rPr>
              <a:t>※</a:t>
            </a:r>
            <a:r>
              <a:rPr lang="ja-JP" altLang="en-US" sz="1200">
                <a:latin typeface="Meiryo UI" panose="020B0604030504040204" pitchFamily="50" charset="-128"/>
                <a:ea typeface="Meiryo UI" panose="020B0604030504040204" pitchFamily="50" charset="-128"/>
                <a:cs typeface="+mj-cs"/>
                <a:sym typeface="Trebuchet MS" panose="020B0603020202020204" pitchFamily="34" charset="0"/>
              </a:rPr>
              <a:t>間接補助事業の対象となる「</a:t>
            </a:r>
            <a:r>
              <a:rPr lang="en-US" altLang="ja-JP" sz="1200">
                <a:latin typeface="Meiryo UI" panose="020B0604030504040204" pitchFamily="50" charset="-128"/>
                <a:ea typeface="Meiryo UI" panose="020B0604030504040204" pitchFamily="50" charset="-128"/>
                <a:cs typeface="+mj-cs"/>
                <a:sym typeface="Trebuchet MS" panose="020B0603020202020204" pitchFamily="34" charset="0"/>
              </a:rPr>
              <a:t>FEED</a:t>
            </a:r>
            <a:r>
              <a:rPr lang="ja-JP" altLang="en-US" sz="1200">
                <a:latin typeface="Meiryo UI" panose="020B0604030504040204" pitchFamily="50" charset="-128"/>
                <a:ea typeface="Meiryo UI" panose="020B0604030504040204" pitchFamily="50" charset="-128"/>
                <a:cs typeface="+mj-cs"/>
                <a:sym typeface="Trebuchet MS" panose="020B0603020202020204" pitchFamily="34" charset="0"/>
              </a:rPr>
              <a:t>初期」には、固定資産取得を含めない。</a:t>
            </a:r>
          </a:p>
        </p:txBody>
      </p:sp>
    </p:spTree>
    <p:extLst>
      <p:ext uri="{BB962C8B-B14F-4D97-AF65-F5344CB8AC3E}">
        <p14:creationId xmlns:p14="http://schemas.microsoft.com/office/powerpoint/2010/main" val="2066541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55B9B-5C48-D3D3-D0DF-189122F00AF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DEFED46-DC57-1D24-AA13-F98A8C91B9DD}"/>
              </a:ext>
            </a:extLst>
          </p:cNvPr>
          <p:cNvGraphicFramePr>
            <a:graphicFrameLocks noChangeAspect="1"/>
          </p:cNvGraphicFramePr>
          <p:nvPr>
            <p:custDataLst>
              <p:tags r:id="rId1"/>
            </p:custDataLst>
            <p:extLst>
              <p:ext uri="{D42A27DB-BD31-4B8C-83A1-F6EECF244321}">
                <p14:modId xmlns:p14="http://schemas.microsoft.com/office/powerpoint/2010/main" val="9145367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3DEFED46-DC57-1D24-AA13-F98A8C91B9D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正方形/長方形 2">
            <a:extLst>
              <a:ext uri="{FF2B5EF4-FFF2-40B4-BE49-F238E27FC236}">
                <a16:creationId xmlns:a16="http://schemas.microsoft.com/office/drawing/2014/main" id="{8CDD2405-EEE5-4E04-9E97-376AEB4BD349}"/>
              </a:ext>
            </a:extLst>
          </p:cNvPr>
          <p:cNvSpPr/>
          <p:nvPr/>
        </p:nvSpPr>
        <p:spPr>
          <a:xfrm>
            <a:off x="6186015" y="1988713"/>
            <a:ext cx="5507227" cy="4478311"/>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B53646A0-F5CF-3B43-A0D3-E91D20E0F778}"/>
              </a:ext>
            </a:extLst>
          </p:cNvPr>
          <p:cNvSpPr/>
          <p:nvPr/>
        </p:nvSpPr>
        <p:spPr>
          <a:xfrm>
            <a:off x="445175" y="1988713"/>
            <a:ext cx="5507227" cy="4478311"/>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4D9CCF9D-7492-5C8B-2746-733004BBEBC1}"/>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②ウ</a:t>
            </a:r>
            <a:r>
              <a:rPr lang="en-US" altLang="ja-JP" sz="2000"/>
              <a:t>.</a:t>
            </a:r>
            <a:r>
              <a:rPr lang="ja-JP" altLang="en-US" sz="2000"/>
              <a:t>　実施体制（</a:t>
            </a:r>
            <a:r>
              <a:rPr lang="en-US" altLang="ja-JP" sz="2000"/>
              <a:t>ⅰ</a:t>
            </a:r>
            <a:r>
              <a:rPr lang="ja-JP" altLang="en-US" sz="2000"/>
              <a:t>）～（</a:t>
            </a:r>
            <a:r>
              <a:rPr lang="en-US" altLang="ja-JP" sz="2000"/>
              <a:t>ⅲ</a:t>
            </a:r>
            <a:r>
              <a:rPr lang="ja-JP" altLang="en-US" sz="2000"/>
              <a:t>）</a:t>
            </a:r>
          </a:p>
        </p:txBody>
      </p:sp>
      <p:sp>
        <p:nvSpPr>
          <p:cNvPr id="8" name="Title 1">
            <a:extLst>
              <a:ext uri="{FF2B5EF4-FFF2-40B4-BE49-F238E27FC236}">
                <a16:creationId xmlns:a16="http://schemas.microsoft.com/office/drawing/2014/main" id="{92829D0E-142E-5A69-2E5C-E826260881EB}"/>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過去の同様の調査事業を実績がある体制で推進する</a:t>
            </a:r>
          </a:p>
        </p:txBody>
      </p:sp>
      <p:cxnSp>
        <p:nvCxnSpPr>
          <p:cNvPr id="15" name="直線コネクタ 14">
            <a:extLst>
              <a:ext uri="{FF2B5EF4-FFF2-40B4-BE49-F238E27FC236}">
                <a16:creationId xmlns:a16="http://schemas.microsoft.com/office/drawing/2014/main" id="{7881DF87-B91D-37CB-C0E8-8A5CCBD10870}"/>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51" name="グループ化 50">
            <a:extLst>
              <a:ext uri="{FF2B5EF4-FFF2-40B4-BE49-F238E27FC236}">
                <a16:creationId xmlns:a16="http://schemas.microsoft.com/office/drawing/2014/main" id="{52C334A2-D8F4-CD69-5D45-69923D4049A6}"/>
              </a:ext>
            </a:extLst>
          </p:cNvPr>
          <p:cNvGrpSpPr/>
          <p:nvPr/>
        </p:nvGrpSpPr>
        <p:grpSpPr>
          <a:xfrm>
            <a:off x="445175" y="1496471"/>
            <a:ext cx="5184000" cy="288000"/>
            <a:chOff x="156000" y="1879963"/>
            <a:chExt cx="5760000" cy="288000"/>
          </a:xfrm>
        </p:grpSpPr>
        <p:sp>
          <p:nvSpPr>
            <p:cNvPr id="52" name="正方形/長方形 51">
              <a:extLst>
                <a:ext uri="{FF2B5EF4-FFF2-40B4-BE49-F238E27FC236}">
                  <a16:creationId xmlns:a16="http://schemas.microsoft.com/office/drawing/2014/main" id="{81394178-F999-671C-F794-AA653117C7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間接補助事業の体制・役割分担</a:t>
              </a:r>
              <a:endParaRPr lang="zh-TW" altLang="en-US" sz="1400" b="1">
                <a:solidFill>
                  <a:schemeClr val="tx1"/>
                </a:solidFill>
                <a:latin typeface="Meiryo UI" panose="020B0604030504040204" pitchFamily="50" charset="-128"/>
                <a:ea typeface="Meiryo UI" panose="020B0604030504040204" pitchFamily="50" charset="-128"/>
              </a:endParaRPr>
            </a:p>
          </p:txBody>
        </p:sp>
        <p:cxnSp>
          <p:nvCxnSpPr>
            <p:cNvPr id="53" name="直線コネクタ 52">
              <a:extLst>
                <a:ext uri="{FF2B5EF4-FFF2-40B4-BE49-F238E27FC236}">
                  <a16:creationId xmlns:a16="http://schemas.microsoft.com/office/drawing/2014/main" id="{A5B004F9-1429-57C3-3DFB-329D0D4A220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4" name="グループ化 53">
            <a:extLst>
              <a:ext uri="{FF2B5EF4-FFF2-40B4-BE49-F238E27FC236}">
                <a16:creationId xmlns:a16="http://schemas.microsoft.com/office/drawing/2014/main" id="{1F5CA27F-CC73-1C04-BDF3-AA403950F900}"/>
              </a:ext>
            </a:extLst>
          </p:cNvPr>
          <p:cNvGrpSpPr/>
          <p:nvPr/>
        </p:nvGrpSpPr>
        <p:grpSpPr>
          <a:xfrm>
            <a:off x="6239438" y="1495762"/>
            <a:ext cx="5184000" cy="288000"/>
            <a:chOff x="156000" y="1879963"/>
            <a:chExt cx="5760000" cy="288000"/>
          </a:xfrm>
        </p:grpSpPr>
        <p:sp>
          <p:nvSpPr>
            <p:cNvPr id="55" name="正方形/長方形 54">
              <a:extLst>
                <a:ext uri="{FF2B5EF4-FFF2-40B4-BE49-F238E27FC236}">
                  <a16:creationId xmlns:a16="http://schemas.microsoft.com/office/drawing/2014/main" id="{D4C708CE-D222-D37C-03C5-7B08AF1778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能力</a:t>
              </a:r>
              <a:r>
                <a:rPr kumimoji="1" lang="ja-JP" altLang="en-US" sz="1400" b="1">
                  <a:solidFill>
                    <a:schemeClr val="tx1"/>
                  </a:solidFill>
                  <a:latin typeface="Meiryo UI" panose="020B0604030504040204" pitchFamily="50" charset="-128"/>
                  <a:ea typeface="Meiryo UI" panose="020B0604030504040204" pitchFamily="50" charset="-128"/>
                </a:rPr>
                <a:t>・実績</a:t>
              </a:r>
            </a:p>
          </p:txBody>
        </p:sp>
        <p:cxnSp>
          <p:nvCxnSpPr>
            <p:cNvPr id="56" name="直線コネクタ 55">
              <a:extLst>
                <a:ext uri="{FF2B5EF4-FFF2-40B4-BE49-F238E27FC236}">
                  <a16:creationId xmlns:a16="http://schemas.microsoft.com/office/drawing/2014/main" id="{B63F1C5D-4237-B48F-F30D-305F268F82C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4" name="TextBox 51">
            <a:extLst>
              <a:ext uri="{FF2B5EF4-FFF2-40B4-BE49-F238E27FC236}">
                <a16:creationId xmlns:a16="http://schemas.microsoft.com/office/drawing/2014/main" id="{CDA012F1-9D0F-B011-3336-426BF8372F6A}"/>
              </a:ext>
            </a:extLst>
          </p:cNvPr>
          <p:cNvSpPr txBox="1"/>
          <p:nvPr/>
        </p:nvSpPr>
        <p:spPr>
          <a:xfrm>
            <a:off x="6281970" y="2036192"/>
            <a:ext cx="5040000" cy="866244"/>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各社・団体の能力・実績を記載してください。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b="1">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候補となる外注先が複数いる場合は計画している外注先を複数記載の上、候補とした理由を記載ください。</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17" name="TextBox 51">
            <a:extLst>
              <a:ext uri="{FF2B5EF4-FFF2-40B4-BE49-F238E27FC236}">
                <a16:creationId xmlns:a16="http://schemas.microsoft.com/office/drawing/2014/main" id="{3B9BD8F5-85B6-8A83-8412-39A8FD141376}"/>
              </a:ext>
            </a:extLst>
          </p:cNvPr>
          <p:cNvSpPr txBox="1"/>
          <p:nvPr/>
        </p:nvSpPr>
        <p:spPr>
          <a:xfrm>
            <a:off x="678788" y="3207074"/>
            <a:ext cx="5040000" cy="139351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間接補助事業の実行体制を記載してください。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前述の事業戦略・事業計画を進めるために必要な関係者（共同申請者、委託先、外注先）と関係性を網羅的に記載ください。</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442E6A0-01E2-B46C-8045-466BB80A2B8B}"/>
              </a:ext>
            </a:extLst>
          </p:cNvPr>
          <p:cNvSpPr/>
          <p:nvPr/>
        </p:nvSpPr>
        <p:spPr>
          <a:xfrm>
            <a:off x="4995754" y="1424191"/>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9" name="正方形/長方形 18">
            <a:extLst>
              <a:ext uri="{FF2B5EF4-FFF2-40B4-BE49-F238E27FC236}">
                <a16:creationId xmlns:a16="http://schemas.microsoft.com/office/drawing/2014/main" id="{FC646BBE-3110-1C18-E1F4-B1636BD53B7E}"/>
              </a:ext>
            </a:extLst>
          </p:cNvPr>
          <p:cNvSpPr/>
          <p:nvPr/>
        </p:nvSpPr>
        <p:spPr>
          <a:xfrm>
            <a:off x="10849424" y="1406031"/>
            <a:ext cx="942979"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2" name="スライド番号プレースホルダー 11">
            <a:extLst>
              <a:ext uri="{FF2B5EF4-FFF2-40B4-BE49-F238E27FC236}">
                <a16:creationId xmlns:a16="http://schemas.microsoft.com/office/drawing/2014/main" id="{73EAE3C7-405B-9252-B328-B3A379D074C3}"/>
              </a:ext>
            </a:extLst>
          </p:cNvPr>
          <p:cNvSpPr>
            <a:spLocks noGrp="1"/>
          </p:cNvSpPr>
          <p:nvPr>
            <p:ph type="sldNum" sz="quarter" idx="12"/>
          </p:nvPr>
        </p:nvSpPr>
        <p:spPr/>
        <p:txBody>
          <a:bodyPr/>
          <a:lstStyle/>
          <a:p>
            <a:fld id="{10286BC7-5414-4C49-9670-CCB5BF938726}" type="slidenum">
              <a:rPr kumimoji="1" lang="ja-JP" altLang="en-US" smtClean="0"/>
              <a:t>20</a:t>
            </a:fld>
            <a:endParaRPr kumimoji="1" lang="ja-JP" altLang="en-US"/>
          </a:p>
        </p:txBody>
      </p:sp>
      <p:sp>
        <p:nvSpPr>
          <p:cNvPr id="22" name="テキスト ボックス 21">
            <a:extLst>
              <a:ext uri="{FF2B5EF4-FFF2-40B4-BE49-F238E27FC236}">
                <a16:creationId xmlns:a16="http://schemas.microsoft.com/office/drawing/2014/main" id="{A53279B2-118B-72D3-25A9-21854DA01F40}"/>
              </a:ext>
            </a:extLst>
          </p:cNvPr>
          <p:cNvSpPr txBox="1"/>
          <p:nvPr/>
        </p:nvSpPr>
        <p:spPr>
          <a:xfrm>
            <a:off x="6239437" y="2939902"/>
            <a:ext cx="1713715" cy="276999"/>
          </a:xfrm>
          <a:prstGeom prst="rect">
            <a:avLst/>
          </a:prstGeom>
          <a:noFill/>
        </p:spPr>
        <p:txBody>
          <a:bodyPr wrap="square" rtlCol="0">
            <a:spAutoFit/>
          </a:bodyPr>
          <a:lstStyle/>
          <a:p>
            <a:r>
              <a:rPr kumimoji="1" lang="ja-JP" altLang="en-US" sz="1200">
                <a:latin typeface="Meiryo UI" panose="020B0604030504040204" pitchFamily="50" charset="-128"/>
                <a:ea typeface="Meiryo UI" panose="020B0604030504040204" pitchFamily="50" charset="-128"/>
              </a:rPr>
              <a:t>（作成の例）</a:t>
            </a:r>
          </a:p>
        </p:txBody>
      </p:sp>
      <p:grpSp>
        <p:nvGrpSpPr>
          <p:cNvPr id="5" name="グループ化 4">
            <a:extLst>
              <a:ext uri="{FF2B5EF4-FFF2-40B4-BE49-F238E27FC236}">
                <a16:creationId xmlns:a16="http://schemas.microsoft.com/office/drawing/2014/main" id="{8D5BBEA2-1900-110E-CCEC-8F7A08AE0A82}"/>
              </a:ext>
            </a:extLst>
          </p:cNvPr>
          <p:cNvGrpSpPr/>
          <p:nvPr/>
        </p:nvGrpSpPr>
        <p:grpSpPr>
          <a:xfrm>
            <a:off x="6473213" y="3292920"/>
            <a:ext cx="5040000" cy="3116369"/>
            <a:chOff x="6239438" y="2233644"/>
            <a:chExt cx="5552965" cy="4175646"/>
          </a:xfrm>
        </p:grpSpPr>
        <p:sp>
          <p:nvSpPr>
            <p:cNvPr id="9" name="TextBox 39">
              <a:extLst>
                <a:ext uri="{FF2B5EF4-FFF2-40B4-BE49-F238E27FC236}">
                  <a16:creationId xmlns:a16="http://schemas.microsoft.com/office/drawing/2014/main" id="{7275101F-8724-DDA3-8BF0-FDD5795A13A2}"/>
                </a:ext>
              </a:extLst>
            </p:cNvPr>
            <p:cNvSpPr txBox="1"/>
            <p:nvPr/>
          </p:nvSpPr>
          <p:spPr>
            <a:xfrm>
              <a:off x="6239438" y="2550149"/>
              <a:ext cx="1279835" cy="922011"/>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応募申請者</a:t>
              </a:r>
              <a:endParaRPr kumimoji="1" lang="en-US" altLang="ja-JP" sz="1000">
                <a:solidFill>
                  <a:schemeClr val="tx1"/>
                </a:solidFill>
                <a:latin typeface="Meiryo UI" panose="020B0604030504040204" pitchFamily="50" charset="-128"/>
                <a:ea typeface="Meiryo UI" panose="020B0604030504040204" pitchFamily="50" charset="-128"/>
              </a:endParaRPr>
            </a:p>
          </p:txBody>
        </p:sp>
        <p:sp>
          <p:nvSpPr>
            <p:cNvPr id="10" name="TextBox 39">
              <a:extLst>
                <a:ext uri="{FF2B5EF4-FFF2-40B4-BE49-F238E27FC236}">
                  <a16:creationId xmlns:a16="http://schemas.microsoft.com/office/drawing/2014/main" id="{BAFC68D2-54B7-EBFE-B8A2-E88854990F88}"/>
                </a:ext>
              </a:extLst>
            </p:cNvPr>
            <p:cNvSpPr txBox="1"/>
            <p:nvPr/>
          </p:nvSpPr>
          <p:spPr>
            <a:xfrm>
              <a:off x="7667259" y="255014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000">
                  <a:solidFill>
                    <a:schemeClr val="tx1"/>
                  </a:solidFill>
                  <a:latin typeface="Meiryo UI" panose="020B0604030504040204" pitchFamily="50" charset="-128"/>
                  <a:ea typeface="Meiryo UI" panose="020B0604030504040204" pitchFamily="50" charset="-128"/>
                </a:rPr>
                <a:t>①</a:t>
              </a: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担当</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の調査</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の評価</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sz="1000">
                <a:solidFill>
                  <a:schemeClr val="tx1"/>
                </a:solidFill>
                <a:latin typeface="Meiryo UI" panose="020B0604030504040204" pitchFamily="50" charset="-128"/>
                <a:ea typeface="Meiryo UI" panose="020B0604030504040204" pitchFamily="50" charset="-128"/>
              </a:endParaRPr>
            </a:p>
          </p:txBody>
        </p:sp>
        <p:cxnSp>
          <p:nvCxnSpPr>
            <p:cNvPr id="11" name="Straight Connector 22">
              <a:extLst>
                <a:ext uri="{FF2B5EF4-FFF2-40B4-BE49-F238E27FC236}">
                  <a16:creationId xmlns:a16="http://schemas.microsoft.com/office/drawing/2014/main" id="{5C9A90F3-95C2-F021-C0CB-ED75E0F09F6E}"/>
                </a:ext>
              </a:extLst>
            </p:cNvPr>
            <p:cNvCxnSpPr>
              <a:cxnSpLocks/>
            </p:cNvCxnSpPr>
            <p:nvPr/>
          </p:nvCxnSpPr>
          <p:spPr>
            <a:xfrm>
              <a:off x="6239439" y="248908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34">
              <a:extLst>
                <a:ext uri="{FF2B5EF4-FFF2-40B4-BE49-F238E27FC236}">
                  <a16:creationId xmlns:a16="http://schemas.microsoft.com/office/drawing/2014/main" id="{8C23EF1F-9E6A-9005-A047-DBFC603E4A9D}"/>
                </a:ext>
              </a:extLst>
            </p:cNvPr>
            <p:cNvSpPr txBox="1"/>
            <p:nvPr/>
          </p:nvSpPr>
          <p:spPr>
            <a:xfrm>
              <a:off x="6239438" y="223364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000" b="1">
                  <a:solidFill>
                    <a:schemeClr val="tx1"/>
                  </a:solidFill>
                  <a:latin typeface="Meiryo UI" panose="020B0604030504040204" pitchFamily="50" charset="-128"/>
                  <a:ea typeface="Meiryo UI" panose="020B0604030504040204" pitchFamily="50" charset="-128"/>
                </a:rPr>
                <a:t>担当</a:t>
              </a:r>
              <a:endParaRPr kumimoji="1" lang="en-US" sz="1000" b="1">
                <a:solidFill>
                  <a:schemeClr val="tx1"/>
                </a:solidFill>
                <a:latin typeface="Meiryo UI" panose="020B0604030504040204" pitchFamily="50" charset="-128"/>
                <a:ea typeface="Meiryo UI" panose="020B0604030504040204" pitchFamily="50" charset="-128"/>
              </a:endParaRPr>
            </a:p>
          </p:txBody>
        </p:sp>
        <p:cxnSp>
          <p:nvCxnSpPr>
            <p:cNvPr id="16" name="Straight Connector 22">
              <a:extLst>
                <a:ext uri="{FF2B5EF4-FFF2-40B4-BE49-F238E27FC236}">
                  <a16:creationId xmlns:a16="http://schemas.microsoft.com/office/drawing/2014/main" id="{9F5040ED-B9D2-8B77-441B-F2D3E840F27A}"/>
                </a:ext>
              </a:extLst>
            </p:cNvPr>
            <p:cNvCxnSpPr>
              <a:cxnSpLocks/>
            </p:cNvCxnSpPr>
            <p:nvPr/>
          </p:nvCxnSpPr>
          <p:spPr>
            <a:xfrm>
              <a:off x="7667259" y="248908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extBox 34">
              <a:extLst>
                <a:ext uri="{FF2B5EF4-FFF2-40B4-BE49-F238E27FC236}">
                  <a16:creationId xmlns:a16="http://schemas.microsoft.com/office/drawing/2014/main" id="{0D585100-3CBA-C716-B3A8-B95D21BF7FAC}"/>
                </a:ext>
              </a:extLst>
            </p:cNvPr>
            <p:cNvSpPr txBox="1"/>
            <p:nvPr/>
          </p:nvSpPr>
          <p:spPr>
            <a:xfrm>
              <a:off x="7667259" y="223364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000" b="1">
                  <a:solidFill>
                    <a:schemeClr val="tx1"/>
                  </a:solidFill>
                  <a:latin typeface="Meiryo UI" panose="020B0604030504040204" pitchFamily="50" charset="-128"/>
                  <a:ea typeface="Meiryo UI" panose="020B0604030504040204" pitchFamily="50" charset="-128"/>
                </a:rPr>
                <a:t>担当業務</a:t>
              </a:r>
              <a:endParaRPr kumimoji="1" lang="zh-TW" altLang="en-US" sz="1000" b="1">
                <a:solidFill>
                  <a:schemeClr val="tx1"/>
                </a:solidFill>
                <a:latin typeface="Meiryo UI" panose="020B0604030504040204" pitchFamily="50" charset="-128"/>
                <a:ea typeface="Meiryo UI" panose="020B0604030504040204" pitchFamily="50" charset="-128"/>
              </a:endParaRPr>
            </a:p>
          </p:txBody>
        </p:sp>
        <p:sp>
          <p:nvSpPr>
            <p:cNvPr id="20" name="TextBox 39">
              <a:extLst>
                <a:ext uri="{FF2B5EF4-FFF2-40B4-BE49-F238E27FC236}">
                  <a16:creationId xmlns:a16="http://schemas.microsoft.com/office/drawing/2014/main" id="{2EED87E0-E958-543C-83D4-A4631E8F6C21}"/>
                </a:ext>
              </a:extLst>
            </p:cNvPr>
            <p:cNvSpPr txBox="1"/>
            <p:nvPr/>
          </p:nvSpPr>
          <p:spPr>
            <a:xfrm>
              <a:off x="9095079" y="255014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の実務担当</a:t>
              </a:r>
              <a:br>
                <a:rPr lang="en-US" altLang="ja-JP" sz="1000">
                  <a:solidFill>
                    <a:schemeClr val="tx1"/>
                  </a:solidFill>
                  <a:latin typeface="Meiryo UI" panose="020B0604030504040204" pitchFamily="50" charset="-128"/>
                  <a:ea typeface="Meiryo UI" panose="020B0604030504040204" pitchFamily="50" charset="-128"/>
                </a:rPr>
              </a:br>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の知見を有する</a:t>
              </a:r>
              <a:endParaRPr lang="en-US" altLang="ja-JP" sz="1000">
                <a:solidFill>
                  <a:schemeClr val="tx1"/>
                </a:solidFill>
                <a:latin typeface="Meiryo UI" panose="020B0604030504040204" pitchFamily="50" charset="-128"/>
                <a:ea typeface="Meiryo UI" panose="020B0604030504040204" pitchFamily="50" charset="-128"/>
              </a:endParaRPr>
            </a:p>
            <a:p>
              <a:r>
                <a:rPr lang="ja-JP" altLang="en-US" sz="1000">
                  <a:solidFill>
                    <a:schemeClr val="tx1"/>
                  </a:solidFill>
                  <a:latin typeface="Meiryo UI" panose="020B0604030504040204" pitchFamily="50" charset="-128"/>
                  <a:ea typeface="Meiryo UI" panose="020B0604030504040204" pitchFamily="50" charset="-128"/>
                </a:rPr>
                <a:t>・・・</a:t>
              </a:r>
              <a:endParaRPr lang="en-US" altLang="ja-JP" sz="100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88B24EF1-9D22-E6A6-0198-356DB7C44CB8}"/>
                </a:ext>
              </a:extLst>
            </p:cNvPr>
            <p:cNvCxnSpPr>
              <a:cxnSpLocks/>
            </p:cNvCxnSpPr>
            <p:nvPr/>
          </p:nvCxnSpPr>
          <p:spPr>
            <a:xfrm>
              <a:off x="9095079" y="248908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34">
              <a:extLst>
                <a:ext uri="{FF2B5EF4-FFF2-40B4-BE49-F238E27FC236}">
                  <a16:creationId xmlns:a16="http://schemas.microsoft.com/office/drawing/2014/main" id="{0141D209-1A91-FA5D-5096-FC9A6F745FDA}"/>
                </a:ext>
              </a:extLst>
            </p:cNvPr>
            <p:cNvSpPr txBox="1"/>
            <p:nvPr/>
          </p:nvSpPr>
          <p:spPr>
            <a:xfrm>
              <a:off x="9095079" y="223364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000" b="1">
                  <a:solidFill>
                    <a:schemeClr val="tx1"/>
                  </a:solidFill>
                  <a:latin typeface="Meiryo UI" panose="020B0604030504040204" pitchFamily="50" charset="-128"/>
                  <a:ea typeface="Meiryo UI" panose="020B0604030504040204" pitchFamily="50" charset="-128"/>
                </a:rPr>
                <a:t>能力</a:t>
              </a:r>
              <a:endParaRPr kumimoji="1" lang="zh-TW" altLang="en-US" sz="1000" b="1">
                <a:solidFill>
                  <a:schemeClr val="tx1"/>
                </a:solidFill>
                <a:latin typeface="Meiryo UI" panose="020B0604030504040204" pitchFamily="50" charset="-128"/>
                <a:ea typeface="Meiryo UI" panose="020B0604030504040204" pitchFamily="50" charset="-128"/>
              </a:endParaRPr>
            </a:p>
          </p:txBody>
        </p:sp>
        <p:sp>
          <p:nvSpPr>
            <p:cNvPr id="26" name="TextBox 39">
              <a:extLst>
                <a:ext uri="{FF2B5EF4-FFF2-40B4-BE49-F238E27FC236}">
                  <a16:creationId xmlns:a16="http://schemas.microsoft.com/office/drawing/2014/main" id="{3B6D9D2E-66F9-3069-D733-2C7360CE4767}"/>
                </a:ext>
              </a:extLst>
            </p:cNvPr>
            <p:cNvSpPr txBox="1"/>
            <p:nvPr/>
          </p:nvSpPr>
          <p:spPr>
            <a:xfrm>
              <a:off x="10512568" y="255014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事業担当</a:t>
              </a:r>
              <a:endParaRPr kumimoji="1" lang="en-US" sz="10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522E6CF0-54EF-155F-8DB5-FA13858A76C1}"/>
                </a:ext>
              </a:extLst>
            </p:cNvPr>
            <p:cNvCxnSpPr>
              <a:cxnSpLocks/>
            </p:cNvCxnSpPr>
            <p:nvPr/>
          </p:nvCxnSpPr>
          <p:spPr>
            <a:xfrm>
              <a:off x="10512568" y="2489080"/>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EAD2FF20-B921-7DAB-0355-0B07887515BB}"/>
                </a:ext>
              </a:extLst>
            </p:cNvPr>
            <p:cNvSpPr txBox="1"/>
            <p:nvPr/>
          </p:nvSpPr>
          <p:spPr>
            <a:xfrm>
              <a:off x="10512568" y="2233644"/>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000" b="1">
                  <a:solidFill>
                    <a:schemeClr val="tx1"/>
                  </a:solidFill>
                  <a:latin typeface="Meiryo UI" panose="020B0604030504040204" pitchFamily="50" charset="-128"/>
                  <a:ea typeface="Meiryo UI" panose="020B0604030504040204" pitchFamily="50" charset="-128"/>
                </a:rPr>
                <a:t>過去実績</a:t>
              </a:r>
              <a:endParaRPr kumimoji="1" lang="zh-TW" altLang="en-US" sz="1000" b="1">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7CF60117-D020-FC86-2524-20AD0845E14E}"/>
                </a:ext>
              </a:extLst>
            </p:cNvPr>
            <p:cNvSpPr txBox="1"/>
            <p:nvPr/>
          </p:nvSpPr>
          <p:spPr>
            <a:xfrm>
              <a:off x="6239438" y="3533228"/>
              <a:ext cx="1279835" cy="922011"/>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ja-JP"/>
              </a:defPPr>
              <a:lvl1pPr>
                <a:defRPr sz="1200">
                  <a:solidFill>
                    <a:schemeClr val="tx1"/>
                  </a:solidFill>
                  <a:latin typeface="Meiryo UI" panose="020B0604030504040204" pitchFamily="50" charset="-128"/>
                  <a:ea typeface="Meiryo UI" panose="020B0604030504040204" pitchFamily="50" charset="-128"/>
                </a:defRPr>
              </a:lvl1pPr>
            </a:lstStyle>
            <a:p>
              <a:r>
                <a:rPr lang="ja-JP" altLang="en-US" sz="1000"/>
                <a:t>共同申請者</a:t>
              </a:r>
              <a:endParaRPr lang="en-US" altLang="ja-JP" sz="1000"/>
            </a:p>
          </p:txBody>
        </p:sp>
        <p:sp>
          <p:nvSpPr>
            <p:cNvPr id="30" name="TextBox 39">
              <a:extLst>
                <a:ext uri="{FF2B5EF4-FFF2-40B4-BE49-F238E27FC236}">
                  <a16:creationId xmlns:a16="http://schemas.microsoft.com/office/drawing/2014/main" id="{DB91F788-9C6E-F3E5-997A-9863DDDED688}"/>
                </a:ext>
              </a:extLst>
            </p:cNvPr>
            <p:cNvSpPr txBox="1"/>
            <p:nvPr/>
          </p:nvSpPr>
          <p:spPr>
            <a:xfrm>
              <a:off x="7667259" y="3533228"/>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000">
                  <a:solidFill>
                    <a:schemeClr val="tx1"/>
                  </a:solidFill>
                  <a:latin typeface="Meiryo UI" panose="020B0604030504040204" pitchFamily="50" charset="-128"/>
                  <a:ea typeface="Meiryo UI" panose="020B0604030504040204" pitchFamily="50" charset="-128"/>
                </a:rPr>
                <a:t>②</a:t>
              </a: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担当</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の調査</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の評価</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sz="100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6FA53A28-6429-CA83-0EEC-B6C1E2C2AAE0}"/>
                </a:ext>
              </a:extLst>
            </p:cNvPr>
            <p:cNvSpPr txBox="1"/>
            <p:nvPr/>
          </p:nvSpPr>
          <p:spPr>
            <a:xfrm>
              <a:off x="9095079" y="3533228"/>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の実務担当</a:t>
              </a:r>
              <a:br>
                <a:rPr lang="en-US" altLang="ja-JP" sz="1000">
                  <a:solidFill>
                    <a:schemeClr val="tx1"/>
                  </a:solidFill>
                  <a:latin typeface="Meiryo UI" panose="020B0604030504040204" pitchFamily="50" charset="-128"/>
                  <a:ea typeface="Meiryo UI" panose="020B0604030504040204" pitchFamily="50" charset="-128"/>
                </a:rPr>
              </a:br>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の知見を有する</a:t>
              </a:r>
              <a:endParaRPr lang="en-US" altLang="ja-JP" sz="1000">
                <a:solidFill>
                  <a:schemeClr val="tx1"/>
                </a:solidFill>
                <a:latin typeface="Meiryo UI" panose="020B0604030504040204" pitchFamily="50" charset="-128"/>
                <a:ea typeface="Meiryo UI" panose="020B0604030504040204" pitchFamily="50" charset="-128"/>
              </a:endParaRPr>
            </a:p>
            <a:p>
              <a:r>
                <a:rPr lang="ja-JP" altLang="en-US" sz="1000">
                  <a:solidFill>
                    <a:schemeClr val="tx1"/>
                  </a:solidFill>
                  <a:latin typeface="Meiryo UI" panose="020B0604030504040204" pitchFamily="50" charset="-128"/>
                  <a:ea typeface="Meiryo UI" panose="020B0604030504040204" pitchFamily="50" charset="-128"/>
                </a:rPr>
                <a:t>・・・</a:t>
              </a:r>
              <a:endParaRPr lang="en-US" altLang="ja-JP" sz="1000">
                <a:solidFill>
                  <a:schemeClr val="tx1"/>
                </a:solidFill>
                <a:latin typeface="Meiryo UI" panose="020B0604030504040204" pitchFamily="50" charset="-128"/>
                <a:ea typeface="Meiryo UI" panose="020B0604030504040204" pitchFamily="50" charset="-128"/>
              </a:endParaRPr>
            </a:p>
          </p:txBody>
        </p:sp>
        <p:sp>
          <p:nvSpPr>
            <p:cNvPr id="32" name="TextBox 39">
              <a:extLst>
                <a:ext uri="{FF2B5EF4-FFF2-40B4-BE49-F238E27FC236}">
                  <a16:creationId xmlns:a16="http://schemas.microsoft.com/office/drawing/2014/main" id="{52A7BB78-A2AA-970B-6C98-39D87BB4F854}"/>
                </a:ext>
              </a:extLst>
            </p:cNvPr>
            <p:cNvSpPr txBox="1"/>
            <p:nvPr/>
          </p:nvSpPr>
          <p:spPr>
            <a:xfrm>
              <a:off x="10512568" y="3533228"/>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事業担当</a:t>
              </a:r>
              <a:endParaRPr kumimoji="1" lang="en-US" sz="1000">
                <a:solidFill>
                  <a:schemeClr val="tx1"/>
                </a:solidFill>
                <a:latin typeface="Meiryo UI" panose="020B0604030504040204" pitchFamily="50" charset="-128"/>
                <a:ea typeface="Meiryo UI" panose="020B0604030504040204" pitchFamily="50" charset="-128"/>
              </a:endParaRPr>
            </a:p>
          </p:txBody>
        </p:sp>
        <p:sp>
          <p:nvSpPr>
            <p:cNvPr id="33" name="TextBox 39">
              <a:extLst>
                <a:ext uri="{FF2B5EF4-FFF2-40B4-BE49-F238E27FC236}">
                  <a16:creationId xmlns:a16="http://schemas.microsoft.com/office/drawing/2014/main" id="{62666242-6B0F-7D28-3C7F-0AAEACFD08FD}"/>
                </a:ext>
              </a:extLst>
            </p:cNvPr>
            <p:cNvSpPr txBox="1"/>
            <p:nvPr/>
          </p:nvSpPr>
          <p:spPr>
            <a:xfrm>
              <a:off x="6239438" y="4516307"/>
              <a:ext cx="1279835" cy="922011"/>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ja-JP"/>
              </a:defPPr>
              <a:lvl1pPr>
                <a:defRPr sz="1200">
                  <a:solidFill>
                    <a:schemeClr val="tx1"/>
                  </a:solidFill>
                  <a:latin typeface="Meiryo UI" panose="020B0604030504040204" pitchFamily="50" charset="-128"/>
                  <a:ea typeface="Meiryo UI" panose="020B0604030504040204" pitchFamily="50" charset="-128"/>
                </a:defRPr>
              </a:lvl1pPr>
            </a:lstStyle>
            <a:p>
              <a:r>
                <a:rPr lang="ja-JP" altLang="en-US" sz="1000"/>
                <a:t>選定地方公共団体</a:t>
              </a:r>
              <a:endParaRPr lang="en-US" altLang="ja-JP" sz="1000"/>
            </a:p>
          </p:txBody>
        </p:sp>
        <p:sp>
          <p:nvSpPr>
            <p:cNvPr id="34" name="TextBox 39">
              <a:extLst>
                <a:ext uri="{FF2B5EF4-FFF2-40B4-BE49-F238E27FC236}">
                  <a16:creationId xmlns:a16="http://schemas.microsoft.com/office/drawing/2014/main" id="{38AD21E2-79BC-364F-AD67-A6D9A3C20ECC}"/>
                </a:ext>
              </a:extLst>
            </p:cNvPr>
            <p:cNvSpPr txBox="1"/>
            <p:nvPr/>
          </p:nvSpPr>
          <p:spPr>
            <a:xfrm>
              <a:off x="7667259" y="4516307"/>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000">
                  <a:solidFill>
                    <a:schemeClr val="tx1"/>
                  </a:solidFill>
                  <a:latin typeface="Meiryo UI" panose="020B0604030504040204" pitchFamily="50" charset="-128"/>
                  <a:ea typeface="Meiryo UI" panose="020B0604030504040204" pitchFamily="50" charset="-128"/>
                </a:rPr>
                <a:t>②</a:t>
              </a: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担当</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の調査</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の評価</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sz="1000">
                <a:solidFill>
                  <a:schemeClr val="tx1"/>
                </a:solidFill>
                <a:latin typeface="Meiryo UI" panose="020B0604030504040204" pitchFamily="50" charset="-128"/>
                <a:ea typeface="Meiryo UI" panose="020B0604030504040204" pitchFamily="50" charset="-128"/>
              </a:endParaRPr>
            </a:p>
          </p:txBody>
        </p:sp>
        <p:sp>
          <p:nvSpPr>
            <p:cNvPr id="35" name="TextBox 39">
              <a:extLst>
                <a:ext uri="{FF2B5EF4-FFF2-40B4-BE49-F238E27FC236}">
                  <a16:creationId xmlns:a16="http://schemas.microsoft.com/office/drawing/2014/main" id="{C46BFE50-AA24-EEDA-7B20-EE839A2AC679}"/>
                </a:ext>
              </a:extLst>
            </p:cNvPr>
            <p:cNvSpPr txBox="1"/>
            <p:nvPr/>
          </p:nvSpPr>
          <p:spPr>
            <a:xfrm>
              <a:off x="9095079" y="4516307"/>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の実務担当</a:t>
              </a:r>
              <a:br>
                <a:rPr lang="en-US" altLang="ja-JP" sz="1000">
                  <a:solidFill>
                    <a:schemeClr val="tx1"/>
                  </a:solidFill>
                  <a:latin typeface="Meiryo UI" panose="020B0604030504040204" pitchFamily="50" charset="-128"/>
                  <a:ea typeface="Meiryo UI" panose="020B0604030504040204" pitchFamily="50" charset="-128"/>
                </a:rPr>
              </a:br>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の知見を有する</a:t>
              </a:r>
              <a:endParaRPr lang="en-US" altLang="ja-JP" sz="1000">
                <a:solidFill>
                  <a:schemeClr val="tx1"/>
                </a:solidFill>
                <a:latin typeface="Meiryo UI" panose="020B0604030504040204" pitchFamily="50" charset="-128"/>
                <a:ea typeface="Meiryo UI" panose="020B0604030504040204" pitchFamily="50" charset="-128"/>
              </a:endParaRPr>
            </a:p>
            <a:p>
              <a:r>
                <a:rPr lang="ja-JP" altLang="en-US" sz="1000">
                  <a:solidFill>
                    <a:schemeClr val="tx1"/>
                  </a:solidFill>
                  <a:latin typeface="Meiryo UI" panose="020B0604030504040204" pitchFamily="50" charset="-128"/>
                  <a:ea typeface="Meiryo UI" panose="020B0604030504040204" pitchFamily="50" charset="-128"/>
                </a:rPr>
                <a:t>・・・</a:t>
              </a:r>
              <a:endParaRPr lang="en-US" altLang="ja-JP" sz="10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1F11782E-AD26-FAED-5312-904548902EC8}"/>
                </a:ext>
              </a:extLst>
            </p:cNvPr>
            <p:cNvSpPr txBox="1"/>
            <p:nvPr/>
          </p:nvSpPr>
          <p:spPr>
            <a:xfrm>
              <a:off x="10512568" y="4516307"/>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事業担当</a:t>
              </a:r>
              <a:endParaRPr kumimoji="1" lang="en-US" sz="1000">
                <a:solidFill>
                  <a:schemeClr val="tx1"/>
                </a:solidFill>
                <a:latin typeface="Meiryo UI" panose="020B0604030504040204" pitchFamily="50" charset="-128"/>
                <a:ea typeface="Meiryo UI" panose="020B0604030504040204" pitchFamily="50" charset="-128"/>
              </a:endParaRPr>
            </a:p>
          </p:txBody>
        </p:sp>
        <p:sp>
          <p:nvSpPr>
            <p:cNvPr id="37" name="TextBox 39">
              <a:extLst>
                <a:ext uri="{FF2B5EF4-FFF2-40B4-BE49-F238E27FC236}">
                  <a16:creationId xmlns:a16="http://schemas.microsoft.com/office/drawing/2014/main" id="{CBA96792-E103-DC2C-8723-23B01550AB3D}"/>
                </a:ext>
              </a:extLst>
            </p:cNvPr>
            <p:cNvSpPr txBox="1"/>
            <p:nvPr/>
          </p:nvSpPr>
          <p:spPr>
            <a:xfrm>
              <a:off x="6239438" y="5487279"/>
              <a:ext cx="1279835" cy="922011"/>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ja-JP"/>
              </a:defPPr>
              <a:lvl1pPr>
                <a:defRPr sz="1200">
                  <a:solidFill>
                    <a:schemeClr val="tx1"/>
                  </a:solidFill>
                  <a:latin typeface="Meiryo UI" panose="020B0604030504040204" pitchFamily="50" charset="-128"/>
                  <a:ea typeface="Meiryo UI" panose="020B0604030504040204" pitchFamily="50" charset="-128"/>
                </a:defRPr>
              </a:lvl1pPr>
            </a:lstStyle>
            <a:p>
              <a:r>
                <a:rPr lang="ja-JP" altLang="en-US" sz="1000"/>
                <a:t>外注先</a:t>
              </a:r>
              <a:endParaRPr lang="en-US" altLang="ja-JP" sz="1000"/>
            </a:p>
          </p:txBody>
        </p:sp>
        <p:sp>
          <p:nvSpPr>
            <p:cNvPr id="38" name="TextBox 39">
              <a:extLst>
                <a:ext uri="{FF2B5EF4-FFF2-40B4-BE49-F238E27FC236}">
                  <a16:creationId xmlns:a16="http://schemas.microsoft.com/office/drawing/2014/main" id="{B7ACE12A-0C57-62CD-881A-A883848D1A83}"/>
                </a:ext>
              </a:extLst>
            </p:cNvPr>
            <p:cNvSpPr txBox="1"/>
            <p:nvPr/>
          </p:nvSpPr>
          <p:spPr>
            <a:xfrm>
              <a:off x="7667259" y="548727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000">
                  <a:solidFill>
                    <a:schemeClr val="tx1"/>
                  </a:solidFill>
                  <a:latin typeface="Meiryo UI" panose="020B0604030504040204" pitchFamily="50" charset="-128"/>
                  <a:ea typeface="Meiryo UI" panose="020B0604030504040204" pitchFamily="50" charset="-128"/>
                </a:rPr>
                <a:t>②</a:t>
              </a: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担当</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の調査</a:t>
              </a:r>
              <a:br>
                <a:rPr kumimoji="1" lang="en-US" altLang="ja-JP" sz="1000">
                  <a:solidFill>
                    <a:schemeClr val="tx1"/>
                  </a:solidFill>
                  <a:latin typeface="Meiryo UI" panose="020B0604030504040204" pitchFamily="50" charset="-128"/>
                  <a:ea typeface="Meiryo UI" panose="020B0604030504040204" pitchFamily="50" charset="-128"/>
                </a:rPr>
              </a:br>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の評価</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sz="1000">
                <a:solidFill>
                  <a:schemeClr val="tx1"/>
                </a:solidFill>
                <a:latin typeface="Meiryo UI" panose="020B0604030504040204" pitchFamily="50" charset="-128"/>
                <a:ea typeface="Meiryo UI" panose="020B0604030504040204" pitchFamily="50" charset="-128"/>
              </a:endParaRPr>
            </a:p>
          </p:txBody>
        </p:sp>
        <p:sp>
          <p:nvSpPr>
            <p:cNvPr id="39" name="TextBox 39">
              <a:extLst>
                <a:ext uri="{FF2B5EF4-FFF2-40B4-BE49-F238E27FC236}">
                  <a16:creationId xmlns:a16="http://schemas.microsoft.com/office/drawing/2014/main" id="{D6DC8BFE-7236-23EE-270D-8465939A4942}"/>
                </a:ext>
              </a:extLst>
            </p:cNvPr>
            <p:cNvSpPr txBox="1"/>
            <p:nvPr/>
          </p:nvSpPr>
          <p:spPr>
            <a:xfrm>
              <a:off x="9095079" y="548727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の実務担当</a:t>
              </a:r>
              <a:br>
                <a:rPr lang="en-US" altLang="ja-JP" sz="1000">
                  <a:solidFill>
                    <a:schemeClr val="tx1"/>
                  </a:solidFill>
                  <a:latin typeface="Meiryo UI" panose="020B0604030504040204" pitchFamily="50" charset="-128"/>
                  <a:ea typeface="Meiryo UI" panose="020B0604030504040204" pitchFamily="50" charset="-128"/>
                </a:rPr>
              </a:br>
              <a:r>
                <a:rPr lang="en-US" altLang="ja-JP" sz="1000">
                  <a:solidFill>
                    <a:schemeClr val="tx1"/>
                  </a:solidFill>
                  <a:latin typeface="Meiryo UI" panose="020B0604030504040204" pitchFamily="50" charset="-128"/>
                  <a:ea typeface="Meiryo UI" panose="020B0604030504040204" pitchFamily="50" charset="-128"/>
                </a:rPr>
                <a:t>XX</a:t>
              </a:r>
              <a:r>
                <a:rPr lang="ja-JP" altLang="en-US" sz="1000">
                  <a:solidFill>
                    <a:schemeClr val="tx1"/>
                  </a:solidFill>
                  <a:latin typeface="Meiryo UI" panose="020B0604030504040204" pitchFamily="50" charset="-128"/>
                  <a:ea typeface="Meiryo UI" panose="020B0604030504040204" pitchFamily="50" charset="-128"/>
                </a:rPr>
                <a:t>の知見を有する</a:t>
              </a:r>
              <a:endParaRPr lang="en-US" altLang="ja-JP" sz="1000">
                <a:solidFill>
                  <a:schemeClr val="tx1"/>
                </a:solidFill>
                <a:latin typeface="Meiryo UI" panose="020B0604030504040204" pitchFamily="50" charset="-128"/>
                <a:ea typeface="Meiryo UI" panose="020B0604030504040204" pitchFamily="50" charset="-128"/>
              </a:endParaRPr>
            </a:p>
            <a:p>
              <a:r>
                <a:rPr lang="ja-JP" altLang="en-US" sz="1000">
                  <a:solidFill>
                    <a:schemeClr val="tx1"/>
                  </a:solidFill>
                  <a:latin typeface="Meiryo UI" panose="020B0604030504040204" pitchFamily="50" charset="-128"/>
                  <a:ea typeface="Meiryo UI" panose="020B0604030504040204" pitchFamily="50" charset="-128"/>
                </a:rPr>
                <a:t>・・・</a:t>
              </a:r>
              <a:endParaRPr lang="en-US" altLang="ja-JP" sz="1000">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4652AD35-38EB-D8AE-338E-EC335E5EF393}"/>
                </a:ext>
              </a:extLst>
            </p:cNvPr>
            <p:cNvSpPr txBox="1"/>
            <p:nvPr/>
          </p:nvSpPr>
          <p:spPr>
            <a:xfrm>
              <a:off x="10512568" y="5487279"/>
              <a:ext cx="1279835" cy="922011"/>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XX</a:t>
              </a:r>
              <a:r>
                <a:rPr kumimoji="1" lang="ja-JP" altLang="en-US" sz="1000">
                  <a:solidFill>
                    <a:schemeClr val="tx1"/>
                  </a:solidFill>
                  <a:latin typeface="Meiryo UI" panose="020B0604030504040204" pitchFamily="50" charset="-128"/>
                  <a:ea typeface="Meiryo UI" panose="020B0604030504040204" pitchFamily="50" charset="-128"/>
                </a:rPr>
                <a:t>事業担当</a:t>
              </a:r>
              <a:endParaRPr kumimoji="1" lang="en-US" sz="1000">
                <a:solidFill>
                  <a:schemeClr val="tx1"/>
                </a:solidFill>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2868345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95D8A-9C83-C0CF-42F5-5ACA3792648A}"/>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AFD75EC-C5A0-03F5-8461-276FFC78A21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1AFD75EC-C5A0-03F5-8461-276FFC78A21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5AB2DEA8-9342-040D-6080-6ACDF43281A0}"/>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②間接補助事業</a:t>
            </a:r>
            <a:r>
              <a:rPr lang="en-US" altLang="ja-JP" sz="4800">
                <a:solidFill>
                  <a:schemeClr val="tx1"/>
                </a:solidFill>
                <a:latin typeface="Meiryo UI" panose="020B0604030504040204" pitchFamily="50" charset="-128"/>
                <a:ea typeface="Meiryo UI" panose="020B0604030504040204" pitchFamily="50" charset="-128"/>
              </a:rPr>
              <a:t>/</a:t>
            </a:r>
            <a:r>
              <a:rPr lang="ja-JP" altLang="en-US" sz="4800">
                <a:solidFill>
                  <a:schemeClr val="tx1"/>
                </a:solidFill>
                <a:latin typeface="Meiryo UI" panose="020B0604030504040204" pitchFamily="50" charset="-128"/>
                <a:ea typeface="Meiryo UI" panose="020B0604030504040204" pitchFamily="50" charset="-128"/>
              </a:rPr>
              <a:t>提案事業の実現性の審査（</a:t>
            </a:r>
            <a:r>
              <a:rPr lang="en-US" altLang="ja-JP" sz="4800">
                <a:solidFill>
                  <a:schemeClr val="tx1"/>
                </a:solidFill>
                <a:latin typeface="Meiryo UI" panose="020B0604030504040204" pitchFamily="50" charset="-128"/>
                <a:ea typeface="Meiryo UI" panose="020B0604030504040204" pitchFamily="50" charset="-128"/>
              </a:rPr>
              <a:t>FEED</a:t>
            </a:r>
            <a:r>
              <a:rPr lang="ja-JP" altLang="en-US" sz="4800">
                <a:solidFill>
                  <a:schemeClr val="tx1"/>
                </a:solidFill>
                <a:latin typeface="Meiryo UI" panose="020B0604030504040204" pitchFamily="50" charset="-128"/>
                <a:ea typeface="Meiryo UI" panose="020B0604030504040204" pitchFamily="50" charset="-128"/>
              </a:rPr>
              <a:t>以降の実現性）</a:t>
            </a:r>
          </a:p>
        </p:txBody>
      </p:sp>
      <p:sp>
        <p:nvSpPr>
          <p:cNvPr id="2" name="スライド番号プレースホルダー 1">
            <a:extLst>
              <a:ext uri="{FF2B5EF4-FFF2-40B4-BE49-F238E27FC236}">
                <a16:creationId xmlns:a16="http://schemas.microsoft.com/office/drawing/2014/main" id="{58CF07F9-620B-1F7D-B59C-0C5E95F75F4D}"/>
              </a:ext>
            </a:extLst>
          </p:cNvPr>
          <p:cNvSpPr>
            <a:spLocks noGrp="1"/>
          </p:cNvSpPr>
          <p:nvPr>
            <p:ph type="sldNum" sz="quarter" idx="12"/>
          </p:nvPr>
        </p:nvSpPr>
        <p:spPr/>
        <p:txBody>
          <a:bodyPr/>
          <a:lstStyle/>
          <a:p>
            <a:fld id="{10286BC7-5414-4C49-9670-CCB5BF938726}" type="slidenum">
              <a:rPr kumimoji="1" lang="ja-JP" altLang="en-US" smtClean="0"/>
              <a:t>21</a:t>
            </a:fld>
            <a:endParaRPr kumimoji="1" lang="ja-JP" altLang="en-US"/>
          </a:p>
        </p:txBody>
      </p:sp>
    </p:spTree>
    <p:extLst>
      <p:ext uri="{BB962C8B-B14F-4D97-AF65-F5344CB8AC3E}">
        <p14:creationId xmlns:p14="http://schemas.microsoft.com/office/powerpoint/2010/main" val="394238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6F313-A478-219F-6592-031A93484815}"/>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AE1A88D6-5A4A-E712-76E8-89E115D25AB8}"/>
              </a:ext>
            </a:extLst>
          </p:cNvPr>
          <p:cNvGraphicFramePr>
            <a:graphicFrameLocks noChangeAspect="1"/>
          </p:cNvGraphicFramePr>
          <p:nvPr>
            <p:custDataLst>
              <p:tags r:id="rId1"/>
            </p:custDataLst>
            <p:extLst>
              <p:ext uri="{D42A27DB-BD31-4B8C-83A1-F6EECF244321}">
                <p14:modId xmlns:p14="http://schemas.microsoft.com/office/powerpoint/2010/main" val="7262451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AE1A88D6-5A4A-E712-76E8-89E115D25A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4AA39005-AF54-9751-1C6E-A66F119350E9}"/>
              </a:ext>
            </a:extLst>
          </p:cNvPr>
          <p:cNvSpPr/>
          <p:nvPr/>
        </p:nvSpPr>
        <p:spPr>
          <a:xfrm>
            <a:off x="670015" y="1908802"/>
            <a:ext cx="10840835" cy="4496648"/>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6509EC83-CC7D-CB74-7779-A66AB93EAA49}"/>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②エ</a:t>
            </a:r>
            <a:r>
              <a:rPr lang="en-US" altLang="ja-JP" sz="2000"/>
              <a:t>.</a:t>
            </a:r>
            <a:r>
              <a:rPr lang="ja-JP" altLang="en-US" sz="2000"/>
              <a:t>　投資の蓋然性（</a:t>
            </a:r>
            <a:r>
              <a:rPr lang="en-US" altLang="ja-JP" sz="2000"/>
              <a:t>FEED</a:t>
            </a:r>
            <a:r>
              <a:rPr lang="ja-JP" altLang="en-US" sz="2000"/>
              <a:t>以降の計画）（</a:t>
            </a:r>
            <a:r>
              <a:rPr lang="en-US" altLang="ja-JP" sz="2000"/>
              <a:t>ⅰ</a:t>
            </a:r>
            <a:r>
              <a:rPr lang="ja-JP" altLang="en-US" sz="2000"/>
              <a:t>）</a:t>
            </a:r>
          </a:p>
        </p:txBody>
      </p:sp>
      <p:sp>
        <p:nvSpPr>
          <p:cNvPr id="8" name="Title 1">
            <a:extLst>
              <a:ext uri="{FF2B5EF4-FFF2-40B4-BE49-F238E27FC236}">
                <a16:creationId xmlns:a16="http://schemas.microsoft.com/office/drawing/2014/main" id="{C46588F5-D7E9-E137-D62D-7BAF5E88A0DD}"/>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p>
          <a:p>
            <a:r>
              <a:rPr lang="ja-JP" altLang="ja-JP"/>
              <a:t>具体的な用地</a:t>
            </a:r>
            <a:r>
              <a:rPr lang="ja-JP" altLang="en-US"/>
              <a:t>として、</a:t>
            </a:r>
            <a:r>
              <a:rPr lang="en-US" altLang="ja-JP"/>
              <a:t>XXX</a:t>
            </a:r>
            <a:r>
              <a:rPr lang="ja-JP" altLang="en-US"/>
              <a:t>を確保しており、</a:t>
            </a:r>
            <a:r>
              <a:rPr lang="en-US" altLang="ja-JP"/>
              <a:t>XX</a:t>
            </a:r>
            <a:r>
              <a:rPr lang="ja-JP" altLang="ja-JP"/>
              <a:t>インフラを活用した事業計画</a:t>
            </a:r>
            <a:r>
              <a:rPr lang="ja-JP" altLang="en-US"/>
              <a:t>を検討している</a:t>
            </a:r>
            <a:endParaRPr lang="ja-JP" altLang="en-US">
              <a:solidFill>
                <a:schemeClr val="tx1"/>
              </a:solidFill>
            </a:endParaRPr>
          </a:p>
        </p:txBody>
      </p:sp>
      <p:sp>
        <p:nvSpPr>
          <p:cNvPr id="4" name="正方形/長方形 3">
            <a:extLst>
              <a:ext uri="{FF2B5EF4-FFF2-40B4-BE49-F238E27FC236}">
                <a16:creationId xmlns:a16="http://schemas.microsoft.com/office/drawing/2014/main" id="{EC6784B3-0E86-25EB-B178-69CCF6DF413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15" name="直線コネクタ 14">
            <a:extLst>
              <a:ext uri="{FF2B5EF4-FFF2-40B4-BE49-F238E27FC236}">
                <a16:creationId xmlns:a16="http://schemas.microsoft.com/office/drawing/2014/main" id="{E9B107A1-9B2F-598B-F13A-67B9F499C77A}"/>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D83B715-4022-58F8-E7A7-69DE90B40DC9}"/>
              </a:ext>
            </a:extLst>
          </p:cNvPr>
          <p:cNvGrpSpPr/>
          <p:nvPr/>
        </p:nvGrpSpPr>
        <p:grpSpPr>
          <a:xfrm>
            <a:off x="765598" y="1495762"/>
            <a:ext cx="10745252" cy="288000"/>
            <a:chOff x="156000" y="1879963"/>
            <a:chExt cx="5760000" cy="288000"/>
          </a:xfrm>
        </p:grpSpPr>
        <p:sp>
          <p:nvSpPr>
            <p:cNvPr id="3" name="正方形/長方形 2">
              <a:extLst>
                <a:ext uri="{FF2B5EF4-FFF2-40B4-BE49-F238E27FC236}">
                  <a16:creationId xmlns:a16="http://schemas.microsoft.com/office/drawing/2014/main" id="{EFCDAB75-121A-B5F3-A59B-F0C2C521E22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有望地域における具体的な用地やインフラを活用した事業計画</a:t>
              </a:r>
              <a:endParaRPr lang="zh-TW" altLang="en-US" sz="1400" b="1">
                <a:solidFill>
                  <a:schemeClr val="tx1"/>
                </a:solidFill>
                <a:latin typeface="Meiryo UI" panose="020B0604030504040204" pitchFamily="50" charset="-128"/>
                <a:ea typeface="Meiryo UI" panose="020B0604030504040204" pitchFamily="50" charset="-128"/>
              </a:endParaRPr>
            </a:p>
          </p:txBody>
        </p:sp>
        <p:cxnSp>
          <p:nvCxnSpPr>
            <p:cNvPr id="9" name="直線コネクタ 8">
              <a:extLst>
                <a:ext uri="{FF2B5EF4-FFF2-40B4-BE49-F238E27FC236}">
                  <a16:creationId xmlns:a16="http://schemas.microsoft.com/office/drawing/2014/main" id="{11CCA3F1-C4FD-8C8F-B3BC-FB39589032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0" name="TextBox 51">
            <a:extLst>
              <a:ext uri="{FF2B5EF4-FFF2-40B4-BE49-F238E27FC236}">
                <a16:creationId xmlns:a16="http://schemas.microsoft.com/office/drawing/2014/main" id="{695B6D7F-9F00-50E7-83BB-0B2BAB39704B}"/>
              </a:ext>
            </a:extLst>
          </p:cNvPr>
          <p:cNvSpPr txBox="1"/>
          <p:nvPr/>
        </p:nvSpPr>
        <p:spPr>
          <a:xfrm>
            <a:off x="1483326" y="2273760"/>
            <a:ext cx="9000000" cy="1411805"/>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有望地域における具体的な用地、インフラ活用計画の検討状況及び根拠を記載してください。</a:t>
            </a:r>
            <a:br>
              <a:rPr lang="en-US" altLang="ja-JP" sz="1400" b="1">
                <a:solidFill>
                  <a:srgbClr val="2E3558"/>
                </a:solidFill>
                <a:latin typeface="Meiryo UI" panose="020B0604030504040204" pitchFamily="50" charset="-128"/>
                <a:ea typeface="Meiryo UI" panose="020B0604030504040204" pitchFamily="50" charset="-128"/>
              </a:rPr>
            </a:b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r>
              <a:rPr lang="ja-JP" altLang="en-US" sz="1400">
                <a:solidFill>
                  <a:srgbClr val="2E3558"/>
                </a:solidFill>
                <a:latin typeface="Meiryo UI" panose="020B0604030504040204" pitchFamily="50" charset="-128"/>
                <a:ea typeface="Meiryo UI" panose="020B0604030504040204" pitchFamily="50" charset="-128"/>
              </a:rPr>
              <a:t>・確保している用地の場所</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r>
              <a:rPr lang="ja-JP" altLang="en-US" sz="1400">
                <a:solidFill>
                  <a:srgbClr val="2E3558"/>
                </a:solidFill>
                <a:latin typeface="Meiryo UI" panose="020B0604030504040204" pitchFamily="50" charset="-128"/>
                <a:ea typeface="Meiryo UI" panose="020B0604030504040204" pitchFamily="50" charset="-128"/>
              </a:rPr>
              <a:t>・用地の活用用途</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r>
              <a:rPr lang="ja-JP" altLang="en-US" sz="1400">
                <a:solidFill>
                  <a:srgbClr val="2E3558"/>
                </a:solidFill>
                <a:latin typeface="Meiryo UI" panose="020B0604030504040204" pitchFamily="50" charset="-128"/>
                <a:ea typeface="Meiryo UI" panose="020B0604030504040204" pitchFamily="50" charset="-128"/>
              </a:rPr>
              <a:t>・インフラ（例：発電・送配電、道路、上下水道、公共交通機関、地域熱供給）を活用した計画の有無</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B13AD4AC-14A9-EB1B-B0B1-79B6B6E0FA27}"/>
              </a:ext>
            </a:extLst>
          </p:cNvPr>
          <p:cNvSpPr>
            <a:spLocks noGrp="1"/>
          </p:cNvSpPr>
          <p:nvPr>
            <p:ph type="sldNum" sz="quarter" idx="12"/>
          </p:nvPr>
        </p:nvSpPr>
        <p:spPr/>
        <p:txBody>
          <a:bodyPr/>
          <a:lstStyle/>
          <a:p>
            <a:fld id="{10286BC7-5414-4C49-9670-CCB5BF938726}" type="slidenum">
              <a:rPr kumimoji="1" lang="ja-JP" altLang="en-US" smtClean="0"/>
              <a:t>22</a:t>
            </a:fld>
            <a:endParaRPr kumimoji="1" lang="ja-JP" altLang="en-US"/>
          </a:p>
        </p:txBody>
      </p:sp>
      <p:sp>
        <p:nvSpPr>
          <p:cNvPr id="16" name="テキスト ボックス 15">
            <a:extLst>
              <a:ext uri="{FF2B5EF4-FFF2-40B4-BE49-F238E27FC236}">
                <a16:creationId xmlns:a16="http://schemas.microsoft.com/office/drawing/2014/main" id="{79AC6BE3-C097-DFAF-6D31-B0809F2E7F5E}"/>
              </a:ext>
            </a:extLst>
          </p:cNvPr>
          <p:cNvSpPr txBox="1"/>
          <p:nvPr/>
        </p:nvSpPr>
        <p:spPr>
          <a:xfrm>
            <a:off x="963545" y="3787794"/>
            <a:ext cx="1713715" cy="369332"/>
          </a:xfrm>
          <a:prstGeom prst="rect">
            <a:avLst/>
          </a:prstGeom>
          <a:noFill/>
        </p:spPr>
        <p:txBody>
          <a:bodyPr wrap="square" rtlCol="0">
            <a:spAutoFit/>
          </a:bodyPr>
          <a:lstStyle/>
          <a:p>
            <a:r>
              <a:rPr kumimoji="1" lang="ja-JP" altLang="en-US">
                <a:latin typeface="Meiryo UI" panose="020B0604030504040204" pitchFamily="50" charset="-128"/>
                <a:ea typeface="Meiryo UI" panose="020B0604030504040204" pitchFamily="50" charset="-128"/>
              </a:rPr>
              <a:t>（作成の例）</a:t>
            </a:r>
          </a:p>
        </p:txBody>
      </p:sp>
      <p:grpSp>
        <p:nvGrpSpPr>
          <p:cNvPr id="23" name="グループ化 22">
            <a:extLst>
              <a:ext uri="{FF2B5EF4-FFF2-40B4-BE49-F238E27FC236}">
                <a16:creationId xmlns:a16="http://schemas.microsoft.com/office/drawing/2014/main" id="{4CC92504-0B9B-4BC0-2826-25693B0C8E9D}"/>
              </a:ext>
            </a:extLst>
          </p:cNvPr>
          <p:cNvGrpSpPr/>
          <p:nvPr/>
        </p:nvGrpSpPr>
        <p:grpSpPr>
          <a:xfrm>
            <a:off x="2917131" y="3983711"/>
            <a:ext cx="5669270" cy="2112289"/>
            <a:chOff x="2917131" y="3983710"/>
            <a:chExt cx="5669270" cy="2495963"/>
          </a:xfrm>
        </p:grpSpPr>
        <p:grpSp>
          <p:nvGrpSpPr>
            <p:cNvPr id="10" name="グループ化 9">
              <a:extLst>
                <a:ext uri="{FF2B5EF4-FFF2-40B4-BE49-F238E27FC236}">
                  <a16:creationId xmlns:a16="http://schemas.microsoft.com/office/drawing/2014/main" id="{16BC52A5-45F2-336A-A993-C329FA0AE570}"/>
                </a:ext>
              </a:extLst>
            </p:cNvPr>
            <p:cNvGrpSpPr/>
            <p:nvPr/>
          </p:nvGrpSpPr>
          <p:grpSpPr>
            <a:xfrm>
              <a:off x="2917131" y="3983710"/>
              <a:ext cx="5232866" cy="288000"/>
              <a:chOff x="156000" y="1879963"/>
              <a:chExt cx="5760000" cy="288000"/>
            </a:xfrm>
          </p:grpSpPr>
          <p:sp>
            <p:nvSpPr>
              <p:cNvPr id="17" name="正方形/長方形 16">
                <a:extLst>
                  <a:ext uri="{FF2B5EF4-FFF2-40B4-BE49-F238E27FC236}">
                    <a16:creationId xmlns:a16="http://schemas.microsoft.com/office/drawing/2014/main" id="{226EF10A-FF4A-45DB-FDE7-943F1862EDD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有望地域における具体的な用地やインフラを活用した事業計画</a:t>
                </a:r>
                <a:endParaRPr lang="zh-TW" altLang="en-US" sz="1400" b="1">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9132E642-6340-9279-36DA-819FBDFBAE9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9" name="TextBox 24">
              <a:extLst>
                <a:ext uri="{FF2B5EF4-FFF2-40B4-BE49-F238E27FC236}">
                  <a16:creationId xmlns:a16="http://schemas.microsoft.com/office/drawing/2014/main" id="{BCDF01A4-DA72-B2E8-3F21-E3596DE97523}"/>
                </a:ext>
              </a:extLst>
            </p:cNvPr>
            <p:cNvSpPr txBox="1"/>
            <p:nvPr/>
          </p:nvSpPr>
          <p:spPr>
            <a:xfrm>
              <a:off x="3065809" y="4499660"/>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用地確保</a:t>
              </a:r>
              <a:r>
                <a:rPr kumimoji="0" lang="ja-JP" altLang="en-US" sz="1400">
                  <a:solidFill>
                    <a:prstClr val="black"/>
                  </a:solidFill>
                  <a:latin typeface="Meiryo UI" panose="020B0604030504040204" pitchFamily="50" charset="-128"/>
                  <a:ea typeface="Meiryo UI" panose="020B0604030504040204" pitchFamily="50" charset="-128"/>
                </a:rPr>
                <a:t>状況</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XXXXXXXXX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0" name="TextBox 24">
              <a:extLst>
                <a:ext uri="{FF2B5EF4-FFF2-40B4-BE49-F238E27FC236}">
                  <a16:creationId xmlns:a16="http://schemas.microsoft.com/office/drawing/2014/main" id="{DD03A740-3C90-2C9D-78A3-816DDF26B5E2}"/>
                </a:ext>
              </a:extLst>
            </p:cNvPr>
            <p:cNvSpPr txBox="1"/>
            <p:nvPr/>
          </p:nvSpPr>
          <p:spPr>
            <a:xfrm>
              <a:off x="3065809" y="5315158"/>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a:solidFill>
                    <a:prstClr val="black"/>
                  </a:solidFill>
                  <a:latin typeface="Meiryo UI" panose="020B0604030504040204" pitchFamily="50" charset="-128"/>
                  <a:ea typeface="Meiryo UI" panose="020B0604030504040204" pitchFamily="50" charset="-128"/>
                </a:rPr>
                <a:t>インフラ確認状況</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XXXXXXXXX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1" name="TextBox 24">
              <a:extLst>
                <a:ext uri="{FF2B5EF4-FFF2-40B4-BE49-F238E27FC236}">
                  <a16:creationId xmlns:a16="http://schemas.microsoft.com/office/drawing/2014/main" id="{120314B3-FC7D-5517-C932-05CB4CE99C5D}"/>
                </a:ext>
              </a:extLst>
            </p:cNvPr>
            <p:cNvSpPr txBox="1"/>
            <p:nvPr/>
          </p:nvSpPr>
          <p:spPr>
            <a:xfrm>
              <a:off x="3065809" y="6130656"/>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XXX</a:t>
              </a:r>
              <a:r>
                <a:rPr kumimoji="0" lang="ja-JP" altLang="en-US" sz="1400">
                  <a:solidFill>
                    <a:prstClr val="black"/>
                  </a:solidFill>
                  <a:latin typeface="Meiryo UI" panose="020B0604030504040204" pitchFamily="50" charset="-128"/>
                  <a:ea typeface="Meiryo UI" panose="020B0604030504040204" pitchFamily="50" charset="-128"/>
                </a:rPr>
                <a:t>確認状況</a:t>
              </a:r>
              <a:endPar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XXXXXXXXX</a:t>
              </a:r>
              <a:endParaRPr kumimoji="0"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4179963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5E638-8691-A5DF-7BAC-A6019DD20EF7}"/>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BA68E90-3949-E7EC-9466-988BD52F048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2BA68E90-3949-E7EC-9466-988BD52F048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9204ABDF-1527-1032-7B43-E18BF272D759}"/>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②エ</a:t>
            </a:r>
            <a:r>
              <a:rPr lang="en-US" altLang="ja-JP" sz="2000"/>
              <a:t>.</a:t>
            </a:r>
            <a:r>
              <a:rPr lang="ja-JP" altLang="en-US" sz="2000"/>
              <a:t>　投資の蓋然性（</a:t>
            </a:r>
            <a:r>
              <a:rPr lang="en-US" altLang="ja-JP" sz="2000"/>
              <a:t>FEED</a:t>
            </a:r>
            <a:r>
              <a:rPr lang="ja-JP" altLang="en-US" sz="2000"/>
              <a:t>以降の計画）（</a:t>
            </a:r>
            <a:r>
              <a:rPr lang="en-US" altLang="ja-JP" sz="2000"/>
              <a:t>ⅱ</a:t>
            </a:r>
            <a:r>
              <a:rPr lang="ja-JP" altLang="en-US" sz="2000"/>
              <a:t>）</a:t>
            </a:r>
          </a:p>
        </p:txBody>
      </p:sp>
      <p:sp>
        <p:nvSpPr>
          <p:cNvPr id="8" name="Title 1">
            <a:extLst>
              <a:ext uri="{FF2B5EF4-FFF2-40B4-BE49-F238E27FC236}">
                <a16:creationId xmlns:a16="http://schemas.microsoft.com/office/drawing/2014/main" id="{E002DAE9-2CEF-E810-A5A1-42107319860A}"/>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周辺地域の</a:t>
            </a:r>
            <a:r>
              <a:rPr lang="en-US" altLang="ja-JP">
                <a:solidFill>
                  <a:schemeClr val="tx1"/>
                </a:solidFill>
              </a:rPr>
              <a:t>XX</a:t>
            </a:r>
            <a:r>
              <a:rPr lang="ja-JP" altLang="en-US">
                <a:solidFill>
                  <a:schemeClr val="tx1"/>
                </a:solidFill>
              </a:rPr>
              <a:t>に係るニーズや</a:t>
            </a:r>
            <a:r>
              <a:rPr lang="en-US" altLang="ja-JP">
                <a:solidFill>
                  <a:schemeClr val="tx1"/>
                </a:solidFill>
              </a:rPr>
              <a:t>XX</a:t>
            </a:r>
            <a:r>
              <a:rPr lang="ja-JP" altLang="en-US">
                <a:solidFill>
                  <a:schemeClr val="tx1"/>
                </a:solidFill>
              </a:rPr>
              <a:t>等の新規技術に対応するためのインフラ整備を検討している</a:t>
            </a:r>
          </a:p>
        </p:txBody>
      </p:sp>
      <p:sp>
        <p:nvSpPr>
          <p:cNvPr id="4" name="正方形/長方形 3">
            <a:extLst>
              <a:ext uri="{FF2B5EF4-FFF2-40B4-BE49-F238E27FC236}">
                <a16:creationId xmlns:a16="http://schemas.microsoft.com/office/drawing/2014/main" id="{AE8D0C09-2C87-71CD-2D43-BF8A202038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15" name="直線コネクタ 14">
            <a:extLst>
              <a:ext uri="{FF2B5EF4-FFF2-40B4-BE49-F238E27FC236}">
                <a16:creationId xmlns:a16="http://schemas.microsoft.com/office/drawing/2014/main" id="{5D4D6FEC-78D5-0072-9A53-EA0521699F88}"/>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3F3502CF-3708-4575-D507-BCC963F8B4D2}"/>
              </a:ext>
            </a:extLst>
          </p:cNvPr>
          <p:cNvGrpSpPr/>
          <p:nvPr/>
        </p:nvGrpSpPr>
        <p:grpSpPr>
          <a:xfrm>
            <a:off x="670014" y="1495762"/>
            <a:ext cx="11046059" cy="288000"/>
            <a:chOff x="156000" y="1879963"/>
            <a:chExt cx="5760000" cy="288000"/>
          </a:xfrm>
        </p:grpSpPr>
        <p:sp>
          <p:nvSpPr>
            <p:cNvPr id="3" name="正方形/長方形 2">
              <a:extLst>
                <a:ext uri="{FF2B5EF4-FFF2-40B4-BE49-F238E27FC236}">
                  <a16:creationId xmlns:a16="http://schemas.microsoft.com/office/drawing/2014/main" id="{C6BD9EFA-55A1-4209-F330-074690950F2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中長期的なインフラ整備の計画</a:t>
              </a:r>
              <a:endParaRPr lang="zh-TW" altLang="en-US" sz="1400" b="1">
                <a:solidFill>
                  <a:schemeClr val="tx1"/>
                </a:solidFill>
                <a:latin typeface="Meiryo UI" panose="020B0604030504040204" pitchFamily="50" charset="-128"/>
                <a:ea typeface="Meiryo UI" panose="020B0604030504040204" pitchFamily="50" charset="-128"/>
              </a:endParaRPr>
            </a:p>
          </p:txBody>
        </p:sp>
        <p:cxnSp>
          <p:nvCxnSpPr>
            <p:cNvPr id="9" name="直線コネクタ 8">
              <a:extLst>
                <a:ext uri="{FF2B5EF4-FFF2-40B4-BE49-F238E27FC236}">
                  <a16:creationId xmlns:a16="http://schemas.microsoft.com/office/drawing/2014/main" id="{5730ADFC-3B29-9991-EC84-A91E5C291FE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A6E17FFC-18AB-F778-6B1E-828F16388CC2}"/>
              </a:ext>
            </a:extLst>
          </p:cNvPr>
          <p:cNvGrpSpPr/>
          <p:nvPr/>
        </p:nvGrpSpPr>
        <p:grpSpPr>
          <a:xfrm>
            <a:off x="670015" y="1885461"/>
            <a:ext cx="5425985" cy="255436"/>
            <a:chOff x="765598" y="1885461"/>
            <a:chExt cx="1279836" cy="255436"/>
          </a:xfrm>
        </p:grpSpPr>
        <p:cxnSp>
          <p:nvCxnSpPr>
            <p:cNvPr id="14" name="Straight Connector 22">
              <a:extLst>
                <a:ext uri="{FF2B5EF4-FFF2-40B4-BE49-F238E27FC236}">
                  <a16:creationId xmlns:a16="http://schemas.microsoft.com/office/drawing/2014/main" id="{29219A4F-CE55-BFE8-EAFB-E3F2084A6997}"/>
                </a:ext>
              </a:extLst>
            </p:cNvPr>
            <p:cNvCxnSpPr>
              <a:cxnSpLocks/>
            </p:cNvCxnSpPr>
            <p:nvPr/>
          </p:nvCxnSpPr>
          <p:spPr>
            <a:xfrm>
              <a:off x="765599" y="2140897"/>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34">
              <a:extLst>
                <a:ext uri="{FF2B5EF4-FFF2-40B4-BE49-F238E27FC236}">
                  <a16:creationId xmlns:a16="http://schemas.microsoft.com/office/drawing/2014/main" id="{5E6CEA9E-A1C9-2E6A-306D-92EC469CD305}"/>
                </a:ext>
              </a:extLst>
            </p:cNvPr>
            <p:cNvSpPr txBox="1"/>
            <p:nvPr/>
          </p:nvSpPr>
          <p:spPr>
            <a:xfrm>
              <a:off x="765598" y="1885461"/>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200" b="1">
                  <a:solidFill>
                    <a:schemeClr val="tx1"/>
                  </a:solidFill>
                  <a:latin typeface="Meiryo UI" panose="020B0604030504040204" pitchFamily="50" charset="-128"/>
                  <a:ea typeface="Meiryo UI" panose="020B0604030504040204" pitchFamily="50" charset="-128"/>
                </a:rPr>
                <a:t>周辺地域の利用ニーズの対応計画</a:t>
              </a:r>
              <a:endParaRPr kumimoji="1" lang="en-US" sz="1200" b="1">
                <a:solidFill>
                  <a:schemeClr val="tx1"/>
                </a:solidFill>
                <a:latin typeface="Meiryo UI" panose="020B0604030504040204" pitchFamily="50" charset="-128"/>
                <a:ea typeface="Meiryo UI" panose="020B0604030504040204" pitchFamily="50" charset="-128"/>
              </a:endParaRPr>
            </a:p>
          </p:txBody>
        </p:sp>
      </p:grpSp>
      <p:grpSp>
        <p:nvGrpSpPr>
          <p:cNvPr id="27" name="グループ化 26">
            <a:extLst>
              <a:ext uri="{FF2B5EF4-FFF2-40B4-BE49-F238E27FC236}">
                <a16:creationId xmlns:a16="http://schemas.microsoft.com/office/drawing/2014/main" id="{38495FAE-DC62-6A42-D30A-18021326BB95}"/>
              </a:ext>
            </a:extLst>
          </p:cNvPr>
          <p:cNvGrpSpPr/>
          <p:nvPr/>
        </p:nvGrpSpPr>
        <p:grpSpPr>
          <a:xfrm>
            <a:off x="6290097" y="1885461"/>
            <a:ext cx="5425981" cy="255436"/>
            <a:chOff x="765598" y="1885461"/>
            <a:chExt cx="1279836" cy="255436"/>
          </a:xfrm>
        </p:grpSpPr>
        <p:cxnSp>
          <p:nvCxnSpPr>
            <p:cNvPr id="28" name="Straight Connector 22">
              <a:extLst>
                <a:ext uri="{FF2B5EF4-FFF2-40B4-BE49-F238E27FC236}">
                  <a16:creationId xmlns:a16="http://schemas.microsoft.com/office/drawing/2014/main" id="{6FCC7BB8-75D3-743A-07FC-861260E15FD9}"/>
                </a:ext>
              </a:extLst>
            </p:cNvPr>
            <p:cNvCxnSpPr>
              <a:cxnSpLocks/>
            </p:cNvCxnSpPr>
            <p:nvPr/>
          </p:nvCxnSpPr>
          <p:spPr>
            <a:xfrm>
              <a:off x="765599" y="2140897"/>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extBox 34">
              <a:extLst>
                <a:ext uri="{FF2B5EF4-FFF2-40B4-BE49-F238E27FC236}">
                  <a16:creationId xmlns:a16="http://schemas.microsoft.com/office/drawing/2014/main" id="{7CD7CB13-3C5C-E725-E9BD-E9B3A591CAEE}"/>
                </a:ext>
              </a:extLst>
            </p:cNvPr>
            <p:cNvSpPr txBox="1"/>
            <p:nvPr/>
          </p:nvSpPr>
          <p:spPr>
            <a:xfrm>
              <a:off x="765598" y="1885461"/>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200" b="1">
                  <a:solidFill>
                    <a:schemeClr val="tx1"/>
                  </a:solidFill>
                  <a:latin typeface="Meiryo UI" panose="020B0604030504040204" pitchFamily="50" charset="-128"/>
                  <a:ea typeface="Meiryo UI" panose="020B0604030504040204" pitchFamily="50" charset="-128"/>
                </a:rPr>
                <a:t>新規技術の対応計画</a:t>
              </a:r>
              <a:endParaRPr kumimoji="1" lang="en-US" sz="1200" b="1">
                <a:solidFill>
                  <a:schemeClr val="tx1"/>
                </a:solidFill>
                <a:latin typeface="Meiryo UI" panose="020B0604030504040204" pitchFamily="50" charset="-128"/>
                <a:ea typeface="Meiryo UI" panose="020B0604030504040204" pitchFamily="50" charset="-128"/>
              </a:endParaRPr>
            </a:p>
          </p:txBody>
        </p:sp>
      </p:grpSp>
      <p:sp>
        <p:nvSpPr>
          <p:cNvPr id="12" name="正方形/長方形 11">
            <a:extLst>
              <a:ext uri="{FF2B5EF4-FFF2-40B4-BE49-F238E27FC236}">
                <a16:creationId xmlns:a16="http://schemas.microsoft.com/office/drawing/2014/main" id="{F5FBD363-5569-4907-D1E0-02F77FCD7A43}"/>
              </a:ext>
            </a:extLst>
          </p:cNvPr>
          <p:cNvSpPr/>
          <p:nvPr/>
        </p:nvSpPr>
        <p:spPr>
          <a:xfrm>
            <a:off x="7055700" y="89453"/>
            <a:ext cx="3924300" cy="38304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tx1"/>
                </a:solidFill>
                <a:latin typeface="Meiryo UI" panose="020B0604030504040204" pitchFamily="50" charset="-128"/>
                <a:ea typeface="Meiryo UI" panose="020B0604030504040204" pitchFamily="50" charset="-128"/>
              </a:rPr>
              <a:t>共用設備・施設の稼働のみ</a:t>
            </a:r>
            <a:endParaRPr lang="en-US" altLang="ja-JP" b="1">
              <a:solidFill>
                <a:schemeClr val="tx1"/>
              </a:solidFill>
              <a:latin typeface="Meiryo UI" panose="020B0604030504040204" pitchFamily="50" charset="-128"/>
              <a:ea typeface="Meiryo UI" panose="020B0604030504040204" pitchFamily="50" charset="-128"/>
            </a:endParaRPr>
          </a:p>
        </p:txBody>
      </p:sp>
      <p:sp>
        <p:nvSpPr>
          <p:cNvPr id="13" name="スライド番号プレースホルダー 12">
            <a:extLst>
              <a:ext uri="{FF2B5EF4-FFF2-40B4-BE49-F238E27FC236}">
                <a16:creationId xmlns:a16="http://schemas.microsoft.com/office/drawing/2014/main" id="{ACDF5736-F29D-965C-ED90-C7A5D5BA7087}"/>
              </a:ext>
            </a:extLst>
          </p:cNvPr>
          <p:cNvSpPr>
            <a:spLocks noGrp="1"/>
          </p:cNvSpPr>
          <p:nvPr>
            <p:ph type="sldNum" sz="quarter" idx="12"/>
          </p:nvPr>
        </p:nvSpPr>
        <p:spPr/>
        <p:txBody>
          <a:bodyPr/>
          <a:lstStyle/>
          <a:p>
            <a:fld id="{10286BC7-5414-4C49-9670-CCB5BF938726}" type="slidenum">
              <a:rPr kumimoji="1" lang="ja-JP" altLang="en-US" smtClean="0"/>
              <a:t>23</a:t>
            </a:fld>
            <a:endParaRPr kumimoji="1" lang="ja-JP" altLang="en-US"/>
          </a:p>
        </p:txBody>
      </p:sp>
      <p:sp>
        <p:nvSpPr>
          <p:cNvPr id="19" name="正方形/長方形 18">
            <a:extLst>
              <a:ext uri="{FF2B5EF4-FFF2-40B4-BE49-F238E27FC236}">
                <a16:creationId xmlns:a16="http://schemas.microsoft.com/office/drawing/2014/main" id="{490AC9E4-78CB-BF48-B190-1CACA9850976}"/>
              </a:ext>
            </a:extLst>
          </p:cNvPr>
          <p:cNvSpPr/>
          <p:nvPr/>
        </p:nvSpPr>
        <p:spPr>
          <a:xfrm>
            <a:off x="670015" y="2331684"/>
            <a:ext cx="5425985" cy="4073765"/>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1D491DEB-89F3-3EAC-74F2-63DE227D7315}"/>
              </a:ext>
            </a:extLst>
          </p:cNvPr>
          <p:cNvSpPr/>
          <p:nvPr/>
        </p:nvSpPr>
        <p:spPr>
          <a:xfrm>
            <a:off x="6293529" y="2331684"/>
            <a:ext cx="5425985" cy="4073765"/>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21" name="TextBox 51">
            <a:extLst>
              <a:ext uri="{FF2B5EF4-FFF2-40B4-BE49-F238E27FC236}">
                <a16:creationId xmlns:a16="http://schemas.microsoft.com/office/drawing/2014/main" id="{5859E8C0-03B2-00E6-3DA6-60BFBD3B8877}"/>
              </a:ext>
            </a:extLst>
          </p:cNvPr>
          <p:cNvSpPr txBox="1"/>
          <p:nvPr/>
        </p:nvSpPr>
        <p:spPr>
          <a:xfrm>
            <a:off x="863007" y="2637459"/>
            <a:ext cx="5040000" cy="913069"/>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提案事業にて想定している周辺地域の利用ニーズ</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b="1">
                <a:solidFill>
                  <a:srgbClr val="2E3558"/>
                </a:solidFill>
                <a:latin typeface="Meiryo UI" panose="020B0604030504040204" pitchFamily="50" charset="-128"/>
                <a:ea typeface="Meiryo UI" panose="020B0604030504040204" pitchFamily="50" charset="-128"/>
              </a:rPr>
              <a:t>と利用ニーズへの対応計画について記載してください。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想定される周辺地域の短期</a:t>
            </a:r>
            <a:r>
              <a:rPr lang="en-US" altLang="ja-JP" sz="1400">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中長期的なニーズ</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上記ニーズへの対応の計画　など</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22" name="TextBox 51">
            <a:extLst>
              <a:ext uri="{FF2B5EF4-FFF2-40B4-BE49-F238E27FC236}">
                <a16:creationId xmlns:a16="http://schemas.microsoft.com/office/drawing/2014/main" id="{6E57343B-DD44-A204-4189-F3FD32DB5029}"/>
              </a:ext>
            </a:extLst>
          </p:cNvPr>
          <p:cNvSpPr txBox="1"/>
          <p:nvPr/>
        </p:nvSpPr>
        <p:spPr>
          <a:xfrm>
            <a:off x="6486521" y="2637458"/>
            <a:ext cx="5040000" cy="913069"/>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提案事業にて想定している将来的な新規技術と提案事業で整備するインフラへの対応計画について記載してください。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想定される新規技術の内容、時期、対応の計画　など</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60FB65AC-99F7-B2DD-B1B9-C6C5D2D60D94}"/>
              </a:ext>
            </a:extLst>
          </p:cNvPr>
          <p:cNvSpPr txBox="1"/>
          <p:nvPr/>
        </p:nvSpPr>
        <p:spPr>
          <a:xfrm>
            <a:off x="606474" y="3717801"/>
            <a:ext cx="1281801" cy="276999"/>
          </a:xfrm>
          <a:prstGeom prst="rect">
            <a:avLst/>
          </a:prstGeom>
          <a:noFill/>
        </p:spPr>
        <p:txBody>
          <a:bodyPr wrap="square" rtlCol="0">
            <a:spAutoFit/>
          </a:bodyPr>
          <a:lstStyle/>
          <a:p>
            <a:r>
              <a:rPr kumimoji="1" lang="ja-JP" altLang="en-US" sz="1200">
                <a:latin typeface="Meiryo UI" panose="020B0604030504040204" pitchFamily="50" charset="-128"/>
                <a:ea typeface="Meiryo UI" panose="020B0604030504040204" pitchFamily="50" charset="-128"/>
              </a:rPr>
              <a:t>（作成の例）</a:t>
            </a:r>
          </a:p>
        </p:txBody>
      </p:sp>
      <p:sp>
        <p:nvSpPr>
          <p:cNvPr id="35" name="テキスト ボックス 34">
            <a:extLst>
              <a:ext uri="{FF2B5EF4-FFF2-40B4-BE49-F238E27FC236}">
                <a16:creationId xmlns:a16="http://schemas.microsoft.com/office/drawing/2014/main" id="{2CFA6DE9-5267-1B55-0A68-60FC78A5D662}"/>
              </a:ext>
            </a:extLst>
          </p:cNvPr>
          <p:cNvSpPr txBox="1"/>
          <p:nvPr/>
        </p:nvSpPr>
        <p:spPr>
          <a:xfrm>
            <a:off x="6196544" y="3717801"/>
            <a:ext cx="1127744" cy="276999"/>
          </a:xfrm>
          <a:prstGeom prst="rect">
            <a:avLst/>
          </a:prstGeom>
          <a:noFill/>
        </p:spPr>
        <p:txBody>
          <a:bodyPr wrap="square" rtlCol="0">
            <a:spAutoFit/>
          </a:bodyPr>
          <a:lstStyle/>
          <a:p>
            <a:r>
              <a:rPr kumimoji="1" lang="ja-JP" altLang="en-US" sz="1200">
                <a:latin typeface="Meiryo UI" panose="020B0604030504040204" pitchFamily="50" charset="-128"/>
                <a:ea typeface="Meiryo UI" panose="020B0604030504040204" pitchFamily="50" charset="-128"/>
              </a:rPr>
              <a:t>（作成の例）</a:t>
            </a:r>
          </a:p>
        </p:txBody>
      </p:sp>
      <p:grpSp>
        <p:nvGrpSpPr>
          <p:cNvPr id="55" name="グループ化 54">
            <a:extLst>
              <a:ext uri="{FF2B5EF4-FFF2-40B4-BE49-F238E27FC236}">
                <a16:creationId xmlns:a16="http://schemas.microsoft.com/office/drawing/2014/main" id="{AE53AA13-BA84-7EA4-1516-FB3E81023E0E}"/>
              </a:ext>
            </a:extLst>
          </p:cNvPr>
          <p:cNvGrpSpPr/>
          <p:nvPr/>
        </p:nvGrpSpPr>
        <p:grpSpPr>
          <a:xfrm>
            <a:off x="1676401" y="3856300"/>
            <a:ext cx="4133320" cy="2441971"/>
            <a:chOff x="625720" y="1885461"/>
            <a:chExt cx="5184001" cy="4551310"/>
          </a:xfrm>
        </p:grpSpPr>
        <p:grpSp>
          <p:nvGrpSpPr>
            <p:cNvPr id="17" name="グループ化 16">
              <a:extLst>
                <a:ext uri="{FF2B5EF4-FFF2-40B4-BE49-F238E27FC236}">
                  <a16:creationId xmlns:a16="http://schemas.microsoft.com/office/drawing/2014/main" id="{51884113-70EF-C74E-183E-1DEB1D6E502B}"/>
                </a:ext>
              </a:extLst>
            </p:cNvPr>
            <p:cNvGrpSpPr/>
            <p:nvPr/>
          </p:nvGrpSpPr>
          <p:grpSpPr>
            <a:xfrm>
              <a:off x="765597" y="1885461"/>
              <a:ext cx="3530177" cy="255436"/>
              <a:chOff x="765598" y="1885461"/>
              <a:chExt cx="1279836" cy="255436"/>
            </a:xfrm>
          </p:grpSpPr>
          <p:cxnSp>
            <p:nvCxnSpPr>
              <p:cNvPr id="23" name="Straight Connector 22">
                <a:extLst>
                  <a:ext uri="{FF2B5EF4-FFF2-40B4-BE49-F238E27FC236}">
                    <a16:creationId xmlns:a16="http://schemas.microsoft.com/office/drawing/2014/main" id="{22C1DBD8-510F-D405-F684-061F5AB3FC29}"/>
                  </a:ext>
                </a:extLst>
              </p:cNvPr>
              <p:cNvCxnSpPr>
                <a:cxnSpLocks/>
              </p:cNvCxnSpPr>
              <p:nvPr/>
            </p:nvCxnSpPr>
            <p:spPr>
              <a:xfrm>
                <a:off x="765599" y="2140897"/>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0" name="TextBox 34">
                <a:extLst>
                  <a:ext uri="{FF2B5EF4-FFF2-40B4-BE49-F238E27FC236}">
                    <a16:creationId xmlns:a16="http://schemas.microsoft.com/office/drawing/2014/main" id="{FB5C6A80-CA94-ED1B-F9D1-6F7BED443708}"/>
                  </a:ext>
                </a:extLst>
              </p:cNvPr>
              <p:cNvSpPr txBox="1"/>
              <p:nvPr/>
            </p:nvSpPr>
            <p:spPr>
              <a:xfrm>
                <a:off x="765598" y="1885461"/>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100" b="1">
                    <a:solidFill>
                      <a:schemeClr val="tx1"/>
                    </a:solidFill>
                    <a:latin typeface="Meiryo UI" panose="020B0604030504040204" pitchFamily="50" charset="-128"/>
                    <a:ea typeface="Meiryo UI" panose="020B0604030504040204" pitchFamily="50" charset="-128"/>
                  </a:rPr>
                  <a:t>周辺地域の利用ニーズ</a:t>
                </a:r>
                <a:endParaRPr kumimoji="1" lang="en-US" sz="1100" b="1">
                  <a:solidFill>
                    <a:schemeClr val="tx1"/>
                  </a:solidFill>
                  <a:latin typeface="Meiryo UI" panose="020B0604030504040204" pitchFamily="50" charset="-128"/>
                  <a:ea typeface="Meiryo UI" panose="020B0604030504040204" pitchFamily="50" charset="-128"/>
                </a:endParaRPr>
              </a:p>
            </p:txBody>
          </p:sp>
        </p:grpSp>
        <p:grpSp>
          <p:nvGrpSpPr>
            <p:cNvPr id="31" name="グループ化 30">
              <a:extLst>
                <a:ext uri="{FF2B5EF4-FFF2-40B4-BE49-F238E27FC236}">
                  <a16:creationId xmlns:a16="http://schemas.microsoft.com/office/drawing/2014/main" id="{0628F38B-9F75-0D45-EDE0-809C78C07FFA}"/>
                </a:ext>
              </a:extLst>
            </p:cNvPr>
            <p:cNvGrpSpPr/>
            <p:nvPr/>
          </p:nvGrpSpPr>
          <p:grpSpPr>
            <a:xfrm>
              <a:off x="625720" y="3429000"/>
              <a:ext cx="330077" cy="2992290"/>
              <a:chOff x="199151" y="2491642"/>
              <a:chExt cx="330077" cy="3720099"/>
            </a:xfrm>
          </p:grpSpPr>
          <p:sp>
            <p:nvSpPr>
              <p:cNvPr id="32" name="矢印: 下 31">
                <a:extLst>
                  <a:ext uri="{FF2B5EF4-FFF2-40B4-BE49-F238E27FC236}">
                    <a16:creationId xmlns:a16="http://schemas.microsoft.com/office/drawing/2014/main" id="{877D3033-C2CC-30FB-6251-ACABCCB666BE}"/>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eiryo UI" panose="020B0604030504040204" pitchFamily="50" charset="-128"/>
                    <a:ea typeface="Meiryo UI" panose="020B0604030504040204" pitchFamily="50" charset="-128"/>
                  </a:rPr>
                  <a:t>短期</a:t>
                </a:r>
              </a:p>
            </p:txBody>
          </p:sp>
          <p:sp>
            <p:nvSpPr>
              <p:cNvPr id="33" name="矢印: 下 32">
                <a:extLst>
                  <a:ext uri="{FF2B5EF4-FFF2-40B4-BE49-F238E27FC236}">
                    <a16:creationId xmlns:a16="http://schemas.microsoft.com/office/drawing/2014/main" id="{8A2C59DE-AE57-D2F2-0C66-8B3E5834DB98}"/>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100">
                    <a:solidFill>
                      <a:schemeClr val="tx1"/>
                    </a:solidFill>
                    <a:latin typeface="Meiryo UI" panose="020B0604030504040204" pitchFamily="50" charset="-128"/>
                    <a:ea typeface="Meiryo UI" panose="020B0604030504040204" pitchFamily="50" charset="-128"/>
                  </a:rPr>
                  <a:t>中長期</a:t>
                </a:r>
              </a:p>
            </p:txBody>
          </p:sp>
        </p:grpSp>
        <p:sp>
          <p:nvSpPr>
            <p:cNvPr id="34" name="TextBox 39">
              <a:extLst>
                <a:ext uri="{FF2B5EF4-FFF2-40B4-BE49-F238E27FC236}">
                  <a16:creationId xmlns:a16="http://schemas.microsoft.com/office/drawing/2014/main" id="{5EC002BE-9BCE-B3F8-1FE6-5803C3AC7F80}"/>
                </a:ext>
              </a:extLst>
            </p:cNvPr>
            <p:cNvSpPr txBox="1"/>
            <p:nvPr/>
          </p:nvSpPr>
          <p:spPr>
            <a:xfrm>
              <a:off x="625720" y="2233462"/>
              <a:ext cx="5184001" cy="70348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・（周辺地域のニーズと対応方針などの概要）</a:t>
              </a:r>
              <a:endParaRPr kumimoji="1" lang="en-US" sz="1100">
                <a:solidFill>
                  <a:schemeClr val="tx1"/>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3AA93BF2-DA09-501A-9F30-DB7119026F57}"/>
                </a:ext>
              </a:extLst>
            </p:cNvPr>
            <p:cNvGrpSpPr/>
            <p:nvPr/>
          </p:nvGrpSpPr>
          <p:grpSpPr>
            <a:xfrm>
              <a:off x="1162959" y="3419473"/>
              <a:ext cx="4646762" cy="3017298"/>
              <a:chOff x="1162959" y="3209924"/>
              <a:chExt cx="4451290" cy="3017298"/>
            </a:xfrm>
          </p:grpSpPr>
          <p:grpSp>
            <p:nvGrpSpPr>
              <p:cNvPr id="37" name="グループ化 36">
                <a:extLst>
                  <a:ext uri="{FF2B5EF4-FFF2-40B4-BE49-F238E27FC236}">
                    <a16:creationId xmlns:a16="http://schemas.microsoft.com/office/drawing/2014/main" id="{00B3C1E6-3745-EEBE-8FCB-DCDA49E3B9EB}"/>
                  </a:ext>
                </a:extLst>
              </p:cNvPr>
              <p:cNvGrpSpPr/>
              <p:nvPr/>
            </p:nvGrpSpPr>
            <p:grpSpPr>
              <a:xfrm>
                <a:off x="1162959" y="3209924"/>
                <a:ext cx="2168026" cy="1479887"/>
                <a:chOff x="736390" y="3209924"/>
                <a:chExt cx="2168026" cy="1190571"/>
              </a:xfrm>
            </p:grpSpPr>
            <p:sp>
              <p:nvSpPr>
                <p:cNvPr id="47" name="正方形/長方形 46">
                  <a:extLst>
                    <a:ext uri="{FF2B5EF4-FFF2-40B4-BE49-F238E27FC236}">
                      <a16:creationId xmlns:a16="http://schemas.microsoft.com/office/drawing/2014/main" id="{57C7D703-404A-BBF7-4C31-3B6F9C19A827}"/>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178B4E4C-F335-FCEA-3EBF-6BF5D3BE5E5D}"/>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grpSp>
          <p:grpSp>
            <p:nvGrpSpPr>
              <p:cNvPr id="38" name="グループ化 37">
                <a:extLst>
                  <a:ext uri="{FF2B5EF4-FFF2-40B4-BE49-F238E27FC236}">
                    <a16:creationId xmlns:a16="http://schemas.microsoft.com/office/drawing/2014/main" id="{6FF07177-29E4-FFAF-D7CB-7CCCB18FD5D2}"/>
                  </a:ext>
                </a:extLst>
              </p:cNvPr>
              <p:cNvGrpSpPr/>
              <p:nvPr/>
            </p:nvGrpSpPr>
            <p:grpSpPr>
              <a:xfrm>
                <a:off x="1162959" y="4747335"/>
                <a:ext cx="2168026" cy="1479887"/>
                <a:chOff x="736390" y="3209924"/>
                <a:chExt cx="2168026" cy="1190571"/>
              </a:xfrm>
            </p:grpSpPr>
            <p:sp>
              <p:nvSpPr>
                <p:cNvPr id="45" name="正方形/長方形 44">
                  <a:extLst>
                    <a:ext uri="{FF2B5EF4-FFF2-40B4-BE49-F238E27FC236}">
                      <a16:creationId xmlns:a16="http://schemas.microsoft.com/office/drawing/2014/main" id="{EE8FFC8C-4204-7724-FE98-15FB4C182924}"/>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A3894255-DB1B-1F6C-97CA-DFC71EF0F883}"/>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grpSp>
          <p:grpSp>
            <p:nvGrpSpPr>
              <p:cNvPr id="39" name="グループ化 38">
                <a:extLst>
                  <a:ext uri="{FF2B5EF4-FFF2-40B4-BE49-F238E27FC236}">
                    <a16:creationId xmlns:a16="http://schemas.microsoft.com/office/drawing/2014/main" id="{9C672932-2057-1634-FA9E-F0E522C80278}"/>
                  </a:ext>
                </a:extLst>
              </p:cNvPr>
              <p:cNvGrpSpPr/>
              <p:nvPr/>
            </p:nvGrpSpPr>
            <p:grpSpPr>
              <a:xfrm>
                <a:off x="3446223" y="3209924"/>
                <a:ext cx="2168026" cy="1479887"/>
                <a:chOff x="736390" y="3209924"/>
                <a:chExt cx="2168026" cy="1190571"/>
              </a:xfrm>
            </p:grpSpPr>
            <p:sp>
              <p:nvSpPr>
                <p:cNvPr id="43" name="正方形/長方形 42">
                  <a:extLst>
                    <a:ext uri="{FF2B5EF4-FFF2-40B4-BE49-F238E27FC236}">
                      <a16:creationId xmlns:a16="http://schemas.microsoft.com/office/drawing/2014/main" id="{D1562B2E-F70D-74AF-4947-858FF5F9F244}"/>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CB733EE1-0151-F4C3-3667-24815AD7C89A}"/>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grpSp>
          <p:grpSp>
            <p:nvGrpSpPr>
              <p:cNvPr id="40" name="グループ化 39">
                <a:extLst>
                  <a:ext uri="{FF2B5EF4-FFF2-40B4-BE49-F238E27FC236}">
                    <a16:creationId xmlns:a16="http://schemas.microsoft.com/office/drawing/2014/main" id="{436B4315-8541-47A7-80F1-0C6BE378388A}"/>
                  </a:ext>
                </a:extLst>
              </p:cNvPr>
              <p:cNvGrpSpPr/>
              <p:nvPr/>
            </p:nvGrpSpPr>
            <p:grpSpPr>
              <a:xfrm>
                <a:off x="3446223" y="4747335"/>
                <a:ext cx="2168026" cy="1479887"/>
                <a:chOff x="736390" y="3209924"/>
                <a:chExt cx="2168026" cy="1190571"/>
              </a:xfrm>
            </p:grpSpPr>
            <p:sp>
              <p:nvSpPr>
                <p:cNvPr id="41" name="正方形/長方形 40">
                  <a:extLst>
                    <a:ext uri="{FF2B5EF4-FFF2-40B4-BE49-F238E27FC236}">
                      <a16:creationId xmlns:a16="http://schemas.microsoft.com/office/drawing/2014/main" id="{17510529-A1D2-3355-4286-2501776F7492}"/>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0BDE43-1E12-DBE5-E187-C40B91758B36}"/>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endParaRPr kumimoji="1" lang="ja-JP" altLang="en-US" sz="1100">
                    <a:solidFill>
                      <a:schemeClr val="tx1"/>
                    </a:solidFill>
                    <a:latin typeface="Meiryo UI" panose="020B0604030504040204" pitchFamily="50" charset="-128"/>
                    <a:ea typeface="Meiryo UI" panose="020B0604030504040204" pitchFamily="50" charset="-128"/>
                  </a:endParaRPr>
                </a:p>
              </p:txBody>
            </p:sp>
          </p:grpSp>
        </p:grpSp>
        <p:grpSp>
          <p:nvGrpSpPr>
            <p:cNvPr id="49" name="グループ化 48">
              <a:extLst>
                <a:ext uri="{FF2B5EF4-FFF2-40B4-BE49-F238E27FC236}">
                  <a16:creationId xmlns:a16="http://schemas.microsoft.com/office/drawing/2014/main" id="{2D8C1524-397C-19CD-01E5-8979C3B57D3C}"/>
                </a:ext>
              </a:extLst>
            </p:cNvPr>
            <p:cNvGrpSpPr/>
            <p:nvPr/>
          </p:nvGrpSpPr>
          <p:grpSpPr>
            <a:xfrm>
              <a:off x="1162959" y="3020763"/>
              <a:ext cx="2263232" cy="302889"/>
              <a:chOff x="4991214" y="2418695"/>
              <a:chExt cx="900000" cy="288000"/>
            </a:xfrm>
          </p:grpSpPr>
          <p:sp>
            <p:nvSpPr>
              <p:cNvPr id="50" name="正方形/長方形 49">
                <a:extLst>
                  <a:ext uri="{FF2B5EF4-FFF2-40B4-BE49-F238E27FC236}">
                    <a16:creationId xmlns:a16="http://schemas.microsoft.com/office/drawing/2014/main" id="{03CC7FE4-0346-2314-3807-F5E0D92F4349}"/>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100">
                    <a:solidFill>
                      <a:schemeClr val="tx1"/>
                    </a:solidFill>
                    <a:latin typeface="Meiryo UI" panose="020B0604030504040204" pitchFamily="50" charset="-128"/>
                    <a:ea typeface="Meiryo UI" panose="020B0604030504040204" pitchFamily="50" charset="-128"/>
                  </a:rPr>
                  <a:t>利用ニーズ</a:t>
                </a:r>
                <a:endParaRPr kumimoji="1" lang="ja-JP" altLang="en-US" sz="110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E42256E7-B6F7-DE0B-B56A-8E40B151673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BA205C43-B189-89EC-1309-AD61440F253E}"/>
                </a:ext>
              </a:extLst>
            </p:cNvPr>
            <p:cNvGrpSpPr/>
            <p:nvPr/>
          </p:nvGrpSpPr>
          <p:grpSpPr>
            <a:xfrm>
              <a:off x="3546489" y="3020763"/>
              <a:ext cx="2263232" cy="302889"/>
              <a:chOff x="4991214" y="2418695"/>
              <a:chExt cx="900000" cy="288000"/>
            </a:xfrm>
          </p:grpSpPr>
          <p:sp>
            <p:nvSpPr>
              <p:cNvPr id="53" name="正方形/長方形 52">
                <a:extLst>
                  <a:ext uri="{FF2B5EF4-FFF2-40B4-BE49-F238E27FC236}">
                    <a16:creationId xmlns:a16="http://schemas.microsoft.com/office/drawing/2014/main" id="{CE74C41B-9505-A947-5EA5-2B0D2CE03FC9}"/>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ニーズへの対応</a:t>
                </a:r>
              </a:p>
            </p:txBody>
          </p:sp>
          <p:cxnSp>
            <p:nvCxnSpPr>
              <p:cNvPr id="54" name="直線コネクタ 53">
                <a:extLst>
                  <a:ext uri="{FF2B5EF4-FFF2-40B4-BE49-F238E27FC236}">
                    <a16:creationId xmlns:a16="http://schemas.microsoft.com/office/drawing/2014/main" id="{B5A785FE-BD31-9973-A410-E27B0BBCC5F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80" name="グループ化 79">
            <a:extLst>
              <a:ext uri="{FF2B5EF4-FFF2-40B4-BE49-F238E27FC236}">
                <a16:creationId xmlns:a16="http://schemas.microsoft.com/office/drawing/2014/main" id="{8989D2A1-E91A-8C59-58C3-41C204C5C8C7}"/>
              </a:ext>
            </a:extLst>
          </p:cNvPr>
          <p:cNvGrpSpPr/>
          <p:nvPr/>
        </p:nvGrpSpPr>
        <p:grpSpPr>
          <a:xfrm>
            <a:off x="7244460" y="3856300"/>
            <a:ext cx="4277525" cy="2433665"/>
            <a:chOff x="6279876" y="1885461"/>
            <a:chExt cx="5326776" cy="4667738"/>
          </a:xfrm>
        </p:grpSpPr>
        <p:sp>
          <p:nvSpPr>
            <p:cNvPr id="56" name="矢印: 下 55">
              <a:extLst>
                <a:ext uri="{FF2B5EF4-FFF2-40B4-BE49-F238E27FC236}">
                  <a16:creationId xmlns:a16="http://schemas.microsoft.com/office/drawing/2014/main" id="{0B98439F-C899-143A-CEDD-C53547A7E49A}"/>
                </a:ext>
              </a:extLst>
            </p:cNvPr>
            <p:cNvSpPr/>
            <p:nvPr/>
          </p:nvSpPr>
          <p:spPr>
            <a:xfrm>
              <a:off x="6362700" y="3419472"/>
              <a:ext cx="276228" cy="3133727"/>
            </a:xfrm>
            <a:prstGeom prst="downArrow">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grpSp>
          <p:nvGrpSpPr>
            <p:cNvPr id="57" name="グループ化 56">
              <a:extLst>
                <a:ext uri="{FF2B5EF4-FFF2-40B4-BE49-F238E27FC236}">
                  <a16:creationId xmlns:a16="http://schemas.microsoft.com/office/drawing/2014/main" id="{97445D53-7263-A92A-1B73-8861DB09621E}"/>
                </a:ext>
              </a:extLst>
            </p:cNvPr>
            <p:cNvGrpSpPr/>
            <p:nvPr/>
          </p:nvGrpSpPr>
          <p:grpSpPr>
            <a:xfrm>
              <a:off x="6290097" y="1885461"/>
              <a:ext cx="3530177" cy="255436"/>
              <a:chOff x="765598" y="1885461"/>
              <a:chExt cx="1279836" cy="255436"/>
            </a:xfrm>
          </p:grpSpPr>
          <p:cxnSp>
            <p:nvCxnSpPr>
              <p:cNvPr id="58" name="Straight Connector 22">
                <a:extLst>
                  <a:ext uri="{FF2B5EF4-FFF2-40B4-BE49-F238E27FC236}">
                    <a16:creationId xmlns:a16="http://schemas.microsoft.com/office/drawing/2014/main" id="{D690472C-9246-BA12-F490-2BE6606F8FC1}"/>
                  </a:ext>
                </a:extLst>
              </p:cNvPr>
              <p:cNvCxnSpPr>
                <a:cxnSpLocks/>
              </p:cNvCxnSpPr>
              <p:nvPr/>
            </p:nvCxnSpPr>
            <p:spPr>
              <a:xfrm>
                <a:off x="765599" y="2140897"/>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TextBox 34">
                <a:extLst>
                  <a:ext uri="{FF2B5EF4-FFF2-40B4-BE49-F238E27FC236}">
                    <a16:creationId xmlns:a16="http://schemas.microsoft.com/office/drawing/2014/main" id="{4BD45809-8E36-F0D4-1010-4D6DBF8DE3B1}"/>
                  </a:ext>
                </a:extLst>
              </p:cNvPr>
              <p:cNvSpPr txBox="1"/>
              <p:nvPr/>
            </p:nvSpPr>
            <p:spPr>
              <a:xfrm>
                <a:off x="765598" y="1885461"/>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lang="ja-JP" altLang="en-US" sz="1050" b="1">
                    <a:solidFill>
                      <a:schemeClr val="tx1"/>
                    </a:solidFill>
                    <a:latin typeface="Meiryo UI" panose="020B0604030504040204" pitchFamily="50" charset="-128"/>
                    <a:ea typeface="Meiryo UI" panose="020B0604030504040204" pitchFamily="50" charset="-128"/>
                  </a:rPr>
                  <a:t>新規技術の取り込み計画</a:t>
                </a:r>
                <a:endParaRPr kumimoji="1" lang="en-US" sz="1050" b="1">
                  <a:solidFill>
                    <a:schemeClr val="tx1"/>
                  </a:solidFill>
                  <a:latin typeface="Meiryo UI" panose="020B0604030504040204" pitchFamily="50" charset="-128"/>
                  <a:ea typeface="Meiryo UI" panose="020B0604030504040204" pitchFamily="50" charset="-128"/>
                </a:endParaRPr>
              </a:p>
            </p:txBody>
          </p:sp>
        </p:grpSp>
        <p:sp>
          <p:nvSpPr>
            <p:cNvPr id="60" name="TextBox 39">
              <a:extLst>
                <a:ext uri="{FF2B5EF4-FFF2-40B4-BE49-F238E27FC236}">
                  <a16:creationId xmlns:a16="http://schemas.microsoft.com/office/drawing/2014/main" id="{1E165887-9B39-2B11-6102-BD5B3FA77019}"/>
                </a:ext>
              </a:extLst>
            </p:cNvPr>
            <p:cNvSpPr txBox="1"/>
            <p:nvPr/>
          </p:nvSpPr>
          <p:spPr>
            <a:xfrm>
              <a:off x="6279876" y="2233462"/>
              <a:ext cx="5184001" cy="703485"/>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050">
                  <a:solidFill>
                    <a:schemeClr val="tx1"/>
                  </a:solidFill>
                  <a:latin typeface="Meiryo UI" panose="020B0604030504040204" pitchFamily="50" charset="-128"/>
                  <a:ea typeface="Meiryo UI" panose="020B0604030504040204" pitchFamily="50" charset="-128"/>
                </a:rPr>
                <a:t>・（想定される新規技術と対応方針などの概要）</a:t>
              </a:r>
              <a:endParaRPr kumimoji="1" lang="en-US" sz="1050">
                <a:solidFill>
                  <a:schemeClr val="tx1"/>
                </a:solidFill>
                <a:latin typeface="Meiryo UI" panose="020B0604030504040204" pitchFamily="50" charset="-128"/>
                <a:ea typeface="Meiryo UI" panose="020B0604030504040204" pitchFamily="50" charset="-128"/>
              </a:endParaRPr>
            </a:p>
          </p:txBody>
        </p:sp>
        <p:grpSp>
          <p:nvGrpSpPr>
            <p:cNvPr id="61" name="グループ化 60">
              <a:extLst>
                <a:ext uri="{FF2B5EF4-FFF2-40B4-BE49-F238E27FC236}">
                  <a16:creationId xmlns:a16="http://schemas.microsoft.com/office/drawing/2014/main" id="{8A80DCB3-D5D4-CCC3-E17C-556BB11B51FE}"/>
                </a:ext>
              </a:extLst>
            </p:cNvPr>
            <p:cNvGrpSpPr/>
            <p:nvPr/>
          </p:nvGrpSpPr>
          <p:grpSpPr>
            <a:xfrm>
              <a:off x="6959890" y="3419473"/>
              <a:ext cx="4646762" cy="3017298"/>
              <a:chOff x="1162959" y="3209924"/>
              <a:chExt cx="4451290" cy="3017298"/>
            </a:xfrm>
          </p:grpSpPr>
          <p:grpSp>
            <p:nvGrpSpPr>
              <p:cNvPr id="62" name="グループ化 61">
                <a:extLst>
                  <a:ext uri="{FF2B5EF4-FFF2-40B4-BE49-F238E27FC236}">
                    <a16:creationId xmlns:a16="http://schemas.microsoft.com/office/drawing/2014/main" id="{6EE522DB-3F8A-0F26-F3AE-1BADFC0692E2}"/>
                  </a:ext>
                </a:extLst>
              </p:cNvPr>
              <p:cNvGrpSpPr/>
              <p:nvPr/>
            </p:nvGrpSpPr>
            <p:grpSpPr>
              <a:xfrm>
                <a:off x="1162959" y="3209924"/>
                <a:ext cx="2168026" cy="1479887"/>
                <a:chOff x="736390" y="3209924"/>
                <a:chExt cx="2168026" cy="1190571"/>
              </a:xfrm>
            </p:grpSpPr>
            <p:sp>
              <p:nvSpPr>
                <p:cNvPr id="72" name="正方形/長方形 71">
                  <a:extLst>
                    <a:ext uri="{FF2B5EF4-FFF2-40B4-BE49-F238E27FC236}">
                      <a16:creationId xmlns:a16="http://schemas.microsoft.com/office/drawing/2014/main" id="{7B5358C8-D9DD-4142-F180-567378DAEE6A}"/>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2985D07E-0C9E-AD91-9BF5-C215453C9430}"/>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grpSp>
          <p:grpSp>
            <p:nvGrpSpPr>
              <p:cNvPr id="63" name="グループ化 62">
                <a:extLst>
                  <a:ext uri="{FF2B5EF4-FFF2-40B4-BE49-F238E27FC236}">
                    <a16:creationId xmlns:a16="http://schemas.microsoft.com/office/drawing/2014/main" id="{FF19BF8D-EC95-7B8D-0902-8AC698086F33}"/>
                  </a:ext>
                </a:extLst>
              </p:cNvPr>
              <p:cNvGrpSpPr/>
              <p:nvPr/>
            </p:nvGrpSpPr>
            <p:grpSpPr>
              <a:xfrm>
                <a:off x="1162959" y="4747335"/>
                <a:ext cx="2168026" cy="1479887"/>
                <a:chOff x="736390" y="3209924"/>
                <a:chExt cx="2168026" cy="1190571"/>
              </a:xfrm>
            </p:grpSpPr>
            <p:sp>
              <p:nvSpPr>
                <p:cNvPr id="70" name="正方形/長方形 69">
                  <a:extLst>
                    <a:ext uri="{FF2B5EF4-FFF2-40B4-BE49-F238E27FC236}">
                      <a16:creationId xmlns:a16="http://schemas.microsoft.com/office/drawing/2014/main" id="{0A754608-A684-1035-3347-D6063ED2269C}"/>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77B45A26-CDCD-4BC2-F7CF-DC5BD392CCCB}"/>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grpSp>
          <p:grpSp>
            <p:nvGrpSpPr>
              <p:cNvPr id="64" name="グループ化 63">
                <a:extLst>
                  <a:ext uri="{FF2B5EF4-FFF2-40B4-BE49-F238E27FC236}">
                    <a16:creationId xmlns:a16="http://schemas.microsoft.com/office/drawing/2014/main" id="{1320B35C-9314-1630-DC7E-CB2009E60888}"/>
                  </a:ext>
                </a:extLst>
              </p:cNvPr>
              <p:cNvGrpSpPr/>
              <p:nvPr/>
            </p:nvGrpSpPr>
            <p:grpSpPr>
              <a:xfrm>
                <a:off x="3446223" y="3209924"/>
                <a:ext cx="2168026" cy="1479887"/>
                <a:chOff x="736390" y="3209924"/>
                <a:chExt cx="2168026" cy="1190571"/>
              </a:xfrm>
            </p:grpSpPr>
            <p:sp>
              <p:nvSpPr>
                <p:cNvPr id="68" name="正方形/長方形 67">
                  <a:extLst>
                    <a:ext uri="{FF2B5EF4-FFF2-40B4-BE49-F238E27FC236}">
                      <a16:creationId xmlns:a16="http://schemas.microsoft.com/office/drawing/2014/main" id="{12D1615A-441E-44F5-258B-F573C30E1453}"/>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69" name="正方形/長方形 68">
                  <a:extLst>
                    <a:ext uri="{FF2B5EF4-FFF2-40B4-BE49-F238E27FC236}">
                      <a16:creationId xmlns:a16="http://schemas.microsoft.com/office/drawing/2014/main" id="{BB6B50CD-953C-531D-5FD7-FAB492BBF8EF}"/>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grpSp>
          <p:grpSp>
            <p:nvGrpSpPr>
              <p:cNvPr id="65" name="グループ化 64">
                <a:extLst>
                  <a:ext uri="{FF2B5EF4-FFF2-40B4-BE49-F238E27FC236}">
                    <a16:creationId xmlns:a16="http://schemas.microsoft.com/office/drawing/2014/main" id="{4E0CB587-D8E3-0FAD-BABA-F301883F392A}"/>
                  </a:ext>
                </a:extLst>
              </p:cNvPr>
              <p:cNvGrpSpPr/>
              <p:nvPr/>
            </p:nvGrpSpPr>
            <p:grpSpPr>
              <a:xfrm>
                <a:off x="3446223" y="4747335"/>
                <a:ext cx="2168026" cy="1479887"/>
                <a:chOff x="736390" y="3209924"/>
                <a:chExt cx="2168026" cy="1190571"/>
              </a:xfrm>
            </p:grpSpPr>
            <p:sp>
              <p:nvSpPr>
                <p:cNvPr id="66" name="正方形/長方形 65">
                  <a:extLst>
                    <a:ext uri="{FF2B5EF4-FFF2-40B4-BE49-F238E27FC236}">
                      <a16:creationId xmlns:a16="http://schemas.microsoft.com/office/drawing/2014/main" id="{255EC2BC-1BB4-B26E-B65D-0840028B00F9}"/>
                    </a:ext>
                  </a:extLst>
                </p:cNvPr>
                <p:cNvSpPr/>
                <p:nvPr/>
              </p:nvSpPr>
              <p:spPr>
                <a:xfrm>
                  <a:off x="736390" y="3209924"/>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EFC6E974-0FAC-4BEA-65AB-2436D4677490}"/>
                    </a:ext>
                  </a:extLst>
                </p:cNvPr>
                <p:cNvSpPr/>
                <p:nvPr/>
              </p:nvSpPr>
              <p:spPr>
                <a:xfrm>
                  <a:off x="736390" y="3834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grpSp>
        </p:grpSp>
        <p:grpSp>
          <p:nvGrpSpPr>
            <p:cNvPr id="74" name="グループ化 73">
              <a:extLst>
                <a:ext uri="{FF2B5EF4-FFF2-40B4-BE49-F238E27FC236}">
                  <a16:creationId xmlns:a16="http://schemas.microsoft.com/office/drawing/2014/main" id="{74B2C096-44FC-C2F1-1288-62D37AD5B3E4}"/>
                </a:ext>
              </a:extLst>
            </p:cNvPr>
            <p:cNvGrpSpPr/>
            <p:nvPr/>
          </p:nvGrpSpPr>
          <p:grpSpPr>
            <a:xfrm>
              <a:off x="6959890" y="3020763"/>
              <a:ext cx="2263232" cy="302889"/>
              <a:chOff x="4991214" y="2418695"/>
              <a:chExt cx="900000" cy="288000"/>
            </a:xfrm>
          </p:grpSpPr>
          <p:sp>
            <p:nvSpPr>
              <p:cNvPr id="75" name="正方形/長方形 74">
                <a:extLst>
                  <a:ext uri="{FF2B5EF4-FFF2-40B4-BE49-F238E27FC236}">
                    <a16:creationId xmlns:a16="http://schemas.microsoft.com/office/drawing/2014/main" id="{8F9E3E53-9C7D-2DA7-40E3-FB7ADBF48784}"/>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050">
                    <a:solidFill>
                      <a:schemeClr val="tx1"/>
                    </a:solidFill>
                    <a:latin typeface="Meiryo UI" panose="020B0604030504040204" pitchFamily="50" charset="-128"/>
                    <a:ea typeface="Meiryo UI" panose="020B0604030504040204" pitchFamily="50" charset="-128"/>
                  </a:rPr>
                  <a:t>想定する新規技術</a:t>
                </a:r>
                <a:endParaRPr kumimoji="1" lang="ja-JP" altLang="en-US" sz="1050">
                  <a:solidFill>
                    <a:schemeClr val="tx1"/>
                  </a:solidFill>
                  <a:latin typeface="Meiryo UI" panose="020B0604030504040204" pitchFamily="50" charset="-128"/>
                  <a:ea typeface="Meiryo UI" panose="020B0604030504040204" pitchFamily="50" charset="-128"/>
                </a:endParaRPr>
              </a:p>
            </p:txBody>
          </p:sp>
          <p:cxnSp>
            <p:nvCxnSpPr>
              <p:cNvPr id="76" name="直線コネクタ 75">
                <a:extLst>
                  <a:ext uri="{FF2B5EF4-FFF2-40B4-BE49-F238E27FC236}">
                    <a16:creationId xmlns:a16="http://schemas.microsoft.com/office/drawing/2014/main" id="{D5DF57CF-1C5A-DD34-07EF-EE0264A498C2}"/>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7" name="グループ化 76">
              <a:extLst>
                <a:ext uri="{FF2B5EF4-FFF2-40B4-BE49-F238E27FC236}">
                  <a16:creationId xmlns:a16="http://schemas.microsoft.com/office/drawing/2014/main" id="{CCE9C496-50A6-9BB3-41D3-0246AD24D5D7}"/>
                </a:ext>
              </a:extLst>
            </p:cNvPr>
            <p:cNvGrpSpPr/>
            <p:nvPr/>
          </p:nvGrpSpPr>
          <p:grpSpPr>
            <a:xfrm>
              <a:off x="9343420" y="3020763"/>
              <a:ext cx="2263232" cy="302889"/>
              <a:chOff x="4991214" y="2418695"/>
              <a:chExt cx="900000" cy="288000"/>
            </a:xfrm>
          </p:grpSpPr>
          <p:sp>
            <p:nvSpPr>
              <p:cNvPr id="78" name="正方形/長方形 77">
                <a:extLst>
                  <a:ext uri="{FF2B5EF4-FFF2-40B4-BE49-F238E27FC236}">
                    <a16:creationId xmlns:a16="http://schemas.microsoft.com/office/drawing/2014/main" id="{D3F92A9B-4D83-B2E7-3730-576191B43098}"/>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050">
                    <a:solidFill>
                      <a:schemeClr val="tx1"/>
                    </a:solidFill>
                    <a:latin typeface="Meiryo UI" panose="020B0604030504040204" pitchFamily="50" charset="-128"/>
                    <a:ea typeface="Meiryo UI" panose="020B0604030504040204" pitchFamily="50" charset="-128"/>
                  </a:rPr>
                  <a:t>新規</a:t>
                </a:r>
                <a:r>
                  <a:rPr kumimoji="1" lang="ja-JP" altLang="en-US" sz="1050">
                    <a:solidFill>
                      <a:schemeClr val="tx1"/>
                    </a:solidFill>
                    <a:latin typeface="Meiryo UI" panose="020B0604030504040204" pitchFamily="50" charset="-128"/>
                    <a:ea typeface="Meiryo UI" panose="020B0604030504040204" pitchFamily="50" charset="-128"/>
                  </a:rPr>
                  <a:t>技術への対応</a:t>
                </a:r>
              </a:p>
            </p:txBody>
          </p:sp>
          <p:cxnSp>
            <p:nvCxnSpPr>
              <p:cNvPr id="79" name="直線コネクタ 78">
                <a:extLst>
                  <a:ext uri="{FF2B5EF4-FFF2-40B4-BE49-F238E27FC236}">
                    <a16:creationId xmlns:a16="http://schemas.microsoft.com/office/drawing/2014/main" id="{77F83F1C-BC91-8DD0-18BD-1F22ABD936E4}"/>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92375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90F39-1A90-7A6B-3A52-C3EA4D949A05}"/>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B756BA8-C33B-3A7E-B9B6-BFE2C0484D74}"/>
              </a:ext>
            </a:extLst>
          </p:cNvPr>
          <p:cNvGraphicFramePr>
            <a:graphicFrameLocks noChangeAspect="1"/>
          </p:cNvGraphicFramePr>
          <p:nvPr>
            <p:custDataLst>
              <p:tags r:id="rId1"/>
            </p:custDataLst>
            <p:extLst>
              <p:ext uri="{D42A27DB-BD31-4B8C-83A1-F6EECF244321}">
                <p14:modId xmlns:p14="http://schemas.microsoft.com/office/powerpoint/2010/main" val="30565292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6B756BA8-C33B-3A7E-B9B6-BFE2C0484D7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7" name="正方形/長方形 26">
            <a:extLst>
              <a:ext uri="{FF2B5EF4-FFF2-40B4-BE49-F238E27FC236}">
                <a16:creationId xmlns:a16="http://schemas.microsoft.com/office/drawing/2014/main" id="{927BEB35-5E19-DCF3-635B-686FEA137A07}"/>
              </a:ext>
            </a:extLst>
          </p:cNvPr>
          <p:cNvSpPr/>
          <p:nvPr/>
        </p:nvSpPr>
        <p:spPr>
          <a:xfrm>
            <a:off x="6510358" y="5683469"/>
            <a:ext cx="5209790" cy="721982"/>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4D12429C-DCA7-AABE-633D-F7F8921FEE6F}"/>
              </a:ext>
            </a:extLst>
          </p:cNvPr>
          <p:cNvSpPr/>
          <p:nvPr/>
        </p:nvSpPr>
        <p:spPr>
          <a:xfrm>
            <a:off x="753567" y="1908802"/>
            <a:ext cx="5209790" cy="4496648"/>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018CD1F8-560F-ABD7-D75F-89E5368DDF36}"/>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②エ</a:t>
            </a:r>
            <a:r>
              <a:rPr lang="en-US" altLang="ja-JP" sz="2000"/>
              <a:t>.</a:t>
            </a:r>
            <a:r>
              <a:rPr lang="ja-JP" altLang="en-US" sz="2000"/>
              <a:t>　投資の蓋然性（</a:t>
            </a:r>
            <a:r>
              <a:rPr lang="en-US" altLang="ja-JP" sz="2000"/>
              <a:t>FEED</a:t>
            </a:r>
            <a:r>
              <a:rPr lang="ja-JP" altLang="en-US" sz="2000"/>
              <a:t>以降の計画）（</a:t>
            </a:r>
            <a:r>
              <a:rPr lang="en-US" altLang="ja-JP" sz="2000"/>
              <a:t>ⅲ</a:t>
            </a:r>
            <a:r>
              <a:rPr lang="ja-JP" altLang="en-US" sz="2000"/>
              <a:t>）～（</a:t>
            </a:r>
            <a:r>
              <a:rPr lang="en-US" altLang="ja-JP" sz="2000"/>
              <a:t>ⅳ</a:t>
            </a:r>
            <a:r>
              <a:rPr lang="ja-JP" altLang="en-US" sz="2000"/>
              <a:t>）</a:t>
            </a:r>
          </a:p>
        </p:txBody>
      </p:sp>
      <p:sp>
        <p:nvSpPr>
          <p:cNvPr id="8" name="Title 1">
            <a:extLst>
              <a:ext uri="{FF2B5EF4-FFF2-40B4-BE49-F238E27FC236}">
                <a16:creationId xmlns:a16="http://schemas.microsoft.com/office/drawing/2014/main" id="{8F579A70-EB79-2AC7-871F-36C9095501B9}"/>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の許認可や</a:t>
            </a:r>
            <a:r>
              <a:rPr lang="en-US" altLang="ja-JP">
                <a:solidFill>
                  <a:schemeClr val="tx1"/>
                </a:solidFill>
              </a:rPr>
              <a:t>XXX</a:t>
            </a:r>
            <a:r>
              <a:rPr lang="ja-JP" altLang="en-US">
                <a:solidFill>
                  <a:schemeClr val="tx1"/>
                </a:solidFill>
              </a:rPr>
              <a:t>の法令を遵守し、計画を進めていく</a:t>
            </a:r>
          </a:p>
        </p:txBody>
      </p:sp>
      <p:cxnSp>
        <p:nvCxnSpPr>
          <p:cNvPr id="15" name="直線コネクタ 14">
            <a:extLst>
              <a:ext uri="{FF2B5EF4-FFF2-40B4-BE49-F238E27FC236}">
                <a16:creationId xmlns:a16="http://schemas.microsoft.com/office/drawing/2014/main" id="{38B7792C-B9BA-6FF9-CF1A-88B965E61D6F}"/>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24" name="グループ化 23">
            <a:extLst>
              <a:ext uri="{FF2B5EF4-FFF2-40B4-BE49-F238E27FC236}">
                <a16:creationId xmlns:a16="http://schemas.microsoft.com/office/drawing/2014/main" id="{13AF69B5-3C00-25D9-EC2A-4B49EB54EDF0}"/>
              </a:ext>
            </a:extLst>
          </p:cNvPr>
          <p:cNvGrpSpPr/>
          <p:nvPr/>
        </p:nvGrpSpPr>
        <p:grpSpPr>
          <a:xfrm>
            <a:off x="703385" y="1495762"/>
            <a:ext cx="5209790" cy="288000"/>
            <a:chOff x="156000" y="1879963"/>
            <a:chExt cx="5760000" cy="288000"/>
          </a:xfrm>
        </p:grpSpPr>
        <p:sp>
          <p:nvSpPr>
            <p:cNvPr id="25" name="正方形/長方形 24">
              <a:extLst>
                <a:ext uri="{FF2B5EF4-FFF2-40B4-BE49-F238E27FC236}">
                  <a16:creationId xmlns:a16="http://schemas.microsoft.com/office/drawing/2014/main" id="{35F72676-EF63-8611-64BB-19EC5814CF9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b="1">
                  <a:solidFill>
                    <a:schemeClr val="tx1"/>
                  </a:solidFill>
                  <a:latin typeface="Meiryo UI" panose="020B0604030504040204" pitchFamily="50" charset="-128"/>
                  <a:ea typeface="Meiryo UI" panose="020B0604030504040204" pitchFamily="50" charset="-128"/>
                </a:rPr>
                <a:t>許認可、法令適合性</a:t>
              </a:r>
            </a:p>
          </p:txBody>
        </p:sp>
        <p:cxnSp>
          <p:nvCxnSpPr>
            <p:cNvPr id="26" name="直線コネクタ 25">
              <a:extLst>
                <a:ext uri="{FF2B5EF4-FFF2-40B4-BE49-F238E27FC236}">
                  <a16:creationId xmlns:a16="http://schemas.microsoft.com/office/drawing/2014/main" id="{39AE4A93-D393-9DB8-815A-9D31E40EC1D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3" name="TextBox 51">
            <a:extLst>
              <a:ext uri="{FF2B5EF4-FFF2-40B4-BE49-F238E27FC236}">
                <a16:creationId xmlns:a16="http://schemas.microsoft.com/office/drawing/2014/main" id="{3A0BFBF6-3FE4-F183-3B0C-CD691A9166B0}"/>
              </a:ext>
            </a:extLst>
          </p:cNvPr>
          <p:cNvSpPr txBox="1"/>
          <p:nvPr/>
        </p:nvSpPr>
        <p:spPr>
          <a:xfrm>
            <a:off x="838462" y="2284041"/>
            <a:ext cx="5040000" cy="106071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許認可・法令を記載ください。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提案事業の中で必要な許認可、法令などの対象と適合に向けた対応状況・方針など。</a:t>
            </a:r>
          </a:p>
        </p:txBody>
      </p:sp>
      <p:sp>
        <p:nvSpPr>
          <p:cNvPr id="13" name="正方形/長方形 12">
            <a:extLst>
              <a:ext uri="{FF2B5EF4-FFF2-40B4-BE49-F238E27FC236}">
                <a16:creationId xmlns:a16="http://schemas.microsoft.com/office/drawing/2014/main" id="{921A796D-596D-78EB-EA7C-283B713C20D0}"/>
              </a:ext>
            </a:extLst>
          </p:cNvPr>
          <p:cNvSpPr/>
          <p:nvPr/>
        </p:nvSpPr>
        <p:spPr>
          <a:xfrm>
            <a:off x="11152800" y="85758"/>
            <a:ext cx="954000"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スライド番号プレースホルダー 1">
            <a:extLst>
              <a:ext uri="{FF2B5EF4-FFF2-40B4-BE49-F238E27FC236}">
                <a16:creationId xmlns:a16="http://schemas.microsoft.com/office/drawing/2014/main" id="{7B27EFC8-AF2E-6D45-D45D-CD550EC8FBB0}"/>
              </a:ext>
            </a:extLst>
          </p:cNvPr>
          <p:cNvSpPr>
            <a:spLocks noGrp="1"/>
          </p:cNvSpPr>
          <p:nvPr>
            <p:ph type="sldNum" sz="quarter" idx="12"/>
          </p:nvPr>
        </p:nvSpPr>
        <p:spPr/>
        <p:txBody>
          <a:bodyPr/>
          <a:lstStyle/>
          <a:p>
            <a:fld id="{10286BC7-5414-4C49-9670-CCB5BF938726}" type="slidenum">
              <a:rPr kumimoji="1" lang="ja-JP" altLang="en-US" smtClean="0"/>
              <a:t>24</a:t>
            </a:fld>
            <a:endParaRPr kumimoji="1" lang="ja-JP" altLang="en-US"/>
          </a:p>
        </p:txBody>
      </p:sp>
      <p:grpSp>
        <p:nvGrpSpPr>
          <p:cNvPr id="12" name="グループ化 11">
            <a:extLst>
              <a:ext uri="{FF2B5EF4-FFF2-40B4-BE49-F238E27FC236}">
                <a16:creationId xmlns:a16="http://schemas.microsoft.com/office/drawing/2014/main" id="{1B91F1CC-6FB4-E93A-63FD-1520815635DE}"/>
              </a:ext>
            </a:extLst>
          </p:cNvPr>
          <p:cNvGrpSpPr/>
          <p:nvPr/>
        </p:nvGrpSpPr>
        <p:grpSpPr>
          <a:xfrm>
            <a:off x="6426806" y="1503798"/>
            <a:ext cx="5209790" cy="288000"/>
            <a:chOff x="156000" y="1879963"/>
            <a:chExt cx="5858934" cy="288000"/>
          </a:xfrm>
        </p:grpSpPr>
        <p:sp>
          <p:nvSpPr>
            <p:cNvPr id="14" name="正方形/長方形 13">
              <a:extLst>
                <a:ext uri="{FF2B5EF4-FFF2-40B4-BE49-F238E27FC236}">
                  <a16:creationId xmlns:a16="http://schemas.microsoft.com/office/drawing/2014/main" id="{B6D14AC5-84AD-E905-7349-996495DE3DA4}"/>
                </a:ext>
              </a:extLst>
            </p:cNvPr>
            <p:cNvSpPr/>
            <p:nvPr/>
          </p:nvSpPr>
          <p:spPr>
            <a:xfrm>
              <a:off x="156000" y="1879963"/>
              <a:ext cx="5858934"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b="1">
                  <a:solidFill>
                    <a:schemeClr val="tx1"/>
                  </a:solidFill>
                  <a:latin typeface="Meiryo UI" panose="020B0604030504040204" pitchFamily="50" charset="-128"/>
                  <a:ea typeface="Meiryo UI" panose="020B0604030504040204" pitchFamily="50" charset="-128"/>
                </a:rPr>
                <a:t>提案</a:t>
              </a:r>
              <a:r>
                <a:rPr kumimoji="1" lang="ja-JP" altLang="en-US" sz="1400" b="1">
                  <a:solidFill>
                    <a:schemeClr val="tx1"/>
                  </a:solidFill>
                  <a:latin typeface="Meiryo UI" panose="020B0604030504040204" pitchFamily="50" charset="-128"/>
                  <a:ea typeface="Meiryo UI" panose="020B0604030504040204" pitchFamily="50" charset="-128"/>
                </a:rPr>
                <a:t>事業実施におけるリスク（技術、経済、その他）と対応</a:t>
              </a:r>
            </a:p>
          </p:txBody>
        </p:sp>
        <p:cxnSp>
          <p:nvCxnSpPr>
            <p:cNvPr id="16" name="直線コネクタ 15">
              <a:extLst>
                <a:ext uri="{FF2B5EF4-FFF2-40B4-BE49-F238E27FC236}">
                  <a16:creationId xmlns:a16="http://schemas.microsoft.com/office/drawing/2014/main" id="{65BFD960-66CD-45C4-BF4B-0CD11375C84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正方形/長方形 17">
            <a:extLst>
              <a:ext uri="{FF2B5EF4-FFF2-40B4-BE49-F238E27FC236}">
                <a16:creationId xmlns:a16="http://schemas.microsoft.com/office/drawing/2014/main" id="{AFEBB546-3DB9-96BD-E0A0-A496A0827662}"/>
              </a:ext>
            </a:extLst>
          </p:cNvPr>
          <p:cNvSpPr/>
          <p:nvPr/>
        </p:nvSpPr>
        <p:spPr>
          <a:xfrm>
            <a:off x="6510358" y="1908801"/>
            <a:ext cx="5209790" cy="3157399"/>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19" name="TextBox 51">
            <a:extLst>
              <a:ext uri="{FF2B5EF4-FFF2-40B4-BE49-F238E27FC236}">
                <a16:creationId xmlns:a16="http://schemas.microsoft.com/office/drawing/2014/main" id="{F22F3FE0-0083-FF52-E489-F3620F791AB1}"/>
              </a:ext>
            </a:extLst>
          </p:cNvPr>
          <p:cNvSpPr txBox="1"/>
          <p:nvPr/>
        </p:nvSpPr>
        <p:spPr>
          <a:xfrm>
            <a:off x="6595253" y="2284041"/>
            <a:ext cx="5040000" cy="778639"/>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技術・経済・社会等の面において、</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どのような事業化リスクが</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存在するかを記載ください。</a:t>
            </a:r>
            <a:endParaRPr lang="en-US" altLang="ja-JP" sz="1400" b="1">
              <a:solidFill>
                <a:srgbClr val="2E3558"/>
              </a:solidFill>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05BC5F5A-CBD1-07C4-63FF-E206DEE8E6F4}"/>
              </a:ext>
            </a:extLst>
          </p:cNvPr>
          <p:cNvSpPr txBox="1"/>
          <p:nvPr/>
        </p:nvSpPr>
        <p:spPr>
          <a:xfrm>
            <a:off x="6425463" y="3105796"/>
            <a:ext cx="1281801" cy="307777"/>
          </a:xfrm>
          <a:prstGeom prst="rect">
            <a:avLst/>
          </a:prstGeom>
          <a:noFill/>
        </p:spPr>
        <p:txBody>
          <a:bodyPr wrap="squar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cxnSp>
        <p:nvCxnSpPr>
          <p:cNvPr id="31" name="Straight Connector 40">
            <a:extLst>
              <a:ext uri="{FF2B5EF4-FFF2-40B4-BE49-F238E27FC236}">
                <a16:creationId xmlns:a16="http://schemas.microsoft.com/office/drawing/2014/main" id="{720E9F51-98BC-9149-C884-A9D8EBAB0499}"/>
              </a:ext>
            </a:extLst>
          </p:cNvPr>
          <p:cNvCxnSpPr>
            <a:cxnSpLocks/>
          </p:cNvCxnSpPr>
          <p:nvPr/>
        </p:nvCxnSpPr>
        <p:spPr>
          <a:xfrm flipH="1">
            <a:off x="6426806" y="5169646"/>
            <a:ext cx="520979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6" name="グループ化 35">
            <a:extLst>
              <a:ext uri="{FF2B5EF4-FFF2-40B4-BE49-F238E27FC236}">
                <a16:creationId xmlns:a16="http://schemas.microsoft.com/office/drawing/2014/main" id="{497CF740-7CF8-7F49-8B55-9CD7BCF601D0}"/>
              </a:ext>
            </a:extLst>
          </p:cNvPr>
          <p:cNvGrpSpPr/>
          <p:nvPr/>
        </p:nvGrpSpPr>
        <p:grpSpPr>
          <a:xfrm>
            <a:off x="8923701" y="5087506"/>
            <a:ext cx="216000" cy="216000"/>
            <a:chOff x="6131200" y="5271279"/>
            <a:chExt cx="216000" cy="216000"/>
          </a:xfrm>
        </p:grpSpPr>
        <p:sp>
          <p:nvSpPr>
            <p:cNvPr id="33" name="Freeform 94">
              <a:extLst>
                <a:ext uri="{FF2B5EF4-FFF2-40B4-BE49-F238E27FC236}">
                  <a16:creationId xmlns:a16="http://schemas.microsoft.com/office/drawing/2014/main" id="{69F3E51D-33B1-1A2B-F475-0A0566BB0099}"/>
                </a:ext>
              </a:extLst>
            </p:cNvPr>
            <p:cNvSpPr>
              <a:spLocks/>
            </p:cNvSpPr>
            <p:nvPr/>
          </p:nvSpPr>
          <p:spPr bwMode="gray">
            <a:xfrm rot="16200000" flipH="1">
              <a:off x="6131200" y="5271279"/>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4" name="Freeform 95">
              <a:extLst>
                <a:ext uri="{FF2B5EF4-FFF2-40B4-BE49-F238E27FC236}">
                  <a16:creationId xmlns:a16="http://schemas.microsoft.com/office/drawing/2014/main" id="{AED34D71-F76B-BBC3-2B76-29EFB51CB5BF}"/>
                </a:ext>
              </a:extLst>
            </p:cNvPr>
            <p:cNvSpPr>
              <a:spLocks/>
            </p:cNvSpPr>
            <p:nvPr/>
          </p:nvSpPr>
          <p:spPr bwMode="gray">
            <a:xfrm rot="16200000" flipH="1">
              <a:off x="6197606" y="5316756"/>
              <a:ext cx="84836"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39" name="Rectangle 43">
            <a:extLst>
              <a:ext uri="{FF2B5EF4-FFF2-40B4-BE49-F238E27FC236}">
                <a16:creationId xmlns:a16="http://schemas.microsoft.com/office/drawing/2014/main" id="{B95F8D51-9F21-B4A3-7797-AE50FFBF7340}"/>
              </a:ext>
            </a:extLst>
          </p:cNvPr>
          <p:cNvSpPr/>
          <p:nvPr/>
        </p:nvSpPr>
        <p:spPr>
          <a:xfrm>
            <a:off x="6426806" y="5344995"/>
            <a:ext cx="5209790" cy="90401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a:solidFill>
                  <a:schemeClr val="tx1"/>
                </a:solidFill>
                <a:latin typeface="Meiryo UI" panose="020B0604030504040204" pitchFamily="50" charset="-128"/>
                <a:ea typeface="Meiryo UI" panose="020B0604030504040204" pitchFamily="50" charset="-128"/>
              </a:rPr>
              <a:t>事業中止の判断基準（定量的な基準を含む）：　</a:t>
            </a:r>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51">
            <a:extLst>
              <a:ext uri="{FF2B5EF4-FFF2-40B4-BE49-F238E27FC236}">
                <a16:creationId xmlns:a16="http://schemas.microsoft.com/office/drawing/2014/main" id="{6EDFFD21-5AC5-473A-9BB4-5E1B1E1D7889}"/>
              </a:ext>
            </a:extLst>
          </p:cNvPr>
          <p:cNvSpPr txBox="1"/>
          <p:nvPr/>
        </p:nvSpPr>
        <p:spPr>
          <a:xfrm>
            <a:off x="6595253" y="5683468"/>
            <a:ext cx="5040000" cy="674687"/>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a:solidFill>
                  <a:srgbClr val="2E3558"/>
                </a:solidFill>
                <a:latin typeface="Meiryo UI" panose="020B0604030504040204" pitchFamily="50" charset="-128"/>
                <a:ea typeface="Meiryo UI" panose="020B0604030504040204" pitchFamily="50" charset="-128"/>
              </a:rPr>
              <a:t>どのような事態になった場合に</a:t>
            </a:r>
            <a:endParaRPr lang="en-US" altLang="ja-JP" sz="1400">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提案事業を中止するかの判断基準についても</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r>
              <a:rPr lang="ja-JP" altLang="en-US" sz="1400" b="1">
                <a:solidFill>
                  <a:srgbClr val="2E3558"/>
                </a:solidFill>
                <a:latin typeface="Meiryo UI" panose="020B0604030504040204" pitchFamily="50" charset="-128"/>
                <a:ea typeface="Meiryo UI" panose="020B0604030504040204" pitchFamily="50" charset="-128"/>
              </a:rPr>
              <a:t>定量的な観点を含め記載ください。</a:t>
            </a:r>
            <a:endParaRPr lang="en-US" altLang="ja-JP" sz="1400" b="1">
              <a:solidFill>
                <a:srgbClr val="2E3558"/>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C3FD6BAE-6ED8-9551-1756-6A7800B0EB6D}"/>
              </a:ext>
            </a:extLst>
          </p:cNvPr>
          <p:cNvSpPr txBox="1"/>
          <p:nvPr/>
        </p:nvSpPr>
        <p:spPr>
          <a:xfrm>
            <a:off x="703385" y="3422733"/>
            <a:ext cx="1281801" cy="307777"/>
          </a:xfrm>
          <a:prstGeom prst="rect">
            <a:avLst/>
          </a:prstGeom>
          <a:noFill/>
        </p:spPr>
        <p:txBody>
          <a:bodyPr wrap="squar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grpSp>
        <p:nvGrpSpPr>
          <p:cNvPr id="29" name="グループ化 28">
            <a:extLst>
              <a:ext uri="{FF2B5EF4-FFF2-40B4-BE49-F238E27FC236}">
                <a16:creationId xmlns:a16="http://schemas.microsoft.com/office/drawing/2014/main" id="{153CA530-FFFF-4140-64DA-2B023FDEFF5D}"/>
              </a:ext>
            </a:extLst>
          </p:cNvPr>
          <p:cNvGrpSpPr/>
          <p:nvPr/>
        </p:nvGrpSpPr>
        <p:grpSpPr>
          <a:xfrm>
            <a:off x="1086439" y="3882831"/>
            <a:ext cx="4792024" cy="1533534"/>
            <a:chOff x="489738" y="2011712"/>
            <a:chExt cx="5428178" cy="1533534"/>
          </a:xfrm>
        </p:grpSpPr>
        <p:sp>
          <p:nvSpPr>
            <p:cNvPr id="23" name="TextBox 24">
              <a:extLst>
                <a:ext uri="{FF2B5EF4-FFF2-40B4-BE49-F238E27FC236}">
                  <a16:creationId xmlns:a16="http://schemas.microsoft.com/office/drawing/2014/main" id="{222C6B4C-6FA1-3DEE-C253-BC29ECB6DA13}"/>
                </a:ext>
              </a:extLst>
            </p:cNvPr>
            <p:cNvSpPr txBox="1"/>
            <p:nvPr/>
          </p:nvSpPr>
          <p:spPr>
            <a:xfrm>
              <a:off x="489738" y="2011712"/>
              <a:ext cx="5428178"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許認可</a:t>
              </a:r>
              <a:endParaRPr kumimoji="0" lang="ja-JP" altLang="en-US" sz="1200" b="1">
                <a:solidFill>
                  <a:prstClr val="black"/>
                </a:solidFill>
                <a:latin typeface="Meiryo UI" panose="020B0604030504040204" pitchFamily="50" charset="-128"/>
                <a:ea typeface="Meiryo UI" panose="020B0604030504040204" pitchFamily="50" charset="-128"/>
              </a:endParaRPr>
            </a:p>
            <a:p>
              <a:pPr marR="0" lvl="1" algn="l" defTabSz="914400" rtl="0" eaLnBrk="1" fontAlgn="auto" latinLnBrk="0" hangingPunct="1">
                <a:lnSpc>
                  <a:spcPct val="100000"/>
                </a:lnSpc>
                <a:spcBef>
                  <a:spcPts val="0"/>
                </a:spcBef>
                <a:spcAft>
                  <a:spcPts val="0"/>
                </a:spcAft>
                <a:buClrTx/>
                <a:buSzTx/>
                <a:tabLst/>
                <a:defRPr/>
              </a:pP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対象①：</a:t>
              </a:r>
              <a:r>
                <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XXX</a:t>
              </a: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の認可</a:t>
              </a:r>
              <a:endPar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ja-JP" altLang="en-US" sz="1200">
                  <a:solidFill>
                    <a:prstClr val="black"/>
                  </a:solidFill>
                  <a:latin typeface="Meiryo UI" panose="020B0604030504040204" pitchFamily="50" charset="-128"/>
                  <a:ea typeface="Meiryo UI" panose="020B0604030504040204" pitchFamily="50" charset="-128"/>
                </a:rPr>
                <a:t>対応状況：</a:t>
              </a:r>
              <a:r>
                <a:rPr kumimoji="0" lang="en-US" altLang="ja-JP" sz="1200">
                  <a:solidFill>
                    <a:prstClr val="black"/>
                  </a:solidFill>
                  <a:latin typeface="Meiryo UI" panose="020B0604030504040204" pitchFamily="50" charset="-128"/>
                  <a:ea typeface="Meiryo UI" panose="020B0604030504040204" pitchFamily="50" charset="-128"/>
                </a:rPr>
                <a:t>XXX</a:t>
              </a:r>
            </a:p>
            <a:p>
              <a:pPr lvl="1">
                <a:defRPr/>
              </a:pPr>
              <a:r>
                <a:rPr kumimoji="0" lang="ja-JP" altLang="en-US" sz="1200">
                  <a:solidFill>
                    <a:prstClr val="black"/>
                  </a:solidFill>
                  <a:latin typeface="Meiryo UI" panose="020B0604030504040204" pitchFamily="50" charset="-128"/>
                  <a:ea typeface="Meiryo UI" panose="020B0604030504040204" pitchFamily="50" charset="-128"/>
                </a:rPr>
                <a:t>対象②：</a:t>
              </a:r>
              <a:r>
                <a:rPr kumimoji="0" lang="en-US" altLang="ja-JP" sz="1200">
                  <a:solidFill>
                    <a:prstClr val="black"/>
                  </a:solidFill>
                  <a:latin typeface="Meiryo UI" panose="020B0604030504040204" pitchFamily="50" charset="-128"/>
                  <a:ea typeface="Meiryo UI" panose="020B0604030504040204" pitchFamily="50" charset="-128"/>
                </a:rPr>
                <a:t>XXX</a:t>
              </a:r>
              <a:r>
                <a:rPr kumimoji="0" lang="ja-JP" altLang="en-US" sz="1200">
                  <a:solidFill>
                    <a:prstClr val="black"/>
                  </a:solidFill>
                  <a:latin typeface="Meiryo UI" panose="020B0604030504040204" pitchFamily="50" charset="-128"/>
                  <a:ea typeface="Meiryo UI" panose="020B0604030504040204" pitchFamily="50" charset="-128"/>
                </a:rPr>
                <a:t>の認可</a:t>
              </a:r>
              <a:endParaRPr kumimoji="0" lang="en-US" altLang="ja-JP" sz="12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defRPr/>
              </a:pPr>
              <a:r>
                <a:rPr kumimoji="0" lang="ja-JP" altLang="en-US" sz="1200">
                  <a:solidFill>
                    <a:prstClr val="black"/>
                  </a:solidFill>
                  <a:latin typeface="Meiryo UI" panose="020B0604030504040204" pitchFamily="50" charset="-128"/>
                  <a:ea typeface="Meiryo UI" panose="020B0604030504040204" pitchFamily="50" charset="-128"/>
                </a:rPr>
                <a:t>対応状況：</a:t>
              </a:r>
              <a:r>
                <a:rPr kumimoji="0" lang="en-US" altLang="ja-JP" sz="1200">
                  <a:solidFill>
                    <a:prstClr val="black"/>
                  </a:solidFill>
                  <a:latin typeface="Meiryo UI" panose="020B0604030504040204" pitchFamily="50" charset="-128"/>
                  <a:ea typeface="Meiryo UI" panose="020B0604030504040204" pitchFamily="50" charset="-128"/>
                </a:rPr>
                <a:t>XXX</a:t>
              </a:r>
              <a:endParaRPr kumimoji="0" lang="ja-JP" altLang="en-US" sz="1200">
                <a:solidFill>
                  <a:prstClr val="black"/>
                </a:solidFill>
                <a:latin typeface="Meiryo UI" panose="020B0604030504040204" pitchFamily="50" charset="-128"/>
                <a:ea typeface="Meiryo UI" panose="020B0604030504040204" pitchFamily="50" charset="-128"/>
              </a:endParaRPr>
            </a:p>
          </p:txBody>
        </p:sp>
        <p:sp>
          <p:nvSpPr>
            <p:cNvPr id="28" name="TextBox 24">
              <a:extLst>
                <a:ext uri="{FF2B5EF4-FFF2-40B4-BE49-F238E27FC236}">
                  <a16:creationId xmlns:a16="http://schemas.microsoft.com/office/drawing/2014/main" id="{C22719EC-2920-8751-7DF9-AF59738BDCA5}"/>
                </a:ext>
              </a:extLst>
            </p:cNvPr>
            <p:cNvSpPr txBox="1"/>
            <p:nvPr/>
          </p:nvSpPr>
          <p:spPr>
            <a:xfrm>
              <a:off x="489738" y="3196229"/>
              <a:ext cx="5428178"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法令適合</a:t>
              </a:r>
              <a:endParaRPr kumimoji="0" lang="ja-JP" altLang="en-US" sz="1200" b="1">
                <a:solidFill>
                  <a:prstClr val="black"/>
                </a:solidFill>
                <a:latin typeface="Meiryo UI" panose="020B0604030504040204" pitchFamily="50" charset="-128"/>
                <a:ea typeface="Meiryo UI" panose="020B0604030504040204" pitchFamily="50" charset="-128"/>
              </a:endParaRPr>
            </a:p>
            <a:p>
              <a:pPr marR="0" lvl="1" algn="l" defTabSz="914400" rtl="0" eaLnBrk="1" fontAlgn="auto" latinLnBrk="0" hangingPunct="1">
                <a:lnSpc>
                  <a:spcPct val="100000"/>
                </a:lnSpc>
                <a:spcBef>
                  <a:spcPts val="0"/>
                </a:spcBef>
                <a:spcAft>
                  <a:spcPts val="0"/>
                </a:spcAft>
                <a:buClrTx/>
                <a:buSzTx/>
                <a:tabLst/>
                <a:defRPr/>
              </a:pPr>
              <a:r>
                <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対象①：</a:t>
              </a:r>
              <a:r>
                <a:rPr kumimoji="0" lang="ja-JP" altLang="en-US" sz="1200">
                  <a:solidFill>
                    <a:prstClr val="black"/>
                  </a:solidFill>
                  <a:latin typeface="Meiryo UI" panose="020B0604030504040204" pitchFamily="50" charset="-128"/>
                  <a:ea typeface="Meiryo UI" panose="020B0604030504040204" pitchFamily="50" charset="-128"/>
                </a:rPr>
                <a:t>法令名、対象</a:t>
              </a:r>
              <a:endParaRPr kumimoji="0"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r>
                <a:rPr kumimoji="0" lang="ja-JP" altLang="en-US" sz="1200">
                  <a:solidFill>
                    <a:prstClr val="black"/>
                  </a:solidFill>
                  <a:latin typeface="Meiryo UI" panose="020B0604030504040204" pitchFamily="50" charset="-128"/>
                  <a:ea typeface="Meiryo UI" panose="020B0604030504040204" pitchFamily="50" charset="-128"/>
                </a:rPr>
                <a:t>対応状況：</a:t>
              </a:r>
              <a:r>
                <a:rPr kumimoji="0" lang="en-US" altLang="ja-JP" sz="1200">
                  <a:solidFill>
                    <a:prstClr val="black"/>
                  </a:solidFill>
                  <a:latin typeface="Meiryo UI" panose="020B0604030504040204" pitchFamily="50" charset="-128"/>
                  <a:ea typeface="Meiryo UI" panose="020B0604030504040204" pitchFamily="50" charset="-128"/>
                </a:rPr>
                <a:t>XXX</a:t>
              </a:r>
            </a:p>
            <a:p>
              <a:pPr lvl="1">
                <a:defRPr/>
              </a:pPr>
              <a:r>
                <a:rPr kumimoji="0" lang="ja-JP" altLang="en-US" sz="1200">
                  <a:solidFill>
                    <a:prstClr val="black"/>
                  </a:solidFill>
                  <a:latin typeface="Meiryo UI" panose="020B0604030504040204" pitchFamily="50" charset="-128"/>
                  <a:ea typeface="Meiryo UI" panose="020B0604030504040204" pitchFamily="50" charset="-128"/>
                </a:rPr>
                <a:t>対象②：法令名、対象</a:t>
              </a:r>
              <a:endParaRPr kumimoji="0" lang="en-US" altLang="ja-JP" sz="1200">
                <a:solidFill>
                  <a:prstClr val="black"/>
                </a:solidFill>
                <a:latin typeface="Meiryo UI" panose="020B0604030504040204" pitchFamily="50" charset="-128"/>
                <a:ea typeface="Meiryo UI" panose="020B0604030504040204" pitchFamily="50" charset="-128"/>
              </a:endParaRPr>
            </a:p>
            <a:p>
              <a:pPr marL="742950" lvl="1" indent="-285750">
                <a:buFont typeface="Meiryo UI" panose="020B0604030504040204" pitchFamily="50" charset="-128"/>
                <a:buChar char="‒"/>
                <a:defRPr/>
              </a:pPr>
              <a:r>
                <a:rPr kumimoji="0" lang="ja-JP" altLang="en-US" sz="1200">
                  <a:solidFill>
                    <a:prstClr val="black"/>
                  </a:solidFill>
                  <a:latin typeface="Meiryo UI" panose="020B0604030504040204" pitchFamily="50" charset="-128"/>
                  <a:ea typeface="Meiryo UI" panose="020B0604030504040204" pitchFamily="50" charset="-128"/>
                </a:rPr>
                <a:t>対応状況：</a:t>
              </a:r>
              <a:r>
                <a:rPr kumimoji="0" lang="en-US" altLang="ja-JP" sz="1200">
                  <a:solidFill>
                    <a:prstClr val="black"/>
                  </a:solidFill>
                  <a:latin typeface="Meiryo UI" panose="020B0604030504040204" pitchFamily="50" charset="-128"/>
                  <a:ea typeface="Meiryo UI" panose="020B0604030504040204" pitchFamily="50" charset="-128"/>
                </a:rPr>
                <a:t>XXX</a:t>
              </a:r>
              <a:endParaRPr kumimoji="0" lang="ja-JP" altLang="en-US" sz="1200">
                <a:solidFill>
                  <a:prstClr val="black"/>
                </a:solidFill>
                <a:latin typeface="Meiryo UI" panose="020B0604030504040204" pitchFamily="50" charset="-128"/>
                <a:ea typeface="Meiryo UI" panose="020B0604030504040204" pitchFamily="50" charset="-128"/>
              </a:endParaRPr>
            </a:p>
            <a:p>
              <a:pPr marL="742950" marR="0" lvl="1" indent="-285750" algn="l" defTabSz="914400" rtl="0" eaLnBrk="1" fontAlgn="auto" latinLnBrk="0" hangingPunct="1">
                <a:lnSpc>
                  <a:spcPct val="100000"/>
                </a:lnSpc>
                <a:spcBef>
                  <a:spcPts val="0"/>
                </a:spcBef>
                <a:spcAft>
                  <a:spcPts val="0"/>
                </a:spcAft>
                <a:buClrTx/>
                <a:buSzTx/>
                <a:buFont typeface="Meiryo UI" panose="020B0604030504040204" pitchFamily="50" charset="-128"/>
                <a:buChar char="‒"/>
                <a:tabLst/>
                <a:defRPr/>
              </a:pPr>
              <a:endParaRPr kumimoji="0"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grpSp>
      <p:grpSp>
        <p:nvGrpSpPr>
          <p:cNvPr id="53" name="グループ化 52">
            <a:extLst>
              <a:ext uri="{FF2B5EF4-FFF2-40B4-BE49-F238E27FC236}">
                <a16:creationId xmlns:a16="http://schemas.microsoft.com/office/drawing/2014/main" id="{91A06B84-2E04-E092-764C-A83FD3ECD549}"/>
              </a:ext>
            </a:extLst>
          </p:cNvPr>
          <p:cNvGrpSpPr/>
          <p:nvPr/>
        </p:nvGrpSpPr>
        <p:grpSpPr>
          <a:xfrm>
            <a:off x="6668416" y="3495713"/>
            <a:ext cx="4695150" cy="1482643"/>
            <a:chOff x="765598" y="1643417"/>
            <a:chExt cx="7240806" cy="2264863"/>
          </a:xfrm>
        </p:grpSpPr>
        <p:grpSp>
          <p:nvGrpSpPr>
            <p:cNvPr id="30" name="グループ化 29">
              <a:extLst>
                <a:ext uri="{FF2B5EF4-FFF2-40B4-BE49-F238E27FC236}">
                  <a16:creationId xmlns:a16="http://schemas.microsoft.com/office/drawing/2014/main" id="{367D2D71-4270-5227-8BE9-86679F6D4628}"/>
                </a:ext>
              </a:extLst>
            </p:cNvPr>
            <p:cNvGrpSpPr/>
            <p:nvPr/>
          </p:nvGrpSpPr>
          <p:grpSpPr>
            <a:xfrm>
              <a:off x="765598" y="1643417"/>
              <a:ext cx="3478742" cy="1064941"/>
              <a:chOff x="765598" y="1643417"/>
              <a:chExt cx="3478742" cy="1064941"/>
            </a:xfrm>
          </p:grpSpPr>
          <p:grpSp>
            <p:nvGrpSpPr>
              <p:cNvPr id="32" name="グループ化 31">
                <a:extLst>
                  <a:ext uri="{FF2B5EF4-FFF2-40B4-BE49-F238E27FC236}">
                    <a16:creationId xmlns:a16="http://schemas.microsoft.com/office/drawing/2014/main" id="{526CAE34-60C8-449C-FA69-C9DCEDD84E6D}"/>
                  </a:ext>
                </a:extLst>
              </p:cNvPr>
              <p:cNvGrpSpPr/>
              <p:nvPr/>
            </p:nvGrpSpPr>
            <p:grpSpPr>
              <a:xfrm>
                <a:off x="765598" y="1643417"/>
                <a:ext cx="3478742" cy="288000"/>
                <a:chOff x="156000" y="1879963"/>
                <a:chExt cx="5858934" cy="288000"/>
              </a:xfrm>
            </p:grpSpPr>
            <p:sp>
              <p:nvSpPr>
                <p:cNvPr id="37" name="正方形/長方形 36">
                  <a:extLst>
                    <a:ext uri="{FF2B5EF4-FFF2-40B4-BE49-F238E27FC236}">
                      <a16:creationId xmlns:a16="http://schemas.microsoft.com/office/drawing/2014/main" id="{A18D4595-A9DB-3874-70C4-857A27BEE630}"/>
                    </a:ext>
                  </a:extLst>
                </p:cNvPr>
                <p:cNvSpPr/>
                <p:nvPr/>
              </p:nvSpPr>
              <p:spPr>
                <a:xfrm>
                  <a:off x="156000" y="1879963"/>
                  <a:ext cx="5858934"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lang="ja-JP" altLang="en-US" sz="1000" b="1">
                      <a:solidFill>
                        <a:schemeClr val="tx1"/>
                      </a:solidFill>
                      <a:latin typeface="Meiryo UI" panose="020B0604030504040204" pitchFamily="50" charset="-128"/>
                      <a:ea typeface="Meiryo UI" panose="020B0604030504040204" pitchFamily="50" charset="-128"/>
                    </a:rPr>
                    <a:t>提案</a:t>
                  </a:r>
                  <a:r>
                    <a:rPr kumimoji="1" lang="ja-JP" altLang="en-US" sz="1000" b="1">
                      <a:solidFill>
                        <a:schemeClr val="tx1"/>
                      </a:solidFill>
                      <a:latin typeface="Meiryo UI" panose="020B0604030504040204" pitchFamily="50" charset="-128"/>
                      <a:ea typeface="Meiryo UI" panose="020B0604030504040204" pitchFamily="50" charset="-128"/>
                    </a:rPr>
                    <a:t>事業実施における技術リスクと対応</a:t>
                  </a:r>
                </a:p>
              </p:txBody>
            </p:sp>
            <p:cxnSp>
              <p:nvCxnSpPr>
                <p:cNvPr id="38" name="直線コネクタ 37">
                  <a:extLst>
                    <a:ext uri="{FF2B5EF4-FFF2-40B4-BE49-F238E27FC236}">
                      <a16:creationId xmlns:a16="http://schemas.microsoft.com/office/drawing/2014/main" id="{425929B5-FA18-EFE9-14AB-534CE0CE12B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ee4pContent3">
                <a:extLst>
                  <a:ext uri="{FF2B5EF4-FFF2-40B4-BE49-F238E27FC236}">
                    <a16:creationId xmlns:a16="http://schemas.microsoft.com/office/drawing/2014/main" id="{A4585704-53B8-A916-C3A4-31B3CA4244E0}"/>
                  </a:ext>
                </a:extLst>
              </p:cNvPr>
              <p:cNvSpPr txBox="1"/>
              <p:nvPr/>
            </p:nvSpPr>
            <p:spPr>
              <a:xfrm>
                <a:off x="765598" y="2060358"/>
                <a:ext cx="34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によるリスク</a:t>
                </a:r>
                <a:endParaRPr kumimoji="1" lang="en-US" altLang="ja-JP" sz="1000">
                  <a:latin typeface="Meiryo UI" panose="020B0604030504040204" pitchFamily="50" charset="-128"/>
                  <a:ea typeface="Meiryo UI" panose="020B0604030504040204" pitchFamily="50" charset="-128"/>
                </a:endParaRPr>
              </a:p>
              <a:p>
                <a:pPr marL="108000" lvl="1" indent="0">
                  <a:buSzPct val="100000"/>
                  <a:buNone/>
                </a:pPr>
                <a:r>
                  <a:rPr kumimoji="1" lang="ja-JP" altLang="en-US" sz="1000">
                    <a:latin typeface="Meiryo UI" panose="020B0604030504040204" pitchFamily="50" charset="-128"/>
                    <a:ea typeface="Meiryo UI" panose="020B0604030504040204" pitchFamily="50" charset="-128"/>
                  </a:rPr>
                  <a:t>→　</a:t>
                </a: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等を実施</a:t>
                </a:r>
                <a:endParaRPr kumimoji="1" lang="en-US" altLang="ja-JP" sz="1000">
                  <a:latin typeface="Meiryo UI" panose="020B0604030504040204" pitchFamily="50" charset="-128"/>
                  <a:ea typeface="Meiryo UI" panose="020B0604030504040204" pitchFamily="50" charset="-128"/>
                </a:endParaRPr>
              </a:p>
            </p:txBody>
          </p:sp>
        </p:grpSp>
        <p:grpSp>
          <p:nvGrpSpPr>
            <p:cNvPr id="41" name="グループ化 40">
              <a:extLst>
                <a:ext uri="{FF2B5EF4-FFF2-40B4-BE49-F238E27FC236}">
                  <a16:creationId xmlns:a16="http://schemas.microsoft.com/office/drawing/2014/main" id="{A5A3D12C-FC4B-1C9D-0692-8CAD2E35DFDE}"/>
                </a:ext>
              </a:extLst>
            </p:cNvPr>
            <p:cNvGrpSpPr/>
            <p:nvPr/>
          </p:nvGrpSpPr>
          <p:grpSpPr>
            <a:xfrm>
              <a:off x="4586404" y="1643417"/>
              <a:ext cx="3420000" cy="1065665"/>
              <a:chOff x="4586404" y="1643417"/>
              <a:chExt cx="3420000" cy="1065665"/>
            </a:xfrm>
          </p:grpSpPr>
          <p:grpSp>
            <p:nvGrpSpPr>
              <p:cNvPr id="42" name="グループ化 41">
                <a:extLst>
                  <a:ext uri="{FF2B5EF4-FFF2-40B4-BE49-F238E27FC236}">
                    <a16:creationId xmlns:a16="http://schemas.microsoft.com/office/drawing/2014/main" id="{335FD188-480A-0A26-39DC-B9C178FFE835}"/>
                  </a:ext>
                </a:extLst>
              </p:cNvPr>
              <p:cNvGrpSpPr/>
              <p:nvPr/>
            </p:nvGrpSpPr>
            <p:grpSpPr>
              <a:xfrm>
                <a:off x="4586404" y="1643417"/>
                <a:ext cx="3420000" cy="288000"/>
                <a:chOff x="156000" y="1879963"/>
                <a:chExt cx="5760000" cy="288000"/>
              </a:xfrm>
            </p:grpSpPr>
            <p:sp>
              <p:nvSpPr>
                <p:cNvPr id="46" name="正方形/長方形 45">
                  <a:extLst>
                    <a:ext uri="{FF2B5EF4-FFF2-40B4-BE49-F238E27FC236}">
                      <a16:creationId xmlns:a16="http://schemas.microsoft.com/office/drawing/2014/main" id="{3A9DC8C9-D3CD-53C7-CDAD-DE2CF0F00A1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000" b="1">
                      <a:solidFill>
                        <a:schemeClr val="tx1"/>
                      </a:solidFill>
                      <a:latin typeface="Meiryo UI" panose="020B0604030504040204" pitchFamily="50" charset="-128"/>
                      <a:ea typeface="Meiryo UI" panose="020B0604030504040204" pitchFamily="50" charset="-128"/>
                    </a:rPr>
                    <a:t>市場投入（経済社会）におけるリスクと対応</a:t>
                  </a:r>
                </a:p>
              </p:txBody>
            </p:sp>
            <p:cxnSp>
              <p:nvCxnSpPr>
                <p:cNvPr id="47" name="直線コネクタ 46">
                  <a:extLst>
                    <a:ext uri="{FF2B5EF4-FFF2-40B4-BE49-F238E27FC236}">
                      <a16:creationId xmlns:a16="http://schemas.microsoft.com/office/drawing/2014/main" id="{6B801F52-9DFD-0A81-62AA-555095A6F82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5" name="ee4pContent3">
                <a:extLst>
                  <a:ext uri="{FF2B5EF4-FFF2-40B4-BE49-F238E27FC236}">
                    <a16:creationId xmlns:a16="http://schemas.microsoft.com/office/drawing/2014/main" id="{127904D0-88F8-610E-2A96-DB9B44E13FA5}"/>
                  </a:ext>
                </a:extLst>
              </p:cNvPr>
              <p:cNvSpPr txBox="1"/>
              <p:nvPr/>
            </p:nvSpPr>
            <p:spPr>
              <a:xfrm>
                <a:off x="4586404" y="2061082"/>
                <a:ext cx="34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によるリスク</a:t>
                </a:r>
                <a:endParaRPr kumimoji="1" lang="en-US" altLang="ja-JP" sz="1000">
                  <a:latin typeface="Meiryo UI" panose="020B0604030504040204" pitchFamily="50" charset="-128"/>
                  <a:ea typeface="Meiryo UI" panose="020B0604030504040204" pitchFamily="50" charset="-128"/>
                </a:endParaRPr>
              </a:p>
              <a:p>
                <a:pPr marL="108000" lvl="1" indent="0">
                  <a:buSzPct val="100000"/>
                  <a:buNone/>
                </a:pPr>
                <a:r>
                  <a:rPr kumimoji="1" lang="ja-JP" altLang="en-US" sz="1000">
                    <a:latin typeface="Meiryo UI" panose="020B0604030504040204" pitchFamily="50" charset="-128"/>
                    <a:ea typeface="Meiryo UI" panose="020B0604030504040204" pitchFamily="50" charset="-128"/>
                  </a:rPr>
                  <a:t>→　</a:t>
                </a: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等を実施</a:t>
                </a:r>
                <a:endParaRPr kumimoji="1" lang="en-US" altLang="ja-JP" sz="1000">
                  <a:latin typeface="Meiryo UI" panose="020B0604030504040204" pitchFamily="50" charset="-128"/>
                  <a:ea typeface="Meiryo UI" panose="020B0604030504040204" pitchFamily="50" charset="-128"/>
                </a:endParaRPr>
              </a:p>
            </p:txBody>
          </p:sp>
        </p:grpSp>
        <p:grpSp>
          <p:nvGrpSpPr>
            <p:cNvPr id="48" name="グループ化 47">
              <a:extLst>
                <a:ext uri="{FF2B5EF4-FFF2-40B4-BE49-F238E27FC236}">
                  <a16:creationId xmlns:a16="http://schemas.microsoft.com/office/drawing/2014/main" id="{69B81DFD-CAA8-4BD0-D304-DCFBC2E70B86}"/>
                </a:ext>
              </a:extLst>
            </p:cNvPr>
            <p:cNvGrpSpPr/>
            <p:nvPr/>
          </p:nvGrpSpPr>
          <p:grpSpPr>
            <a:xfrm>
              <a:off x="2705372" y="2844512"/>
              <a:ext cx="3420000" cy="1063768"/>
              <a:chOff x="2984816" y="2844512"/>
              <a:chExt cx="3420000" cy="1063768"/>
            </a:xfrm>
          </p:grpSpPr>
          <p:grpSp>
            <p:nvGrpSpPr>
              <p:cNvPr id="49" name="グループ化 48">
                <a:extLst>
                  <a:ext uri="{FF2B5EF4-FFF2-40B4-BE49-F238E27FC236}">
                    <a16:creationId xmlns:a16="http://schemas.microsoft.com/office/drawing/2014/main" id="{F0AF8D9E-7E0C-3D39-64A0-F7554B569418}"/>
                  </a:ext>
                </a:extLst>
              </p:cNvPr>
              <p:cNvGrpSpPr/>
              <p:nvPr/>
            </p:nvGrpSpPr>
            <p:grpSpPr>
              <a:xfrm>
                <a:off x="2984816" y="2844512"/>
                <a:ext cx="3420000" cy="288000"/>
                <a:chOff x="156000" y="1879963"/>
                <a:chExt cx="5760000" cy="288000"/>
              </a:xfrm>
            </p:grpSpPr>
            <p:sp>
              <p:nvSpPr>
                <p:cNvPr id="51" name="正方形/長方形 50">
                  <a:extLst>
                    <a:ext uri="{FF2B5EF4-FFF2-40B4-BE49-F238E27FC236}">
                      <a16:creationId xmlns:a16="http://schemas.microsoft.com/office/drawing/2014/main" id="{1B3DEF9B-3809-60CC-0004-EB0FED1172F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lang="ja-JP" altLang="en-US" sz="1000" b="1">
                      <a:solidFill>
                        <a:schemeClr val="tx1"/>
                      </a:solidFill>
                      <a:latin typeface="Meiryo UI" panose="020B0604030504040204" pitchFamily="50" charset="-128"/>
                      <a:ea typeface="Meiryo UI" panose="020B0604030504040204" pitchFamily="50" charset="-128"/>
                    </a:rPr>
                    <a:t>その他（自然災害等）のリスクと対応</a:t>
                  </a:r>
                </a:p>
              </p:txBody>
            </p:sp>
            <p:cxnSp>
              <p:nvCxnSpPr>
                <p:cNvPr id="52" name="直線コネクタ 51">
                  <a:extLst>
                    <a:ext uri="{FF2B5EF4-FFF2-40B4-BE49-F238E27FC236}">
                      <a16:creationId xmlns:a16="http://schemas.microsoft.com/office/drawing/2014/main" id="{4A1475B8-7DF5-DF07-6485-50669F85D2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ee4pContent3">
                <a:extLst>
                  <a:ext uri="{FF2B5EF4-FFF2-40B4-BE49-F238E27FC236}">
                    <a16:creationId xmlns:a16="http://schemas.microsoft.com/office/drawing/2014/main" id="{F938E936-9515-5027-0BCF-FD56E0228CF0}"/>
                  </a:ext>
                </a:extLst>
              </p:cNvPr>
              <p:cNvSpPr txBox="1"/>
              <p:nvPr/>
            </p:nvSpPr>
            <p:spPr>
              <a:xfrm>
                <a:off x="2984816" y="3260280"/>
                <a:ext cx="34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によるリスク</a:t>
                </a:r>
                <a:endParaRPr kumimoji="1" lang="en-US" altLang="ja-JP" sz="1000">
                  <a:latin typeface="Meiryo UI" panose="020B0604030504040204" pitchFamily="50" charset="-128"/>
                  <a:ea typeface="Meiryo UI" panose="020B0604030504040204" pitchFamily="50" charset="-128"/>
                </a:endParaRPr>
              </a:p>
              <a:p>
                <a:pPr marL="108000" lvl="1" indent="0">
                  <a:buSzPct val="100000"/>
                  <a:buNone/>
                </a:pPr>
                <a:r>
                  <a:rPr kumimoji="1" lang="ja-JP" altLang="en-US" sz="1000">
                    <a:latin typeface="Meiryo UI" panose="020B0604030504040204" pitchFamily="50" charset="-128"/>
                    <a:ea typeface="Meiryo UI" panose="020B0604030504040204" pitchFamily="50" charset="-128"/>
                  </a:rPr>
                  <a:t>→　</a:t>
                </a:r>
                <a:r>
                  <a:rPr kumimoji="1" lang="en-US" altLang="ja-JP" sz="1000">
                    <a:latin typeface="Meiryo UI" panose="020B0604030504040204" pitchFamily="50" charset="-128"/>
                    <a:ea typeface="Meiryo UI" panose="020B0604030504040204" pitchFamily="50" charset="-128"/>
                  </a:rPr>
                  <a:t>XXX</a:t>
                </a:r>
                <a:r>
                  <a:rPr kumimoji="1" lang="ja-JP" altLang="en-US" sz="1000">
                    <a:latin typeface="Meiryo UI" panose="020B0604030504040204" pitchFamily="50" charset="-128"/>
                    <a:ea typeface="Meiryo UI" panose="020B0604030504040204" pitchFamily="50" charset="-128"/>
                  </a:rPr>
                  <a:t>等を実施</a:t>
                </a:r>
                <a:endParaRPr kumimoji="1" lang="en-US" altLang="ja-JP" sz="1000">
                  <a:latin typeface="Meiryo UI" panose="020B0604030504040204" pitchFamily="50" charset="-128"/>
                  <a:ea typeface="Meiryo UI" panose="020B0604030504040204" pitchFamily="50" charset="-128"/>
                </a:endParaRPr>
              </a:p>
            </p:txBody>
          </p:sp>
        </p:grpSp>
      </p:grpSp>
    </p:spTree>
    <p:extLst>
      <p:ext uri="{BB962C8B-B14F-4D97-AF65-F5344CB8AC3E}">
        <p14:creationId xmlns:p14="http://schemas.microsoft.com/office/powerpoint/2010/main" val="24885206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61CEB-DC0A-A99C-67B7-46B499D62D03}"/>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FD78256-C1F5-ADB8-E67F-59B910990247}"/>
              </a:ext>
            </a:extLst>
          </p:cNvPr>
          <p:cNvGraphicFramePr>
            <a:graphicFrameLocks noChangeAspect="1"/>
          </p:cNvGraphicFramePr>
          <p:nvPr>
            <p:custDataLst>
              <p:tags r:id="rId1"/>
            </p:custDataLst>
            <p:extLst>
              <p:ext uri="{D42A27DB-BD31-4B8C-83A1-F6EECF244321}">
                <p14:modId xmlns:p14="http://schemas.microsoft.com/office/powerpoint/2010/main" val="19411184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EFD78256-C1F5-ADB8-E67F-59B91099024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正方形/長方形 10">
            <a:extLst>
              <a:ext uri="{FF2B5EF4-FFF2-40B4-BE49-F238E27FC236}">
                <a16:creationId xmlns:a16="http://schemas.microsoft.com/office/drawing/2014/main" id="{32F119AE-23CE-BD71-7D65-09B2765621E2}"/>
              </a:ext>
            </a:extLst>
          </p:cNvPr>
          <p:cNvSpPr/>
          <p:nvPr/>
        </p:nvSpPr>
        <p:spPr>
          <a:xfrm>
            <a:off x="670015" y="1908802"/>
            <a:ext cx="10840835" cy="4496648"/>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34CCF474-498C-0C07-6CB4-75D95A97FCF0}"/>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②エ</a:t>
            </a:r>
            <a:r>
              <a:rPr lang="en-US" altLang="ja-JP" sz="2000"/>
              <a:t>.</a:t>
            </a:r>
            <a:r>
              <a:rPr lang="ja-JP" altLang="en-US" sz="2000"/>
              <a:t>　投資の蓋然性（</a:t>
            </a:r>
            <a:r>
              <a:rPr lang="en-US" altLang="ja-JP" sz="2000"/>
              <a:t>FEED</a:t>
            </a:r>
            <a:r>
              <a:rPr lang="ja-JP" altLang="en-US" sz="2000"/>
              <a:t>以降の計画）（</a:t>
            </a:r>
            <a:r>
              <a:rPr lang="en-US" altLang="ja-JP" sz="2000"/>
              <a:t>ⅴ</a:t>
            </a:r>
            <a:r>
              <a:rPr lang="ja-JP" altLang="en-US" sz="2000"/>
              <a:t>）</a:t>
            </a:r>
          </a:p>
        </p:txBody>
      </p:sp>
      <p:sp>
        <p:nvSpPr>
          <p:cNvPr id="8" name="Title 1">
            <a:extLst>
              <a:ext uri="{FF2B5EF4-FFF2-40B4-BE49-F238E27FC236}">
                <a16:creationId xmlns:a16="http://schemas.microsoft.com/office/drawing/2014/main" id="{D7F5B86A-D501-2737-A7A6-642E32C694E4}"/>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の工程を</a:t>
            </a:r>
            <a:r>
              <a:rPr lang="en-US" altLang="ja-JP">
                <a:solidFill>
                  <a:schemeClr val="tx1"/>
                </a:solidFill>
              </a:rPr>
              <a:t>AI</a:t>
            </a:r>
            <a:r>
              <a:rPr lang="ja-JP" altLang="en-US">
                <a:solidFill>
                  <a:schemeClr val="tx1"/>
                </a:solidFill>
              </a:rPr>
              <a:t>を活用して分析することにより生産性向上を見込む</a:t>
            </a:r>
            <a:endParaRPr lang="en-US" altLang="ja-JP">
              <a:solidFill>
                <a:schemeClr val="tx1"/>
              </a:solidFill>
            </a:endParaRPr>
          </a:p>
        </p:txBody>
      </p:sp>
      <p:cxnSp>
        <p:nvCxnSpPr>
          <p:cNvPr id="15" name="直線コネクタ 14">
            <a:extLst>
              <a:ext uri="{FF2B5EF4-FFF2-40B4-BE49-F238E27FC236}">
                <a16:creationId xmlns:a16="http://schemas.microsoft.com/office/drawing/2014/main" id="{3CBAB17E-095A-D85A-F4CB-C45F0B54D41F}"/>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10" name="スライド番号プレースホルダー 109">
            <a:extLst>
              <a:ext uri="{FF2B5EF4-FFF2-40B4-BE49-F238E27FC236}">
                <a16:creationId xmlns:a16="http://schemas.microsoft.com/office/drawing/2014/main" id="{BF68A502-EC08-461D-3CEA-17A754E30A26}"/>
              </a:ext>
            </a:extLst>
          </p:cNvPr>
          <p:cNvSpPr>
            <a:spLocks noGrp="1"/>
          </p:cNvSpPr>
          <p:nvPr>
            <p:ph type="sldNum" sz="quarter" idx="12"/>
          </p:nvPr>
        </p:nvSpPr>
        <p:spPr/>
        <p:txBody>
          <a:bodyPr/>
          <a:lstStyle/>
          <a:p>
            <a:fld id="{10286BC7-5414-4C49-9670-CCB5BF938726}" type="slidenum">
              <a:rPr kumimoji="1" lang="ja-JP" altLang="en-US" smtClean="0"/>
              <a:t>25</a:t>
            </a:fld>
            <a:endParaRPr kumimoji="1" lang="ja-JP" altLang="en-US"/>
          </a:p>
        </p:txBody>
      </p:sp>
      <p:sp>
        <p:nvSpPr>
          <p:cNvPr id="111" name="正方形/長方形 110">
            <a:extLst>
              <a:ext uri="{FF2B5EF4-FFF2-40B4-BE49-F238E27FC236}">
                <a16:creationId xmlns:a16="http://schemas.microsoft.com/office/drawing/2014/main" id="{25E51F46-71EA-AE06-22C1-AF8EE7E3BF6A}"/>
              </a:ext>
            </a:extLst>
          </p:cNvPr>
          <p:cNvSpPr/>
          <p:nvPr/>
        </p:nvSpPr>
        <p:spPr>
          <a:xfrm>
            <a:off x="11152800" y="85758"/>
            <a:ext cx="954000"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grpSp>
        <p:nvGrpSpPr>
          <p:cNvPr id="140" name="グループ化 139">
            <a:extLst>
              <a:ext uri="{FF2B5EF4-FFF2-40B4-BE49-F238E27FC236}">
                <a16:creationId xmlns:a16="http://schemas.microsoft.com/office/drawing/2014/main" id="{EBAFA2CC-233A-8BAC-B38B-D38C0EA0FD2E}"/>
              </a:ext>
            </a:extLst>
          </p:cNvPr>
          <p:cNvGrpSpPr/>
          <p:nvPr/>
        </p:nvGrpSpPr>
        <p:grpSpPr>
          <a:xfrm>
            <a:off x="670015" y="1451730"/>
            <a:ext cx="10765122" cy="288000"/>
            <a:chOff x="156000" y="1879963"/>
            <a:chExt cx="11613048" cy="288000"/>
          </a:xfrm>
        </p:grpSpPr>
        <p:sp>
          <p:nvSpPr>
            <p:cNvPr id="141" name="正方形/長方形 140">
              <a:extLst>
                <a:ext uri="{FF2B5EF4-FFF2-40B4-BE49-F238E27FC236}">
                  <a16:creationId xmlns:a16="http://schemas.microsoft.com/office/drawing/2014/main" id="{BF7713D1-E337-48CB-2D1C-0294AC1BD4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b="1">
                  <a:solidFill>
                    <a:schemeClr val="tx1"/>
                  </a:solidFill>
                  <a:latin typeface="Meiryo UI" panose="020B0604030504040204" pitchFamily="50" charset="-128"/>
                  <a:ea typeface="Meiryo UI" panose="020B0604030504040204" pitchFamily="50" charset="-128"/>
                </a:rPr>
                <a:t>デジタル活用</a:t>
              </a:r>
            </a:p>
          </p:txBody>
        </p:sp>
        <p:cxnSp>
          <p:nvCxnSpPr>
            <p:cNvPr id="142" name="直線コネクタ 141">
              <a:extLst>
                <a:ext uri="{FF2B5EF4-FFF2-40B4-BE49-F238E27FC236}">
                  <a16:creationId xmlns:a16="http://schemas.microsoft.com/office/drawing/2014/main" id="{E8617758-45BE-08F2-56C9-7D3979D26E32}"/>
                </a:ext>
              </a:extLst>
            </p:cNvPr>
            <p:cNvCxnSpPr>
              <a:cxnSpLocks/>
            </p:cNvCxnSpPr>
            <p:nvPr/>
          </p:nvCxnSpPr>
          <p:spPr>
            <a:xfrm>
              <a:off x="156000" y="2167963"/>
              <a:ext cx="1161304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 name="TextBox 51">
            <a:extLst>
              <a:ext uri="{FF2B5EF4-FFF2-40B4-BE49-F238E27FC236}">
                <a16:creationId xmlns:a16="http://schemas.microsoft.com/office/drawing/2014/main" id="{E576528A-E2C4-523C-0C6E-BD8298BA783E}"/>
              </a:ext>
            </a:extLst>
          </p:cNvPr>
          <p:cNvSpPr txBox="1"/>
          <p:nvPr/>
        </p:nvSpPr>
        <p:spPr>
          <a:xfrm>
            <a:off x="1590649" y="2284444"/>
            <a:ext cx="9000000" cy="120202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600" b="1">
                <a:solidFill>
                  <a:srgbClr val="2E3558"/>
                </a:solidFill>
                <a:latin typeface="Meiryo UI" panose="020B0604030504040204" pitchFamily="50" charset="-128"/>
                <a:ea typeface="Meiryo UI" panose="020B0604030504040204" pitchFamily="50" charset="-128"/>
              </a:rPr>
              <a:t>提案事業にて活用を予定しているデジタル技術について記載してください。</a:t>
            </a:r>
            <a:endParaRPr lang="en-US" altLang="ja-JP" sz="16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具体的な活用内容（活用フェーズを含む）</a:t>
            </a:r>
            <a:endParaRPr lang="en-US" altLang="ja-JP" sz="16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想定される定量的</a:t>
            </a:r>
            <a:r>
              <a:rPr lang="en-US" altLang="ja-JP" sz="1600">
                <a:solidFill>
                  <a:srgbClr val="2E3558"/>
                </a:solidFill>
                <a:latin typeface="Meiryo UI" panose="020B0604030504040204" pitchFamily="50" charset="-128"/>
                <a:ea typeface="Meiryo UI" panose="020B0604030504040204" pitchFamily="50" charset="-128"/>
              </a:rPr>
              <a:t>/</a:t>
            </a:r>
            <a:r>
              <a:rPr lang="ja-JP" altLang="en-US" sz="1600">
                <a:solidFill>
                  <a:srgbClr val="2E3558"/>
                </a:solidFill>
                <a:latin typeface="Meiryo UI" panose="020B0604030504040204" pitchFamily="50" charset="-128"/>
                <a:ea typeface="Meiryo UI" panose="020B0604030504040204" pitchFamily="50" charset="-128"/>
              </a:rPr>
              <a:t>定性的な効果</a:t>
            </a:r>
            <a:endParaRPr lang="en-US" altLang="ja-JP" sz="16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想定される収集可能なデータ</a:t>
            </a:r>
            <a:endParaRPr lang="en-US" altLang="ja-JP" sz="16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デジタル技術を活用した際の将来像イメージ</a:t>
            </a:r>
            <a:endParaRPr lang="en-US" altLang="ja-JP" sz="1600">
              <a:solidFill>
                <a:srgbClr val="2E3558"/>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EB8C34E6-629A-E044-0F14-6A715251859E}"/>
              </a:ext>
            </a:extLst>
          </p:cNvPr>
          <p:cNvSpPr txBox="1"/>
          <p:nvPr/>
        </p:nvSpPr>
        <p:spPr>
          <a:xfrm>
            <a:off x="949749" y="3553305"/>
            <a:ext cx="1281801" cy="307777"/>
          </a:xfrm>
          <a:prstGeom prst="rect">
            <a:avLst/>
          </a:prstGeom>
          <a:noFill/>
        </p:spPr>
        <p:txBody>
          <a:bodyPr wrap="squar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grpSp>
        <p:nvGrpSpPr>
          <p:cNvPr id="28" name="グループ化 27">
            <a:extLst>
              <a:ext uri="{FF2B5EF4-FFF2-40B4-BE49-F238E27FC236}">
                <a16:creationId xmlns:a16="http://schemas.microsoft.com/office/drawing/2014/main" id="{E704D5E4-E865-3E3F-20BE-D169C0C6CFD6}"/>
              </a:ext>
            </a:extLst>
          </p:cNvPr>
          <p:cNvGrpSpPr/>
          <p:nvPr/>
        </p:nvGrpSpPr>
        <p:grpSpPr>
          <a:xfrm>
            <a:off x="1240435" y="3962829"/>
            <a:ext cx="9804880" cy="2224449"/>
            <a:chOff x="1175120" y="3962829"/>
            <a:chExt cx="11491568" cy="2484123"/>
          </a:xfrm>
        </p:grpSpPr>
        <p:grpSp>
          <p:nvGrpSpPr>
            <p:cNvPr id="9" name="グループ化 8">
              <a:extLst>
                <a:ext uri="{FF2B5EF4-FFF2-40B4-BE49-F238E27FC236}">
                  <a16:creationId xmlns:a16="http://schemas.microsoft.com/office/drawing/2014/main" id="{C5C6EC26-9CCD-6F67-84AB-7DA894F84E93}"/>
                </a:ext>
              </a:extLst>
            </p:cNvPr>
            <p:cNvGrpSpPr/>
            <p:nvPr/>
          </p:nvGrpSpPr>
          <p:grpSpPr>
            <a:xfrm>
              <a:off x="1175120" y="4413307"/>
              <a:ext cx="11491568" cy="2033645"/>
              <a:chOff x="180000" y="1738255"/>
              <a:chExt cx="11491568" cy="2373435"/>
            </a:xfrm>
          </p:grpSpPr>
          <p:sp>
            <p:nvSpPr>
              <p:cNvPr id="12" name="正方形/長方形 11">
                <a:extLst>
                  <a:ext uri="{FF2B5EF4-FFF2-40B4-BE49-F238E27FC236}">
                    <a16:creationId xmlns:a16="http://schemas.microsoft.com/office/drawing/2014/main" id="{4C991DF7-10A0-87A4-D53A-8A73D23D3564}"/>
                  </a:ext>
                </a:extLst>
              </p:cNvPr>
              <p:cNvSpPr/>
              <p:nvPr/>
            </p:nvSpPr>
            <p:spPr>
              <a:xfrm>
                <a:off x="180000" y="1738326"/>
                <a:ext cx="680868" cy="766479"/>
              </a:xfrm>
              <a:prstGeom prst="rect">
                <a:avLst/>
              </a:prstGeom>
              <a:solidFill>
                <a:srgbClr val="002060"/>
              </a:solidFill>
              <a:ln w="12700" cap="flat" cmpd="sng" algn="ctr">
                <a:noFill/>
                <a:prstDash val="solid"/>
                <a:miter lim="800000"/>
              </a:ln>
              <a:effectLst/>
            </p:spPr>
            <p:txBody>
              <a:bodyPr rtlCol="0" anchor="ctr"/>
              <a:lstStyle/>
              <a:p>
                <a:pPr algn="ctr" defTabSz="457200" fontAlgn="auto">
                  <a:spcBef>
                    <a:spcPts val="0"/>
                  </a:spcBef>
                  <a:spcAft>
                    <a:spcPts val="0"/>
                  </a:spcAft>
                </a:pPr>
                <a:r>
                  <a:rPr kumimoji="1" lang="ja-JP" altLang="en-US" sz="1100" b="1" kern="0">
                    <a:solidFill>
                      <a:srgbClr val="FFFFFF"/>
                    </a:solidFill>
                    <a:latin typeface="Meiryo UI" panose="020B0604030504040204" pitchFamily="50" charset="-128"/>
                    <a:ea typeface="Meiryo UI" panose="020B0604030504040204" pitchFamily="50" charset="-128"/>
                  </a:rPr>
                  <a:t>活用</a:t>
                </a:r>
                <a:br>
                  <a:rPr kumimoji="1" lang="en-US" altLang="ja-JP" sz="1100" b="1" kern="0">
                    <a:solidFill>
                      <a:srgbClr val="FFFFFF"/>
                    </a:solidFill>
                    <a:latin typeface="Meiryo UI" panose="020B0604030504040204" pitchFamily="50" charset="-128"/>
                    <a:ea typeface="Meiryo UI" panose="020B0604030504040204" pitchFamily="50" charset="-128"/>
                  </a:rPr>
                </a:br>
                <a:r>
                  <a:rPr kumimoji="1" lang="ja-JP" altLang="en-US" sz="1100" b="1" kern="0">
                    <a:solidFill>
                      <a:srgbClr val="FFFFFF"/>
                    </a:solidFill>
                    <a:latin typeface="Meiryo UI" panose="020B0604030504040204" pitchFamily="50" charset="-128"/>
                    <a:ea typeface="Meiryo UI" panose="020B0604030504040204" pitchFamily="50" charset="-128"/>
                  </a:rPr>
                  <a:t>内容</a:t>
                </a:r>
              </a:p>
            </p:txBody>
          </p:sp>
          <p:sp>
            <p:nvSpPr>
              <p:cNvPr id="14" name="正方形/長方形 13">
                <a:extLst>
                  <a:ext uri="{FF2B5EF4-FFF2-40B4-BE49-F238E27FC236}">
                    <a16:creationId xmlns:a16="http://schemas.microsoft.com/office/drawing/2014/main" id="{2DE416DD-FF97-BF68-5BC0-6D332B4446BE}"/>
                  </a:ext>
                </a:extLst>
              </p:cNvPr>
              <p:cNvSpPr/>
              <p:nvPr/>
            </p:nvSpPr>
            <p:spPr bwMode="gray">
              <a:xfrm>
                <a:off x="926762" y="1743360"/>
                <a:ext cx="4951086" cy="759984"/>
              </a:xfrm>
              <a:prstGeom prst="rect">
                <a:avLst/>
              </a:prstGeom>
              <a:solidFill>
                <a:schemeClr val="bg1"/>
              </a:solidFill>
              <a:ln w="12700" algn="ctr">
                <a:solidFill>
                  <a:schemeClr val="bg2"/>
                </a:solidFill>
                <a:miter lim="800000"/>
                <a:headEnd/>
                <a:tailEnd/>
              </a:ln>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marL="92075" marR="0" indent="-92075" defTabSz="990564" rtl="0" eaLnBrk="1" fontAlgn="auto" latinLnBrk="0" hangingPunct="1">
                  <a:lnSpc>
                    <a:spcPct val="100000"/>
                  </a:lnSpc>
                  <a:spcBef>
                    <a:spcPts val="0"/>
                  </a:spcBef>
                  <a:spcAft>
                    <a:spcPts val="0"/>
                  </a:spcAft>
                  <a:buClrTx/>
                  <a:buSzPct val="100000"/>
                  <a:buFont typeface="Arial" panose="020B0604020202020204" pitchFamily="34" charset="0"/>
                  <a:buChar char="•"/>
                  <a:tabLst/>
                </a:pPr>
                <a:r>
                  <a:rPr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XX</a:t>
                </a:r>
                <a:r>
                  <a:rPr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工程のデータセンシング、</a:t>
                </a:r>
                <a:r>
                  <a:rPr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AI</a:t>
                </a:r>
                <a:r>
                  <a:rPr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を活用した分析</a:t>
                </a:r>
                <a:endParaRPr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92075" marR="0" indent="-92075" defTabSz="990564" rtl="0" eaLnBrk="1" fontAlgn="auto" latinLnBrk="0" hangingPunct="1">
                  <a:lnSpc>
                    <a:spcPct val="100000"/>
                  </a:lnSpc>
                  <a:spcBef>
                    <a:spcPts val="0"/>
                  </a:spcBef>
                  <a:spcAft>
                    <a:spcPts val="0"/>
                  </a:spcAft>
                  <a:buClrTx/>
                  <a:buSzPct val="100000"/>
                  <a:buFont typeface="Arial" panose="020B0604020202020204" pitchFamily="34" charset="0"/>
                  <a:buChar char="•"/>
                  <a:tabLst/>
                </a:pPr>
                <a:r>
                  <a:rPr kumimoji="1" lang="en-US" altLang="ja-JP" sz="1000">
                    <a:solidFill>
                      <a:prstClr val="black"/>
                    </a:solidFill>
                    <a:latin typeface="Meiryo UI" panose="020B0604030504040204" pitchFamily="50" charset="-128"/>
                    <a:ea typeface="Meiryo UI" panose="020B0604030504040204" pitchFamily="50" charset="-128"/>
                  </a:rPr>
                  <a:t>XXX</a:t>
                </a:r>
                <a:br>
                  <a:rPr kumimoji="1" lang="en-US" altLang="ja-JP" sz="1000">
                    <a:solidFill>
                      <a:prstClr val="black"/>
                    </a:solidFill>
                    <a:latin typeface="Meiryo UI" panose="020B0604030504040204" pitchFamily="50" charset="-128"/>
                    <a:ea typeface="Meiryo UI" panose="020B0604030504040204" pitchFamily="50" charset="-128"/>
                  </a:rPr>
                </a:br>
                <a:r>
                  <a:rPr kumimoji="1" lang="en-US" altLang="ja-JP" sz="1000" err="1">
                    <a:solidFill>
                      <a:prstClr val="black"/>
                    </a:solidFill>
                    <a:latin typeface="Meiryo UI" panose="020B0604030504040204" pitchFamily="50" charset="-128"/>
                    <a:ea typeface="Meiryo UI" panose="020B0604030504040204" pitchFamily="50" charset="-128"/>
                  </a:rPr>
                  <a:t>XXX</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E9BD0710-8082-6C05-A892-81229ABDEF74}"/>
                  </a:ext>
                </a:extLst>
              </p:cNvPr>
              <p:cNvSpPr/>
              <p:nvPr/>
            </p:nvSpPr>
            <p:spPr bwMode="gray">
              <a:xfrm>
                <a:off x="6314154" y="1743358"/>
                <a:ext cx="5357414" cy="2366867"/>
              </a:xfrm>
              <a:prstGeom prst="rect">
                <a:avLst/>
              </a:prstGeom>
              <a:solidFill>
                <a:schemeClr val="bg1"/>
              </a:solidFill>
              <a:ln w="12700" algn="ctr">
                <a:solidFill>
                  <a:schemeClr val="bg2"/>
                </a:solidFill>
                <a:miter lim="800000"/>
                <a:headEnd/>
                <a:tailEnd/>
              </a:ln>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marR="0" defTabSz="990564" rtl="0" eaLnBrk="1" fontAlgn="auto" latinLnBrk="0" hangingPunct="1">
                  <a:lnSpc>
                    <a:spcPct val="100000"/>
                  </a:lnSpc>
                  <a:spcBef>
                    <a:spcPts val="0"/>
                  </a:spcBef>
                  <a:spcAft>
                    <a:spcPts val="0"/>
                  </a:spcAft>
                  <a:buClrTx/>
                  <a:buSzPct val="100000"/>
                  <a:tabLst/>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デジタル活用した絵姿（</a:t>
                </a:r>
                <a:r>
                  <a:rPr kumimoji="1" lang="en-US" altLang="ja-JP" sz="1000" b="0" i="0" u="none" strike="noStrike" kern="1200" cap="none" spc="0" normalizeH="0" baseline="0" noProof="0" err="1">
                    <a:ln>
                      <a:noFill/>
                    </a:ln>
                    <a:solidFill>
                      <a:prstClr val="black"/>
                    </a:solidFill>
                    <a:effectLst/>
                    <a:uLnTx/>
                    <a:uFillTx/>
                    <a:latin typeface="Meiryo UI" panose="020B0604030504040204" pitchFamily="50" charset="-128"/>
                    <a:ea typeface="Meiryo UI" panose="020B0604030504040204" pitchFamily="50" charset="-128"/>
                  </a:rPr>
                  <a:t>ToBe</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）のイメージ・補足</a:t>
                </a:r>
                <a:endParaRPr lang="en-US" altLang="ja-JP" sz="1000">
                  <a:solidFill>
                    <a:prstClr val="black"/>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AB8041B1-439B-8188-3915-A4701490D453}"/>
                  </a:ext>
                </a:extLst>
              </p:cNvPr>
              <p:cNvSpPr/>
              <p:nvPr/>
            </p:nvSpPr>
            <p:spPr>
              <a:xfrm>
                <a:off x="180000" y="2541038"/>
                <a:ext cx="680868" cy="766479"/>
              </a:xfrm>
              <a:prstGeom prst="rect">
                <a:avLst/>
              </a:prstGeom>
              <a:solidFill>
                <a:srgbClr val="002060"/>
              </a:solidFill>
              <a:ln w="12700" cap="flat" cmpd="sng" algn="ctr">
                <a:noFill/>
                <a:prstDash val="solid"/>
                <a:miter lim="800000"/>
              </a:ln>
              <a:effectLst/>
            </p:spPr>
            <p:txBody>
              <a:bodyPr rtlCol="0" anchor="ctr"/>
              <a:lstStyle/>
              <a:p>
                <a:pPr algn="ctr" defTabSz="457200" fontAlgn="auto">
                  <a:spcBef>
                    <a:spcPts val="0"/>
                  </a:spcBef>
                  <a:spcAft>
                    <a:spcPts val="0"/>
                  </a:spcAft>
                </a:pPr>
                <a:r>
                  <a:rPr kumimoji="1" lang="ja-JP" altLang="en-US" sz="1100" b="1" kern="0">
                    <a:solidFill>
                      <a:srgbClr val="FFFFFF"/>
                    </a:solidFill>
                    <a:latin typeface="Meiryo UI" panose="020B0604030504040204" pitchFamily="50" charset="-128"/>
                    <a:ea typeface="Meiryo UI" panose="020B0604030504040204" pitchFamily="50" charset="-128"/>
                  </a:rPr>
                  <a:t>想定</a:t>
                </a:r>
                <a:endParaRPr kumimoji="1" lang="en-US" altLang="ja-JP" sz="1100" b="1" kern="0">
                  <a:solidFill>
                    <a:srgbClr val="FFFFFF"/>
                  </a:solidFill>
                  <a:latin typeface="Meiryo UI" panose="020B0604030504040204" pitchFamily="50" charset="-128"/>
                  <a:ea typeface="Meiryo UI" panose="020B0604030504040204" pitchFamily="50" charset="-128"/>
                </a:endParaRPr>
              </a:p>
              <a:p>
                <a:pPr algn="ctr" defTabSz="457200" fontAlgn="auto">
                  <a:spcBef>
                    <a:spcPts val="0"/>
                  </a:spcBef>
                  <a:spcAft>
                    <a:spcPts val="0"/>
                  </a:spcAft>
                </a:pPr>
                <a:r>
                  <a:rPr kumimoji="1" lang="ja-JP" altLang="en-US" sz="1100" b="1" kern="0">
                    <a:solidFill>
                      <a:srgbClr val="FFFFFF"/>
                    </a:solidFill>
                    <a:latin typeface="Meiryo UI" panose="020B0604030504040204" pitchFamily="50" charset="-128"/>
                    <a:ea typeface="Meiryo UI" panose="020B0604030504040204" pitchFamily="50" charset="-128"/>
                  </a:rPr>
                  <a:t>効果</a:t>
                </a:r>
              </a:p>
            </p:txBody>
          </p:sp>
          <p:sp>
            <p:nvSpPr>
              <p:cNvPr id="18" name="正方形/長方形 17">
                <a:extLst>
                  <a:ext uri="{FF2B5EF4-FFF2-40B4-BE49-F238E27FC236}">
                    <a16:creationId xmlns:a16="http://schemas.microsoft.com/office/drawing/2014/main" id="{550F7A80-E79F-D9C2-DAC7-AD999A5C791A}"/>
                  </a:ext>
                </a:extLst>
              </p:cNvPr>
              <p:cNvSpPr/>
              <p:nvPr/>
            </p:nvSpPr>
            <p:spPr bwMode="gray">
              <a:xfrm>
                <a:off x="926762" y="2546072"/>
                <a:ext cx="4951086" cy="759984"/>
              </a:xfrm>
              <a:prstGeom prst="rect">
                <a:avLst/>
              </a:prstGeom>
              <a:solidFill>
                <a:schemeClr val="bg1"/>
              </a:solidFill>
              <a:ln w="12700" algn="ctr">
                <a:solidFill>
                  <a:schemeClr val="bg2"/>
                </a:solidFill>
                <a:miter lim="800000"/>
                <a:headEnd/>
                <a:tailEnd/>
              </a:ln>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marL="92075" indent="-92075" defTabSz="990564">
                  <a:buSzPct val="100000"/>
                  <a:buFont typeface="Arial" panose="020B0604020202020204" pitchFamily="34" charset="0"/>
                  <a:buChar char="•"/>
                </a:pPr>
                <a:r>
                  <a:rPr lang="en-US" altLang="ja-JP" sz="1000">
                    <a:solidFill>
                      <a:prstClr val="black"/>
                    </a:solidFill>
                    <a:latin typeface="Meiryo UI" panose="020B0604030504040204" pitchFamily="50" charset="-128"/>
                    <a:ea typeface="Meiryo UI" panose="020B0604030504040204" pitchFamily="50" charset="-128"/>
                  </a:rPr>
                  <a:t>XX</a:t>
                </a:r>
                <a:r>
                  <a:rPr lang="ja-JP" altLang="en-US" sz="1000">
                    <a:solidFill>
                      <a:prstClr val="black"/>
                    </a:solidFill>
                    <a:latin typeface="Meiryo UI" panose="020B0604030504040204" pitchFamily="50" charset="-128"/>
                    <a:ea typeface="Meiryo UI" panose="020B0604030504040204" pitchFamily="50" charset="-128"/>
                  </a:rPr>
                  <a:t>の生産性向上</a:t>
                </a:r>
                <a:br>
                  <a:rPr lang="en-US" altLang="ja-JP" sz="1000">
                    <a:solidFill>
                      <a:prstClr val="black"/>
                    </a:solidFill>
                    <a:latin typeface="Meiryo UI" panose="020B0604030504040204" pitchFamily="50" charset="-128"/>
                    <a:ea typeface="Meiryo UI" panose="020B0604030504040204" pitchFamily="50" charset="-128"/>
                  </a:rPr>
                </a:br>
                <a:r>
                  <a:rPr lang="en-US" altLang="ja-JP" sz="1000">
                    <a:solidFill>
                      <a:prstClr val="black"/>
                    </a:solidFill>
                    <a:latin typeface="Meiryo UI" panose="020B0604030504040204" pitchFamily="50" charset="-128"/>
                    <a:ea typeface="Meiryo UI" panose="020B0604030504040204" pitchFamily="50" charset="-128"/>
                  </a:rPr>
                  <a:t>XX</a:t>
                </a:r>
                <a:r>
                  <a:rPr lang="ja-JP" altLang="en-US" sz="1000">
                    <a:solidFill>
                      <a:prstClr val="black"/>
                    </a:solidFill>
                    <a:latin typeface="Meiryo UI" panose="020B0604030504040204" pitchFamily="50" charset="-128"/>
                    <a:ea typeface="Meiryo UI" panose="020B0604030504040204" pitchFamily="50" charset="-128"/>
                  </a:rPr>
                  <a:t>データを活用した、不良率の分析、生産ロスの削減</a:t>
                </a:r>
                <a:endParaRPr lang="en-US" altLang="ja-JP" sz="1000">
                  <a:solidFill>
                    <a:prstClr val="black"/>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DDF99CBD-DB1A-676C-AA59-27D9E550A3AB}"/>
                  </a:ext>
                </a:extLst>
              </p:cNvPr>
              <p:cNvSpPr/>
              <p:nvPr/>
            </p:nvSpPr>
            <p:spPr>
              <a:xfrm>
                <a:off x="180000" y="3345211"/>
                <a:ext cx="680868" cy="766479"/>
              </a:xfrm>
              <a:prstGeom prst="rect">
                <a:avLst/>
              </a:prstGeom>
              <a:solidFill>
                <a:srgbClr val="002060"/>
              </a:solidFill>
              <a:ln w="12700" cap="flat" cmpd="sng" algn="ctr">
                <a:noFill/>
                <a:prstDash val="solid"/>
                <a:miter lim="800000"/>
              </a:ln>
              <a:effectLst/>
            </p:spPr>
            <p:txBody>
              <a:bodyPr rtlCol="0" anchor="ctr"/>
              <a:lstStyle/>
              <a:p>
                <a:pPr algn="ctr" defTabSz="457200" fontAlgn="auto">
                  <a:spcBef>
                    <a:spcPts val="0"/>
                  </a:spcBef>
                  <a:spcAft>
                    <a:spcPts val="0"/>
                  </a:spcAft>
                </a:pPr>
                <a:r>
                  <a:rPr kumimoji="1" lang="ja-JP" altLang="en-US" sz="1100" b="1" kern="0">
                    <a:solidFill>
                      <a:srgbClr val="FFFFFF"/>
                    </a:solidFill>
                    <a:latin typeface="Meiryo UI" panose="020B0604030504040204" pitchFamily="50" charset="-128"/>
                    <a:ea typeface="Meiryo UI" panose="020B0604030504040204" pitchFamily="50" charset="-128"/>
                  </a:rPr>
                  <a:t>活用</a:t>
                </a:r>
                <a:br>
                  <a:rPr kumimoji="1" lang="en-US" altLang="ja-JP" sz="1100" b="1" kern="0">
                    <a:solidFill>
                      <a:srgbClr val="FFFFFF"/>
                    </a:solidFill>
                    <a:latin typeface="Meiryo UI" panose="020B0604030504040204" pitchFamily="50" charset="-128"/>
                    <a:ea typeface="Meiryo UI" panose="020B0604030504040204" pitchFamily="50" charset="-128"/>
                  </a:rPr>
                </a:br>
                <a:r>
                  <a:rPr kumimoji="1" lang="ja-JP" altLang="en-US" sz="1100" b="1" kern="0">
                    <a:solidFill>
                      <a:srgbClr val="FFFFFF"/>
                    </a:solidFill>
                    <a:latin typeface="Meiryo UI" panose="020B0604030504040204" pitchFamily="50" charset="-128"/>
                    <a:ea typeface="Meiryo UI" panose="020B0604030504040204" pitchFamily="50" charset="-128"/>
                  </a:rPr>
                  <a:t>データ</a:t>
                </a:r>
              </a:p>
            </p:txBody>
          </p:sp>
          <p:sp>
            <p:nvSpPr>
              <p:cNvPr id="20" name="正方形/長方形 19">
                <a:extLst>
                  <a:ext uri="{FF2B5EF4-FFF2-40B4-BE49-F238E27FC236}">
                    <a16:creationId xmlns:a16="http://schemas.microsoft.com/office/drawing/2014/main" id="{77A93571-B062-ED5F-D3FA-423B7D4ACCC1}"/>
                  </a:ext>
                </a:extLst>
              </p:cNvPr>
              <p:cNvSpPr/>
              <p:nvPr/>
            </p:nvSpPr>
            <p:spPr bwMode="gray">
              <a:xfrm>
                <a:off x="926762" y="3350245"/>
                <a:ext cx="4951086" cy="759984"/>
              </a:xfrm>
              <a:prstGeom prst="rect">
                <a:avLst/>
              </a:prstGeom>
              <a:solidFill>
                <a:schemeClr val="bg1"/>
              </a:solidFill>
              <a:ln w="12700" algn="ctr">
                <a:solidFill>
                  <a:schemeClr val="bg2"/>
                </a:solidFill>
                <a:miter lim="800000"/>
                <a:headEnd/>
                <a:tailEnd/>
              </a:ln>
            </p:spPr>
            <p:txBody>
              <a:bodyPr rot="0" spcFirstLastPara="0" vertOverflow="overflow" horzOverflow="overflow" vert="horz" wrap="square" lIns="72000" tIns="36000" rIns="72000" bIns="36000" numCol="1" spcCol="0" rtlCol="0" fromWordArt="0" anchor="ctr" anchorCtr="0" forceAA="0" compatLnSpc="1">
                <a:prstTxWarp prst="textNoShape">
                  <a:avLst/>
                </a:prstTxWarp>
                <a:noAutofit/>
              </a:bodyPr>
              <a:lstStyle/>
              <a:p>
                <a:pPr marL="92075" indent="-92075" defTabSz="990564">
                  <a:buSzPct val="100000"/>
                  <a:buFont typeface="Arial" panose="020B0604020202020204" pitchFamily="34" charset="0"/>
                  <a:buChar char="•"/>
                </a:pPr>
                <a:r>
                  <a:rPr lang="en-US" altLang="ja-JP" sz="1000">
                    <a:solidFill>
                      <a:prstClr val="black"/>
                    </a:solidFill>
                    <a:latin typeface="Meiryo UI" panose="020B0604030504040204" pitchFamily="50" charset="-128"/>
                    <a:ea typeface="Meiryo UI" panose="020B0604030504040204" pitchFamily="50" charset="-128"/>
                  </a:rPr>
                  <a:t>XX</a:t>
                </a:r>
                <a:r>
                  <a:rPr lang="ja-JP" altLang="en-US" sz="1000">
                    <a:solidFill>
                      <a:prstClr val="black"/>
                    </a:solidFill>
                    <a:latin typeface="Meiryo UI" panose="020B0604030504040204" pitchFamily="50" charset="-128"/>
                    <a:ea typeface="Meiryo UI" panose="020B0604030504040204" pitchFamily="50" charset="-128"/>
                  </a:rPr>
                  <a:t>工程の稼働実績</a:t>
                </a:r>
                <a:endParaRPr lang="en-US" altLang="ja-JP" sz="1000">
                  <a:solidFill>
                    <a:prstClr val="black"/>
                  </a:solidFill>
                  <a:latin typeface="Meiryo UI" panose="020B0604030504040204" pitchFamily="50" charset="-128"/>
                  <a:ea typeface="Meiryo UI" panose="020B0604030504040204" pitchFamily="50" charset="-128"/>
                </a:endParaRPr>
              </a:p>
              <a:p>
                <a:pPr marL="92075" indent="-92075" defTabSz="990564">
                  <a:buSzPct val="100000"/>
                  <a:buFont typeface="Arial" panose="020B0604020202020204" pitchFamily="34" charset="0"/>
                  <a:buChar char="•"/>
                </a:pPr>
                <a:r>
                  <a:rPr lang="en-US" altLang="ja-JP" sz="1000">
                    <a:solidFill>
                      <a:prstClr val="black"/>
                    </a:solidFill>
                    <a:latin typeface="Meiryo UI" panose="020B0604030504040204" pitchFamily="50" charset="-128"/>
                    <a:ea typeface="Meiryo UI" panose="020B0604030504040204" pitchFamily="50" charset="-128"/>
                  </a:rPr>
                  <a:t>XXX</a:t>
                </a:r>
              </a:p>
            </p:txBody>
          </p:sp>
          <p:cxnSp>
            <p:nvCxnSpPr>
              <p:cNvPr id="21" name="Straight Connector 13">
                <a:extLst>
                  <a:ext uri="{FF2B5EF4-FFF2-40B4-BE49-F238E27FC236}">
                    <a16:creationId xmlns:a16="http://schemas.microsoft.com/office/drawing/2014/main" id="{CFE9F4BC-6A81-B074-FC26-890596BC16F5}"/>
                  </a:ext>
                </a:extLst>
              </p:cNvPr>
              <p:cNvCxnSpPr>
                <a:cxnSpLocks/>
              </p:cNvCxnSpPr>
              <p:nvPr/>
            </p:nvCxnSpPr>
            <p:spPr>
              <a:xfrm>
                <a:off x="6108000" y="1738255"/>
                <a:ext cx="0" cy="237197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Group 41">
              <a:extLst>
                <a:ext uri="{FF2B5EF4-FFF2-40B4-BE49-F238E27FC236}">
                  <a16:creationId xmlns:a16="http://schemas.microsoft.com/office/drawing/2014/main" id="{82D5A02A-D0D4-3DC4-50C6-C619950E3FFC}"/>
                </a:ext>
              </a:extLst>
            </p:cNvPr>
            <p:cNvGrpSpPr/>
            <p:nvPr/>
          </p:nvGrpSpPr>
          <p:grpSpPr>
            <a:xfrm rot="10800000" flipH="1">
              <a:off x="6995120" y="5352200"/>
              <a:ext cx="216000" cy="216000"/>
              <a:chOff x="5937564" y="3833745"/>
              <a:chExt cx="306171" cy="306910"/>
            </a:xfrm>
          </p:grpSpPr>
          <p:sp>
            <p:nvSpPr>
              <p:cNvPr id="23" name="Freeform 94">
                <a:extLst>
                  <a:ext uri="{FF2B5EF4-FFF2-40B4-BE49-F238E27FC236}">
                    <a16:creationId xmlns:a16="http://schemas.microsoft.com/office/drawing/2014/main" id="{BAF8600D-5FD8-ADFC-559A-EA166F0E47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4" name="Freeform 95">
                <a:extLst>
                  <a:ext uri="{FF2B5EF4-FFF2-40B4-BE49-F238E27FC236}">
                    <a16:creationId xmlns:a16="http://schemas.microsoft.com/office/drawing/2014/main" id="{62FAB21D-E27A-776D-587E-000F05B4958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25" name="グループ化 24">
              <a:extLst>
                <a:ext uri="{FF2B5EF4-FFF2-40B4-BE49-F238E27FC236}">
                  <a16:creationId xmlns:a16="http://schemas.microsoft.com/office/drawing/2014/main" id="{72ABA774-F57F-34C3-663C-4653AD2E17B7}"/>
                </a:ext>
              </a:extLst>
            </p:cNvPr>
            <p:cNvGrpSpPr/>
            <p:nvPr/>
          </p:nvGrpSpPr>
          <p:grpSpPr>
            <a:xfrm>
              <a:off x="1175120" y="3962829"/>
              <a:ext cx="5339434" cy="288000"/>
              <a:chOff x="156000" y="1879963"/>
              <a:chExt cx="5760000" cy="288000"/>
            </a:xfrm>
          </p:grpSpPr>
          <p:sp>
            <p:nvSpPr>
              <p:cNvPr id="26" name="正方形/長方形 25">
                <a:extLst>
                  <a:ext uri="{FF2B5EF4-FFF2-40B4-BE49-F238E27FC236}">
                    <a16:creationId xmlns:a16="http://schemas.microsoft.com/office/drawing/2014/main" id="{8A49B895-0DDA-FDEE-25AD-51B28993CE9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デジタル活用</a:t>
                </a:r>
                <a:r>
                  <a:rPr lang="ja-JP" altLang="en-US" sz="1200">
                    <a:solidFill>
                      <a:schemeClr val="tx1"/>
                    </a:solidFill>
                    <a:latin typeface="Meiryo UI" panose="020B0604030504040204" pitchFamily="50" charset="-128"/>
                    <a:ea typeface="Meiryo UI" panose="020B0604030504040204" pitchFamily="50" charset="-128"/>
                  </a:rPr>
                  <a:t>①</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4F080C67-5559-3F72-8300-7FEE1813290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406674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39BC50FD-4852-EE00-8A40-2815E07750D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7306B5D-C76A-589E-CF59-19B7CBC6847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F7306B5D-C76A-589E-CF59-19B7CBC6847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3BAFF753-3B59-FB5A-B718-3B0B9D2BA69D}"/>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③産業競争力強化への</a:t>
            </a:r>
            <a:endParaRPr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貢献に関する審査</a:t>
            </a:r>
          </a:p>
        </p:txBody>
      </p:sp>
      <p:sp>
        <p:nvSpPr>
          <p:cNvPr id="2" name="スライド番号プレースホルダー 1">
            <a:extLst>
              <a:ext uri="{FF2B5EF4-FFF2-40B4-BE49-F238E27FC236}">
                <a16:creationId xmlns:a16="http://schemas.microsoft.com/office/drawing/2014/main" id="{9CE58D0B-33B5-93C4-E036-FAFBB73DB366}"/>
              </a:ext>
            </a:extLst>
          </p:cNvPr>
          <p:cNvSpPr>
            <a:spLocks noGrp="1"/>
          </p:cNvSpPr>
          <p:nvPr>
            <p:ph type="sldNum" sz="quarter" idx="12"/>
          </p:nvPr>
        </p:nvSpPr>
        <p:spPr/>
        <p:txBody>
          <a:bodyPr/>
          <a:lstStyle/>
          <a:p>
            <a:fld id="{10286BC7-5414-4C49-9670-CCB5BF938726}" type="slidenum">
              <a:rPr kumimoji="1" lang="ja-JP" altLang="en-US" smtClean="0"/>
              <a:t>26</a:t>
            </a:fld>
            <a:endParaRPr kumimoji="1" lang="ja-JP" altLang="en-US"/>
          </a:p>
        </p:txBody>
      </p:sp>
    </p:spTree>
    <p:extLst>
      <p:ext uri="{BB962C8B-B14F-4D97-AF65-F5344CB8AC3E}">
        <p14:creationId xmlns:p14="http://schemas.microsoft.com/office/powerpoint/2010/main" val="77704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2D39E-7A4C-E156-C6BE-2D89D9A20F7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4A6A080-CBE8-D2A1-A74F-F9B695448FFD}"/>
              </a:ext>
            </a:extLst>
          </p:cNvPr>
          <p:cNvGraphicFramePr>
            <a:graphicFrameLocks noChangeAspect="1"/>
          </p:cNvGraphicFramePr>
          <p:nvPr>
            <p:custDataLst>
              <p:tags r:id="rId1"/>
            </p:custDataLst>
            <p:extLst>
              <p:ext uri="{D42A27DB-BD31-4B8C-83A1-F6EECF244321}">
                <p14:modId xmlns:p14="http://schemas.microsoft.com/office/powerpoint/2010/main" val="31288904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34A6A080-CBE8-D2A1-A74F-F9B695448FF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4" name="正方形/長方形 32">
            <a:extLst>
              <a:ext uri="{FF2B5EF4-FFF2-40B4-BE49-F238E27FC236}">
                <a16:creationId xmlns:a16="http://schemas.microsoft.com/office/drawing/2014/main" id="{E34A4D3E-1048-AC33-D3B1-C0E3E6D5AFAE}"/>
              </a:ext>
            </a:extLst>
          </p:cNvPr>
          <p:cNvSpPr/>
          <p:nvPr/>
        </p:nvSpPr>
        <p:spPr>
          <a:xfrm>
            <a:off x="171209" y="2164193"/>
            <a:ext cx="11831998" cy="4190258"/>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400">
                <a:solidFill>
                  <a:schemeClr val="tx1"/>
                </a:solidFill>
                <a:latin typeface="Meiryo UI" panose="020B0604030504040204" pitchFamily="50" charset="-128"/>
                <a:ea typeface="Meiryo UI" panose="020B0604030504040204" pitchFamily="50" charset="-128"/>
              </a:rPr>
              <a:t>（自由記述）</a:t>
            </a:r>
            <a:endParaRPr kumimoji="1" lang="ja-JP" altLang="en-US" sz="1600">
              <a:solidFill>
                <a:schemeClr val="tx1"/>
              </a:solidFill>
              <a:latin typeface="Meiryo UI" panose="020B0604030504040204" pitchFamily="50" charset="-128"/>
              <a:ea typeface="Meiryo UI" panose="020B0604030504040204" pitchFamily="50" charset="-128"/>
            </a:endParaRPr>
          </a:p>
        </p:txBody>
      </p:sp>
      <p:sp>
        <p:nvSpPr>
          <p:cNvPr id="36" name="TextBox 51">
            <a:extLst>
              <a:ext uri="{FF2B5EF4-FFF2-40B4-BE49-F238E27FC236}">
                <a16:creationId xmlns:a16="http://schemas.microsoft.com/office/drawing/2014/main" id="{4240ACC6-8614-8517-DA95-16C6C3DFCDED}"/>
              </a:ext>
            </a:extLst>
          </p:cNvPr>
          <p:cNvSpPr txBox="1"/>
          <p:nvPr/>
        </p:nvSpPr>
        <p:spPr>
          <a:xfrm>
            <a:off x="539690" y="2529494"/>
            <a:ext cx="7680674" cy="372115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b="1">
                <a:solidFill>
                  <a:srgbClr val="2E3558"/>
                </a:solidFill>
                <a:latin typeface="Meiryo UI" panose="020B0604030504040204" pitchFamily="50" charset="-128"/>
                <a:ea typeface="Meiryo UI" panose="020B0604030504040204" pitchFamily="50" charset="-128"/>
              </a:rPr>
              <a:t>（記載内容例）</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r>
              <a:rPr lang="ja-JP" altLang="en-US" sz="1400" b="1">
                <a:solidFill>
                  <a:srgbClr val="2E3558"/>
                </a:solidFill>
                <a:latin typeface="Meiryo UI" panose="020B0604030504040204" pitchFamily="50" charset="-128"/>
                <a:ea typeface="Meiryo UI" panose="020B0604030504040204" pitchFamily="50" charset="-128"/>
              </a:rPr>
              <a:t>用途市場・想定業界の概要及びグリーン市場の市場予測</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用途市場・注力するセグメント</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想定業界：製品を利用する業界</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グリーン市場予測：金額・数量などの規模の将来見込み、市場における自社のシェア、主要な競合のシェアも可能な限り推測値で記載</a:t>
            </a: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本予測・推測の根拠も可能な限り記載</a:t>
            </a:r>
            <a:endParaRPr lang="en-US" altLang="ja-JP" sz="1400">
              <a:solidFill>
                <a:srgbClr val="2E3558"/>
              </a:solidFill>
              <a:latin typeface="Meiryo UI" panose="020B0604030504040204" pitchFamily="50" charset="-128"/>
              <a:ea typeface="Meiryo UI" panose="020B0604030504040204" pitchFamily="50" charset="-128"/>
            </a:endParaRPr>
          </a:p>
          <a:p>
            <a:pPr marL="85725"/>
            <a:r>
              <a:rPr lang="ja-JP" altLang="en-US" sz="1400" b="1">
                <a:solidFill>
                  <a:srgbClr val="2E3558"/>
                </a:solidFill>
                <a:latin typeface="Meiryo UI" panose="020B0604030504040204" pitchFamily="50" charset="-128"/>
                <a:ea typeface="Meiryo UI" panose="020B0604030504040204" pitchFamily="50" charset="-128"/>
              </a:rPr>
              <a:t>競合他社との比較において、自社の現在の優位性・独自性をどのように活かし、将来の優位性・独自性をどのように築いていくか</a:t>
            </a:r>
            <a:endParaRPr lang="en-US" altLang="ja-JP" sz="1400" b="1">
              <a:solidFill>
                <a:srgbClr val="2E3558"/>
              </a:solidFill>
              <a:latin typeface="Meiryo UI" panose="020B0604030504040204" pitchFamily="50" charset="-128"/>
              <a:ea typeface="Meiryo UI" panose="020B0604030504040204" pitchFamily="50" charset="-128"/>
            </a:endParaRPr>
          </a:p>
          <a:p>
            <a:pPr marL="85725"/>
            <a:r>
              <a:rPr lang="ja-JP" altLang="en-US" sz="1400">
                <a:solidFill>
                  <a:srgbClr val="2E3558"/>
                </a:solidFill>
                <a:latin typeface="Meiryo UI" panose="020B0604030504040204" pitchFamily="50" charset="-128"/>
                <a:ea typeface="Meiryo UI" panose="020B0604030504040204" pitchFamily="50" charset="-128"/>
              </a:rPr>
              <a:t>（ビジネスモデルの独自性要素となり得る、自社の強み等を活かした独自性・新規性・有効性・実現可能性・継続性等）</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r>
              <a:rPr lang="ja-JP" altLang="en-US" sz="1400" b="1">
                <a:solidFill>
                  <a:srgbClr val="2E3558"/>
                </a:solidFill>
                <a:latin typeface="Meiryo UI" panose="020B0604030504040204" pitchFamily="50" charset="-128"/>
                <a:ea typeface="Meiryo UI" panose="020B0604030504040204" pitchFamily="50" charset="-128"/>
              </a:rPr>
              <a:t>短期・中長期における注力セグメント</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短期・中長期のターゲットとその選定理由・根拠</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r>
              <a:rPr lang="ja-JP" altLang="en-US" sz="1400" b="1">
                <a:solidFill>
                  <a:srgbClr val="2E3558"/>
                </a:solidFill>
                <a:latin typeface="Meiryo UI" panose="020B0604030504040204" pitchFamily="50" charset="-128"/>
                <a:ea typeface="Meiryo UI" panose="020B0604030504040204" pitchFamily="50" charset="-128"/>
              </a:rPr>
              <a:t>ターゲット顧客とその選定理由、申請時点での交渉状況</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a:ea typeface="Meiryo UI"/>
              </a:rPr>
              <a:t>交渉状況に係る記載例：</a:t>
            </a:r>
            <a:br>
              <a:rPr lang="en-US" altLang="ja-JP" sz="1400">
                <a:solidFill>
                  <a:srgbClr val="2E3558"/>
                </a:solidFill>
                <a:latin typeface="Meiryo UI"/>
                <a:ea typeface="Meiryo UI"/>
              </a:rPr>
            </a:br>
            <a:r>
              <a:rPr lang="ja-JP" altLang="en-US" sz="1400">
                <a:solidFill>
                  <a:srgbClr val="2E3558"/>
                </a:solidFill>
                <a:latin typeface="Meiryo UI"/>
                <a:ea typeface="Meiryo UI"/>
              </a:rPr>
              <a:t>　社内での選定状況、初回接点の設定、定期的な意見交換実施、</a:t>
            </a:r>
            <a:r>
              <a:rPr lang="en-US" altLang="ja-JP" sz="1400">
                <a:solidFill>
                  <a:srgbClr val="2E3558"/>
                </a:solidFill>
                <a:latin typeface="Meiryo UI"/>
                <a:ea typeface="Meiryo UI"/>
              </a:rPr>
              <a:t>LOI/</a:t>
            </a:r>
            <a:r>
              <a:rPr lang="ja-JP" altLang="en-US" sz="1400">
                <a:solidFill>
                  <a:srgbClr val="2E3558"/>
                </a:solidFill>
                <a:latin typeface="Meiryo UI"/>
                <a:ea typeface="Meiryo UI"/>
              </a:rPr>
              <a:t>契約締結等</a:t>
            </a:r>
            <a:endParaRPr lang="en-US" altLang="ja-JP" sz="1400">
              <a:solidFill>
                <a:srgbClr val="2E3558"/>
              </a:solidFill>
              <a:latin typeface="Meiryo UI"/>
              <a:ea typeface="Meiryo UI"/>
            </a:endParaRPr>
          </a:p>
        </p:txBody>
      </p:sp>
      <p:sp>
        <p:nvSpPr>
          <p:cNvPr id="41" name="テキスト ボックス 24">
            <a:extLst>
              <a:ext uri="{FF2B5EF4-FFF2-40B4-BE49-F238E27FC236}">
                <a16:creationId xmlns:a16="http://schemas.microsoft.com/office/drawing/2014/main" id="{5B2A0D3D-D3C0-26CD-E2DE-D8BF0485BEA8}"/>
              </a:ext>
            </a:extLst>
          </p:cNvPr>
          <p:cNvSpPr txBox="1"/>
          <p:nvPr/>
        </p:nvSpPr>
        <p:spPr>
          <a:xfrm>
            <a:off x="8220364" y="2236673"/>
            <a:ext cx="1281801" cy="307777"/>
          </a:xfrm>
          <a:prstGeom prst="rect">
            <a:avLst/>
          </a:prstGeom>
          <a:noFill/>
        </p:spPr>
        <p:txBody>
          <a:bodyPr wrap="squar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sp>
        <p:nvSpPr>
          <p:cNvPr id="7" name="Title 1">
            <a:extLst>
              <a:ext uri="{FF2B5EF4-FFF2-40B4-BE49-F238E27FC236}">
                <a16:creationId xmlns:a16="http://schemas.microsoft.com/office/drawing/2014/main" id="{04447344-684C-7D2C-B836-C5E62126B3D6}"/>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③ア</a:t>
            </a:r>
            <a:r>
              <a:rPr lang="en-US" altLang="ja-JP" sz="2000"/>
              <a:t>.</a:t>
            </a:r>
            <a:r>
              <a:rPr lang="ja-JP" altLang="en-US" sz="2000"/>
              <a:t>　グリーン市場獲得に向けた事業戦略（</a:t>
            </a:r>
            <a:r>
              <a:rPr lang="en-US" altLang="ja-JP" sz="2000"/>
              <a:t>ⅰ</a:t>
            </a:r>
            <a:r>
              <a:rPr lang="ja-JP" altLang="en-US" sz="2000"/>
              <a:t>）（</a:t>
            </a:r>
            <a:r>
              <a:rPr lang="en-US" altLang="ja-JP" sz="2000"/>
              <a:t>ⅱ</a:t>
            </a:r>
            <a:r>
              <a:rPr lang="ja-JP" altLang="en-US" sz="2000"/>
              <a:t>）</a:t>
            </a:r>
            <a:endParaRPr kumimoji="1" lang="en-US" sz="2000">
              <a:solidFill>
                <a:srgbClr val="FF0000"/>
              </a:solidFill>
            </a:endParaRPr>
          </a:p>
        </p:txBody>
      </p:sp>
      <p:sp>
        <p:nvSpPr>
          <p:cNvPr id="8" name="Title 1">
            <a:extLst>
              <a:ext uri="{FF2B5EF4-FFF2-40B4-BE49-F238E27FC236}">
                <a16:creationId xmlns:a16="http://schemas.microsoft.com/office/drawing/2014/main" id="{7DA70DF5-3D70-6D29-5F69-A79B9DB29DE8}"/>
              </a:ext>
            </a:extLst>
          </p:cNvPr>
          <p:cNvSpPr txBox="1">
            <a:spLocks/>
          </p:cNvSpPr>
          <p:nvPr/>
        </p:nvSpPr>
        <p:spPr>
          <a:xfrm>
            <a:off x="360000" y="648000"/>
            <a:ext cx="11246652" cy="99719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急拡大が見込まれる</a:t>
            </a:r>
            <a:r>
              <a:rPr lang="en-US" altLang="ja-JP">
                <a:solidFill>
                  <a:schemeClr val="tx1"/>
                </a:solidFill>
              </a:rPr>
              <a:t>xx</a:t>
            </a:r>
            <a:r>
              <a:rPr lang="ja-JP" altLang="en-US">
                <a:solidFill>
                  <a:schemeClr val="tx1"/>
                </a:solidFill>
              </a:rPr>
              <a:t>のグリーン市場において、</a:t>
            </a:r>
            <a:r>
              <a:rPr lang="en-US" altLang="ja-JP">
                <a:solidFill>
                  <a:schemeClr val="tx1"/>
                </a:solidFill>
              </a:rPr>
              <a:t>xx</a:t>
            </a:r>
            <a:r>
              <a:rPr lang="ja-JP" altLang="en-US">
                <a:solidFill>
                  <a:schemeClr val="tx1"/>
                </a:solidFill>
              </a:rPr>
              <a:t>等をオフテイカーと見込んでおり、</a:t>
            </a:r>
            <a:r>
              <a:rPr lang="ja-JP" altLang="ja-JP"/>
              <a:t>市場浸透に向けた持続的なサプライチェーン構築に向けた検討状況が一定進捗</a:t>
            </a:r>
            <a:r>
              <a:rPr lang="ja-JP" altLang="en-US"/>
              <a:t>している</a:t>
            </a:r>
            <a:endParaRPr lang="en-US" altLang="ja-JP"/>
          </a:p>
        </p:txBody>
      </p:sp>
      <p:sp>
        <p:nvSpPr>
          <p:cNvPr id="3" name="正方形/長方形 2">
            <a:extLst>
              <a:ext uri="{FF2B5EF4-FFF2-40B4-BE49-F238E27FC236}">
                <a16:creationId xmlns:a16="http://schemas.microsoft.com/office/drawing/2014/main" id="{E53E065D-CB7E-7EC3-1ECF-25562EE546D5}"/>
              </a:ext>
            </a:extLst>
          </p:cNvPr>
          <p:cNvSpPr/>
          <p:nvPr/>
        </p:nvSpPr>
        <p:spPr>
          <a:xfrm>
            <a:off x="11152799" y="85758"/>
            <a:ext cx="954000"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5" name="スライド番号プレースホルダー 4">
            <a:extLst>
              <a:ext uri="{FF2B5EF4-FFF2-40B4-BE49-F238E27FC236}">
                <a16:creationId xmlns:a16="http://schemas.microsoft.com/office/drawing/2014/main" id="{2ABECBD6-719E-2415-6BDD-3D83FFCC956E}"/>
              </a:ext>
            </a:extLst>
          </p:cNvPr>
          <p:cNvSpPr>
            <a:spLocks noGrp="1"/>
          </p:cNvSpPr>
          <p:nvPr>
            <p:ph type="sldNum" sz="quarter" idx="12"/>
          </p:nvPr>
        </p:nvSpPr>
        <p:spPr>
          <a:xfrm>
            <a:off x="8590062" y="6356347"/>
            <a:ext cx="2743200" cy="365125"/>
          </a:xfrm>
        </p:spPr>
        <p:txBody>
          <a:bodyPr/>
          <a:lstStyle/>
          <a:p>
            <a:fld id="{10286BC7-5414-4C49-9670-CCB5BF938726}" type="slidenum">
              <a:rPr kumimoji="1" lang="ja-JP" altLang="en-US" smtClean="0"/>
              <a:t>27</a:t>
            </a:fld>
            <a:endParaRPr kumimoji="1" lang="ja-JP" altLang="en-US"/>
          </a:p>
        </p:txBody>
      </p:sp>
      <p:cxnSp>
        <p:nvCxnSpPr>
          <p:cNvPr id="10" name="直線コネクタ 3">
            <a:extLst>
              <a:ext uri="{FF2B5EF4-FFF2-40B4-BE49-F238E27FC236}">
                <a16:creationId xmlns:a16="http://schemas.microsoft.com/office/drawing/2014/main" id="{D8C4D239-2748-4890-9BE9-A1A3EE6DBCE6}"/>
              </a:ext>
            </a:extLst>
          </p:cNvPr>
          <p:cNvCxnSpPr>
            <a:cxnSpLocks/>
          </p:cNvCxnSpPr>
          <p:nvPr/>
        </p:nvCxnSpPr>
        <p:spPr>
          <a:xfrm flipV="1">
            <a:off x="156000" y="16380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13" name="グループ化 106">
            <a:extLst>
              <a:ext uri="{FF2B5EF4-FFF2-40B4-BE49-F238E27FC236}">
                <a16:creationId xmlns:a16="http://schemas.microsoft.com/office/drawing/2014/main" id="{47A4240A-AE9F-9603-5F86-B6E12A0779FA}"/>
              </a:ext>
            </a:extLst>
          </p:cNvPr>
          <p:cNvGrpSpPr/>
          <p:nvPr/>
        </p:nvGrpSpPr>
        <p:grpSpPr>
          <a:xfrm>
            <a:off x="125900" y="1695883"/>
            <a:ext cx="11950693" cy="360000"/>
            <a:chOff x="543578" y="1377175"/>
            <a:chExt cx="5239039" cy="360000"/>
          </a:xfrm>
        </p:grpSpPr>
        <p:cxnSp>
          <p:nvCxnSpPr>
            <p:cNvPr id="14" name="Straight Connector 18">
              <a:extLst>
                <a:ext uri="{FF2B5EF4-FFF2-40B4-BE49-F238E27FC236}">
                  <a16:creationId xmlns:a16="http://schemas.microsoft.com/office/drawing/2014/main" id="{F1F31C4E-9E9C-79E6-EFF8-A45F122F0F0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63DE823D-BE44-D2F7-E296-DDE5F95331C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市場の動向、自社の優位性、におけるセグメント分析、ターゲット顧客とその交渉状況</a:t>
              </a:r>
            </a:p>
          </p:txBody>
        </p:sp>
      </p:grpSp>
      <p:grpSp>
        <p:nvGrpSpPr>
          <p:cNvPr id="134" name="グループ化 133">
            <a:extLst>
              <a:ext uri="{FF2B5EF4-FFF2-40B4-BE49-F238E27FC236}">
                <a16:creationId xmlns:a16="http://schemas.microsoft.com/office/drawing/2014/main" id="{C1CFBF6C-BA9B-7E3C-F964-5F8B9EE60E4E}"/>
              </a:ext>
            </a:extLst>
          </p:cNvPr>
          <p:cNvGrpSpPr/>
          <p:nvPr/>
        </p:nvGrpSpPr>
        <p:grpSpPr>
          <a:xfrm>
            <a:off x="10172700" y="2709929"/>
            <a:ext cx="1684421" cy="1309064"/>
            <a:chOff x="6333600" y="1836738"/>
            <a:chExt cx="5702400" cy="4867275"/>
          </a:xfrm>
        </p:grpSpPr>
        <p:sp>
          <p:nvSpPr>
            <p:cNvPr id="110" name="正方形/長方形 109">
              <a:extLst>
                <a:ext uri="{FF2B5EF4-FFF2-40B4-BE49-F238E27FC236}">
                  <a16:creationId xmlns:a16="http://schemas.microsoft.com/office/drawing/2014/main" id="{81E04955-BAAD-2966-D902-B43B4FABE9EC}"/>
                </a:ext>
              </a:extLst>
            </p:cNvPr>
            <p:cNvSpPr/>
            <p:nvPr/>
          </p:nvSpPr>
          <p:spPr>
            <a:xfrm>
              <a:off x="6335064" y="2876550"/>
              <a:ext cx="1398922" cy="122396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自社</a:t>
              </a:r>
              <a:endParaRPr kumimoji="1" lang="ja-JP" altLang="en-US" sz="200">
                <a:solidFill>
                  <a:srgbClr val="FF0000"/>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EAFF9279-D64E-3B0D-1E31-D0A7002F11E5}"/>
                </a:ext>
              </a:extLst>
            </p:cNvPr>
            <p:cNvSpPr/>
            <p:nvPr/>
          </p:nvSpPr>
          <p:spPr>
            <a:xfrm>
              <a:off x="7767605" y="28765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
                  <a:solidFill>
                    <a:schemeClr val="tx1"/>
                  </a:solidFill>
                  <a:latin typeface="Meiryo UI" panose="020B0604030504040204" pitchFamily="50" charset="-128"/>
                  <a:ea typeface="Meiryo UI" panose="020B0604030504040204" pitchFamily="50" charset="-128"/>
                </a:rPr>
                <a:t>XXX</a:t>
              </a:r>
            </a:p>
          </p:txBody>
        </p:sp>
        <p:sp>
          <p:nvSpPr>
            <p:cNvPr id="112" name="正方形/長方形 111">
              <a:extLst>
                <a:ext uri="{FF2B5EF4-FFF2-40B4-BE49-F238E27FC236}">
                  <a16:creationId xmlns:a16="http://schemas.microsoft.com/office/drawing/2014/main" id="{4AEC7970-E2AB-E27A-F04C-2E932E0EB830}"/>
                </a:ext>
              </a:extLst>
            </p:cNvPr>
            <p:cNvSpPr/>
            <p:nvPr/>
          </p:nvSpPr>
          <p:spPr>
            <a:xfrm>
              <a:off x="9201610" y="28765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20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E7EC834A-B682-7B66-33FA-97D7E0B3C2F1}"/>
                </a:ext>
              </a:extLst>
            </p:cNvPr>
            <p:cNvSpPr/>
            <p:nvPr/>
          </p:nvSpPr>
          <p:spPr>
            <a:xfrm>
              <a:off x="10635614" y="28765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200">
                <a:solidFill>
                  <a:schemeClr val="tx1"/>
                </a:solidFill>
                <a:latin typeface="Meiryo UI" panose="020B0604030504040204" pitchFamily="50" charset="-128"/>
                <a:ea typeface="Meiryo UI" panose="020B0604030504040204" pitchFamily="50" charset="-128"/>
              </a:endParaRPr>
            </a:p>
          </p:txBody>
        </p:sp>
        <p:grpSp>
          <p:nvGrpSpPr>
            <p:cNvPr id="114" name="グループ化 113">
              <a:extLst>
                <a:ext uri="{FF2B5EF4-FFF2-40B4-BE49-F238E27FC236}">
                  <a16:creationId xmlns:a16="http://schemas.microsoft.com/office/drawing/2014/main" id="{5A9F5F90-107C-5994-58B1-82BAC7B81346}"/>
                </a:ext>
              </a:extLst>
            </p:cNvPr>
            <p:cNvGrpSpPr/>
            <p:nvPr/>
          </p:nvGrpSpPr>
          <p:grpSpPr>
            <a:xfrm>
              <a:off x="7767605" y="2443361"/>
              <a:ext cx="1400386" cy="360000"/>
              <a:chOff x="543578" y="1377175"/>
              <a:chExt cx="5239039" cy="360000"/>
            </a:xfrm>
          </p:grpSpPr>
          <p:cxnSp>
            <p:nvCxnSpPr>
              <p:cNvPr id="115" name="Straight Connector 18">
                <a:extLst>
                  <a:ext uri="{FF2B5EF4-FFF2-40B4-BE49-F238E27FC236}">
                    <a16:creationId xmlns:a16="http://schemas.microsoft.com/office/drawing/2014/main" id="{4BA70CCB-8BCB-F5B5-BE5D-CE9D6110BC5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6" name="TextBox 23">
                <a:extLst>
                  <a:ext uri="{FF2B5EF4-FFF2-40B4-BE49-F238E27FC236}">
                    <a16:creationId xmlns:a16="http://schemas.microsoft.com/office/drawing/2014/main" id="{32B853B1-DAD5-CF4D-802F-3264358CF46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300">
                    <a:solidFill>
                      <a:schemeClr val="tx1"/>
                    </a:solidFill>
                  </a:rPr>
                  <a:t>評価軸１</a:t>
                </a:r>
              </a:p>
            </p:txBody>
          </p:sp>
        </p:grpSp>
        <p:grpSp>
          <p:nvGrpSpPr>
            <p:cNvPr id="117" name="グループ化 116">
              <a:extLst>
                <a:ext uri="{FF2B5EF4-FFF2-40B4-BE49-F238E27FC236}">
                  <a16:creationId xmlns:a16="http://schemas.microsoft.com/office/drawing/2014/main" id="{5DD04475-CA0E-8B87-484A-8B2DE5B82D8D}"/>
                </a:ext>
              </a:extLst>
            </p:cNvPr>
            <p:cNvGrpSpPr/>
            <p:nvPr/>
          </p:nvGrpSpPr>
          <p:grpSpPr>
            <a:xfrm>
              <a:off x="9201610" y="2437011"/>
              <a:ext cx="1400386" cy="360000"/>
              <a:chOff x="543578" y="1377175"/>
              <a:chExt cx="5239039" cy="360000"/>
            </a:xfrm>
          </p:grpSpPr>
          <p:cxnSp>
            <p:nvCxnSpPr>
              <p:cNvPr id="118" name="Straight Connector 18">
                <a:extLst>
                  <a:ext uri="{FF2B5EF4-FFF2-40B4-BE49-F238E27FC236}">
                    <a16:creationId xmlns:a16="http://schemas.microsoft.com/office/drawing/2014/main" id="{F3A465B0-C133-2784-4616-83581119FE8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9" name="TextBox 23">
                <a:extLst>
                  <a:ext uri="{FF2B5EF4-FFF2-40B4-BE49-F238E27FC236}">
                    <a16:creationId xmlns:a16="http://schemas.microsoft.com/office/drawing/2014/main" id="{67C0BE7D-DBEC-CA8D-4F66-CA4F786C950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300">
                    <a:solidFill>
                      <a:schemeClr val="tx1"/>
                    </a:solidFill>
                  </a:rPr>
                  <a:t>評価軸２</a:t>
                </a:r>
              </a:p>
            </p:txBody>
          </p:sp>
        </p:grpSp>
        <p:grpSp>
          <p:nvGrpSpPr>
            <p:cNvPr id="120" name="グループ化 119">
              <a:extLst>
                <a:ext uri="{FF2B5EF4-FFF2-40B4-BE49-F238E27FC236}">
                  <a16:creationId xmlns:a16="http://schemas.microsoft.com/office/drawing/2014/main" id="{28968AD2-BAC3-5D0C-6A2D-1C32950DC0D9}"/>
                </a:ext>
              </a:extLst>
            </p:cNvPr>
            <p:cNvGrpSpPr/>
            <p:nvPr/>
          </p:nvGrpSpPr>
          <p:grpSpPr>
            <a:xfrm>
              <a:off x="10635614" y="2437011"/>
              <a:ext cx="1400386" cy="360000"/>
              <a:chOff x="543578" y="1377175"/>
              <a:chExt cx="5239039" cy="360000"/>
            </a:xfrm>
          </p:grpSpPr>
          <p:cxnSp>
            <p:nvCxnSpPr>
              <p:cNvPr id="121" name="Straight Connector 18">
                <a:extLst>
                  <a:ext uri="{FF2B5EF4-FFF2-40B4-BE49-F238E27FC236}">
                    <a16:creationId xmlns:a16="http://schemas.microsoft.com/office/drawing/2014/main" id="{2AF84971-F173-3ED3-71F4-2A59D8447FE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2" name="TextBox 23">
                <a:extLst>
                  <a:ext uri="{FF2B5EF4-FFF2-40B4-BE49-F238E27FC236}">
                    <a16:creationId xmlns:a16="http://schemas.microsoft.com/office/drawing/2014/main" id="{16C9EA80-C88A-420D-9549-058B9F49BF6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300">
                    <a:solidFill>
                      <a:schemeClr val="tx1"/>
                    </a:solidFill>
                  </a:rPr>
                  <a:t>評価軸３</a:t>
                </a:r>
              </a:p>
            </p:txBody>
          </p:sp>
        </p:grpSp>
        <p:sp>
          <p:nvSpPr>
            <p:cNvPr id="123" name="正方形/長方形 122">
              <a:extLst>
                <a:ext uri="{FF2B5EF4-FFF2-40B4-BE49-F238E27FC236}">
                  <a16:creationId xmlns:a16="http://schemas.microsoft.com/office/drawing/2014/main" id="{4760A73E-6767-4719-2EAE-B625EC6E33D5}"/>
                </a:ext>
              </a:extLst>
            </p:cNvPr>
            <p:cNvSpPr/>
            <p:nvPr/>
          </p:nvSpPr>
          <p:spPr>
            <a:xfrm>
              <a:off x="6333600" y="4179888"/>
              <a:ext cx="1400386" cy="249238"/>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競合</a:t>
              </a:r>
              <a:r>
                <a:rPr kumimoji="1" lang="en-US" altLang="ja-JP" sz="200">
                  <a:solidFill>
                    <a:schemeClr val="tx1"/>
                  </a:solidFill>
                  <a:latin typeface="Meiryo UI" panose="020B0604030504040204" pitchFamily="50" charset="-128"/>
                  <a:ea typeface="Meiryo UI" panose="020B0604030504040204" pitchFamily="50" charset="-128"/>
                </a:rPr>
                <a:t>A</a:t>
              </a:r>
              <a:endParaRPr kumimoji="1" lang="ja-JP" altLang="en-US" sz="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92BF3A4F-7D14-DA08-4B18-2E2D49DB6C8D}"/>
                </a:ext>
              </a:extLst>
            </p:cNvPr>
            <p:cNvSpPr/>
            <p:nvPr/>
          </p:nvSpPr>
          <p:spPr>
            <a:xfrm>
              <a:off x="7767605" y="4179888"/>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
                  <a:solidFill>
                    <a:schemeClr val="tx1"/>
                  </a:solidFill>
                  <a:latin typeface="Meiryo UI" panose="020B0604030504040204" pitchFamily="50" charset="-128"/>
                  <a:ea typeface="Meiryo UI" panose="020B0604030504040204" pitchFamily="50" charset="-128"/>
                </a:rPr>
                <a:t>XXX</a:t>
              </a:r>
            </a:p>
          </p:txBody>
        </p:sp>
        <p:sp>
          <p:nvSpPr>
            <p:cNvPr id="125" name="正方形/長方形 124">
              <a:extLst>
                <a:ext uri="{FF2B5EF4-FFF2-40B4-BE49-F238E27FC236}">
                  <a16:creationId xmlns:a16="http://schemas.microsoft.com/office/drawing/2014/main" id="{9F404F3A-22A0-9904-C7DA-D44FC45F6EF1}"/>
                </a:ext>
              </a:extLst>
            </p:cNvPr>
            <p:cNvSpPr/>
            <p:nvPr/>
          </p:nvSpPr>
          <p:spPr>
            <a:xfrm>
              <a:off x="9201610" y="4179888"/>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FD41D656-5848-5985-E6BC-C9765CEB353C}"/>
                </a:ext>
              </a:extLst>
            </p:cNvPr>
            <p:cNvSpPr/>
            <p:nvPr/>
          </p:nvSpPr>
          <p:spPr>
            <a:xfrm>
              <a:off x="10635614" y="4179888"/>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27" name="正方形/長方形 126">
              <a:extLst>
                <a:ext uri="{FF2B5EF4-FFF2-40B4-BE49-F238E27FC236}">
                  <a16:creationId xmlns:a16="http://schemas.microsoft.com/office/drawing/2014/main" id="{77C7598E-FFB0-8A82-701A-74CDF2A1219E}"/>
                </a:ext>
              </a:extLst>
            </p:cNvPr>
            <p:cNvSpPr/>
            <p:nvPr/>
          </p:nvSpPr>
          <p:spPr>
            <a:xfrm>
              <a:off x="6333600" y="5480050"/>
              <a:ext cx="1400386" cy="24765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競合</a:t>
              </a:r>
              <a:r>
                <a:rPr kumimoji="1" lang="en-US" altLang="ja-JP" sz="200">
                  <a:solidFill>
                    <a:schemeClr val="tx1"/>
                  </a:solidFill>
                  <a:latin typeface="Meiryo UI" panose="020B0604030504040204" pitchFamily="50" charset="-128"/>
                  <a:ea typeface="Meiryo UI" panose="020B0604030504040204" pitchFamily="50" charset="-128"/>
                </a:rPr>
                <a:t>B</a:t>
              </a:r>
              <a:endParaRPr kumimoji="1" lang="ja-JP" altLang="en-US" sz="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705C19-8D3E-DB37-357E-5F8C908F18C8}"/>
                </a:ext>
              </a:extLst>
            </p:cNvPr>
            <p:cNvSpPr/>
            <p:nvPr/>
          </p:nvSpPr>
          <p:spPr>
            <a:xfrm>
              <a:off x="7767605" y="54800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200">
                  <a:solidFill>
                    <a:schemeClr val="tx1"/>
                  </a:solidFill>
                  <a:latin typeface="Meiryo UI" panose="020B0604030504040204" pitchFamily="50" charset="-128"/>
                  <a:ea typeface="Meiryo UI" panose="020B0604030504040204" pitchFamily="50" charset="-128"/>
                </a:rPr>
                <a:t>XXX</a:t>
              </a:r>
            </a:p>
          </p:txBody>
        </p:sp>
        <p:sp>
          <p:nvSpPr>
            <p:cNvPr id="129" name="正方形/長方形 128">
              <a:extLst>
                <a:ext uri="{FF2B5EF4-FFF2-40B4-BE49-F238E27FC236}">
                  <a16:creationId xmlns:a16="http://schemas.microsoft.com/office/drawing/2014/main" id="{77AA32B7-38B0-EC5B-7122-E0A76C240F09}"/>
                </a:ext>
              </a:extLst>
            </p:cNvPr>
            <p:cNvSpPr/>
            <p:nvPr/>
          </p:nvSpPr>
          <p:spPr>
            <a:xfrm>
              <a:off x="9201610" y="54800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410DCA83-AB2A-4272-FD05-CBBAAA04272A}"/>
                </a:ext>
              </a:extLst>
            </p:cNvPr>
            <p:cNvSpPr/>
            <p:nvPr/>
          </p:nvSpPr>
          <p:spPr>
            <a:xfrm>
              <a:off x="10635614" y="5480050"/>
              <a:ext cx="1400386" cy="12239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57B93E41-0DEA-E802-0C4E-C5889F5DE9B3}"/>
                </a:ext>
              </a:extLst>
            </p:cNvPr>
            <p:cNvSpPr/>
            <p:nvPr/>
          </p:nvSpPr>
          <p:spPr>
            <a:xfrm>
              <a:off x="6333600" y="4446588"/>
              <a:ext cx="1400386" cy="9572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選定理由：</a:t>
              </a:r>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25989C03-6A2D-941C-420D-2D76F334B56A}"/>
                </a:ext>
              </a:extLst>
            </p:cNvPr>
            <p:cNvSpPr/>
            <p:nvPr/>
          </p:nvSpPr>
          <p:spPr>
            <a:xfrm>
              <a:off x="6333600" y="5746750"/>
              <a:ext cx="1400386" cy="9572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選定理由：</a:t>
              </a:r>
              <a:endParaRPr kumimoji="1" lang="en-US" altLang="ja-JP" sz="200">
                <a:solidFill>
                  <a:schemeClr val="tx1"/>
                </a:solidFill>
                <a:latin typeface="Meiryo UI" panose="020B0604030504040204" pitchFamily="50" charset="-128"/>
                <a:ea typeface="Meiryo UI" panose="020B0604030504040204" pitchFamily="50" charset="-128"/>
              </a:endParaRPr>
            </a:p>
          </p:txBody>
        </p:sp>
        <p:sp>
          <p:nvSpPr>
            <p:cNvPr id="133" name="TextBox 35" descr="ｔ">
              <a:extLst>
                <a:ext uri="{FF2B5EF4-FFF2-40B4-BE49-F238E27FC236}">
                  <a16:creationId xmlns:a16="http://schemas.microsoft.com/office/drawing/2014/main" id="{F8EB498D-A41D-5537-E02D-0B657CC6AFBE}"/>
                </a:ext>
              </a:extLst>
            </p:cNvPr>
            <p:cNvSpPr txBox="1"/>
            <p:nvPr/>
          </p:nvSpPr>
          <p:spPr>
            <a:xfrm>
              <a:off x="6333600" y="1836738"/>
              <a:ext cx="5323913" cy="444499"/>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90488" lvl="1" indent="-90488">
                <a:buClr>
                  <a:schemeClr val="tx2"/>
                </a:buClr>
                <a:buSzPct val="100000"/>
                <a:buFont typeface="Trebuchet MS" panose="020B0603020202020204" pitchFamily="34" charset="0"/>
                <a:buChar char="•"/>
              </a:pPr>
              <a:r>
                <a:rPr lang="ja-JP" altLang="en-US" sz="400">
                  <a:solidFill>
                    <a:schemeClr val="tx1"/>
                  </a:solidFill>
                  <a:latin typeface="Meiryo UI" panose="020B0604030504040204" pitchFamily="50" charset="-128"/>
                  <a:ea typeface="Meiryo UI" panose="020B0604030504040204" pitchFamily="50" charset="-128"/>
                </a:rPr>
                <a:t>自社の強みは</a:t>
              </a:r>
              <a:r>
                <a:rPr kumimoji="1" lang="en-US" altLang="ja-JP" sz="400">
                  <a:solidFill>
                    <a:schemeClr val="tx1"/>
                  </a:solidFill>
                  <a:latin typeface="Meiryo UI" panose="020B0604030504040204" pitchFamily="50" charset="-128"/>
                  <a:ea typeface="Meiryo UI" panose="020B0604030504040204" pitchFamily="50" charset="-128"/>
                </a:rPr>
                <a:t>XXX</a:t>
              </a:r>
              <a:r>
                <a:rPr lang="ja-JP" altLang="en-US" sz="400">
                  <a:solidFill>
                    <a:schemeClr val="tx1"/>
                  </a:solidFill>
                  <a:latin typeface="Meiryo UI" panose="020B0604030504040204" pitchFamily="50" charset="-128"/>
                  <a:ea typeface="Meiryo UI" panose="020B0604030504040204" pitchFamily="50" charset="-128"/>
                </a:rPr>
                <a:t>であり、</a:t>
              </a:r>
              <a:r>
                <a:rPr lang="en-US" altLang="ja-JP" sz="400">
                  <a:solidFill>
                    <a:schemeClr val="tx1"/>
                  </a:solidFill>
                  <a:latin typeface="Meiryo UI" panose="020B0604030504040204" pitchFamily="50" charset="-128"/>
                  <a:ea typeface="Meiryo UI" panose="020B0604030504040204" pitchFamily="50" charset="-128"/>
                </a:rPr>
                <a:t>XX</a:t>
              </a:r>
              <a:r>
                <a:rPr lang="ja-JP" altLang="en-US" sz="400">
                  <a:solidFill>
                    <a:schemeClr val="tx1"/>
                  </a:solidFill>
                  <a:latin typeface="Meiryo UI" panose="020B0604030504040204" pitchFamily="50" charset="-128"/>
                  <a:ea typeface="Meiryo UI" panose="020B0604030504040204" pitchFamily="50" charset="-128"/>
                </a:rPr>
                <a:t>の軸で</a:t>
              </a:r>
              <a:r>
                <a:rPr kumimoji="1" lang="ja-JP" altLang="en-US" sz="400">
                  <a:solidFill>
                    <a:schemeClr val="tx1"/>
                  </a:solidFill>
                  <a:latin typeface="Meiryo UI" panose="020B0604030504040204" pitchFamily="50" charset="-128"/>
                  <a:ea typeface="Meiryo UI" panose="020B0604030504040204" pitchFamily="50" charset="-128"/>
                </a:rPr>
                <a:t>優位性があるといえる</a:t>
              </a:r>
              <a:endParaRPr kumimoji="1" lang="en-US" altLang="ja-JP" sz="400">
                <a:solidFill>
                  <a:schemeClr val="tx1"/>
                </a:solidFill>
                <a:latin typeface="Meiryo UI" panose="020B0604030504040204" pitchFamily="50" charset="-128"/>
                <a:ea typeface="Meiryo UI" panose="020B0604030504040204" pitchFamily="50" charset="-128"/>
              </a:endParaRPr>
            </a:p>
            <a:p>
              <a:pPr marL="90488" lvl="1" indent="-90488">
                <a:buClr>
                  <a:schemeClr val="tx2"/>
                </a:buClr>
                <a:buSzPct val="100000"/>
                <a:buFont typeface="Trebuchet MS" panose="020B0603020202020204" pitchFamily="34" charset="0"/>
                <a:buChar char="•"/>
              </a:pPr>
              <a:r>
                <a:rPr lang="en-US" altLang="ja-JP" sz="400">
                  <a:solidFill>
                    <a:schemeClr val="tx1"/>
                  </a:solidFill>
                  <a:latin typeface="Meiryo UI" panose="020B0604030504040204" pitchFamily="50" charset="-128"/>
                  <a:ea typeface="Meiryo UI" panose="020B0604030504040204" pitchFamily="50" charset="-128"/>
                </a:rPr>
                <a:t>XXXXX</a:t>
              </a:r>
            </a:p>
            <a:p>
              <a:pPr marL="90488" lvl="1" indent="-90488">
                <a:buClr>
                  <a:schemeClr val="tx2"/>
                </a:buClr>
                <a:buSzPct val="100000"/>
                <a:buFont typeface="Trebuchet MS" panose="020B0603020202020204" pitchFamily="34" charset="0"/>
                <a:buChar char="•"/>
              </a:pPr>
              <a:endParaRPr kumimoji="1" lang="ja-JP" altLang="en-US" sz="400">
                <a:solidFill>
                  <a:schemeClr val="tx1"/>
                </a:solidFill>
                <a:latin typeface="Meiryo UI" panose="020B0604030504040204" pitchFamily="50" charset="-128"/>
                <a:ea typeface="Meiryo UI" panose="020B0604030504040204" pitchFamily="50" charset="-128"/>
              </a:endParaRPr>
            </a:p>
          </p:txBody>
        </p:sp>
      </p:grpSp>
      <p:pic>
        <p:nvPicPr>
          <p:cNvPr id="136" name="図 135">
            <a:extLst>
              <a:ext uri="{FF2B5EF4-FFF2-40B4-BE49-F238E27FC236}">
                <a16:creationId xmlns:a16="http://schemas.microsoft.com/office/drawing/2014/main" id="{7E7360D8-E38C-68C7-8BC0-80E098804F14}"/>
              </a:ext>
            </a:extLst>
          </p:cNvPr>
          <p:cNvPicPr>
            <a:picLocks noChangeAspect="1"/>
          </p:cNvPicPr>
          <p:nvPr/>
        </p:nvPicPr>
        <p:blipFill>
          <a:blip r:embed="rId5"/>
          <a:stretch>
            <a:fillRect/>
          </a:stretch>
        </p:blipFill>
        <p:spPr>
          <a:xfrm>
            <a:off x="8430918" y="3417091"/>
            <a:ext cx="1620001" cy="831429"/>
          </a:xfrm>
          <a:prstGeom prst="rect">
            <a:avLst/>
          </a:prstGeom>
        </p:spPr>
      </p:pic>
      <p:grpSp>
        <p:nvGrpSpPr>
          <p:cNvPr id="162" name="グループ化 161">
            <a:extLst>
              <a:ext uri="{FF2B5EF4-FFF2-40B4-BE49-F238E27FC236}">
                <a16:creationId xmlns:a16="http://schemas.microsoft.com/office/drawing/2014/main" id="{0CD17D87-FB55-A426-78E3-421D5F836AAC}"/>
              </a:ext>
            </a:extLst>
          </p:cNvPr>
          <p:cNvGrpSpPr/>
          <p:nvPr/>
        </p:nvGrpSpPr>
        <p:grpSpPr>
          <a:xfrm>
            <a:off x="8376392" y="4544451"/>
            <a:ext cx="1620001" cy="1690914"/>
            <a:chOff x="36037" y="1695883"/>
            <a:chExt cx="3975897" cy="4790229"/>
          </a:xfrm>
        </p:grpSpPr>
        <p:grpSp>
          <p:nvGrpSpPr>
            <p:cNvPr id="137" name="グループ化 136">
              <a:extLst>
                <a:ext uri="{FF2B5EF4-FFF2-40B4-BE49-F238E27FC236}">
                  <a16:creationId xmlns:a16="http://schemas.microsoft.com/office/drawing/2014/main" id="{FB4DE29A-657D-1456-4ACF-B7E671C67E10}"/>
                </a:ext>
              </a:extLst>
            </p:cNvPr>
            <p:cNvGrpSpPr/>
            <p:nvPr/>
          </p:nvGrpSpPr>
          <p:grpSpPr>
            <a:xfrm>
              <a:off x="125902" y="1695883"/>
              <a:ext cx="3886032" cy="360000"/>
              <a:chOff x="543578" y="1377175"/>
              <a:chExt cx="5239039" cy="360000"/>
            </a:xfrm>
          </p:grpSpPr>
          <p:cxnSp>
            <p:nvCxnSpPr>
              <p:cNvPr id="138" name="Straight Connector 18">
                <a:extLst>
                  <a:ext uri="{FF2B5EF4-FFF2-40B4-BE49-F238E27FC236}">
                    <a16:creationId xmlns:a16="http://schemas.microsoft.com/office/drawing/2014/main" id="{103E04C0-8B34-EFC0-34B0-FCF8113022C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9" name="TextBox 23">
                <a:extLst>
                  <a:ext uri="{FF2B5EF4-FFF2-40B4-BE49-F238E27FC236}">
                    <a16:creationId xmlns:a16="http://schemas.microsoft.com/office/drawing/2014/main" id="{183A7AAF-F2E1-8106-2CEF-1C9B4F5D762E}"/>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500">
                    <a:solidFill>
                      <a:schemeClr val="tx1"/>
                    </a:solidFill>
                  </a:rPr>
                  <a:t>xx</a:t>
                </a:r>
                <a:r>
                  <a:rPr lang="ja-JP" altLang="en-US" sz="500">
                    <a:solidFill>
                      <a:schemeClr val="tx1"/>
                    </a:solidFill>
                  </a:rPr>
                  <a:t>市場におけるセグメント分析</a:t>
                </a:r>
              </a:p>
            </p:txBody>
          </p:sp>
        </p:grpSp>
        <p:grpSp>
          <p:nvGrpSpPr>
            <p:cNvPr id="140" name="グループ化 139">
              <a:extLst>
                <a:ext uri="{FF2B5EF4-FFF2-40B4-BE49-F238E27FC236}">
                  <a16:creationId xmlns:a16="http://schemas.microsoft.com/office/drawing/2014/main" id="{805F8EBA-4AD0-9FA8-CFBB-CAB42E3C958E}"/>
                </a:ext>
              </a:extLst>
            </p:cNvPr>
            <p:cNvGrpSpPr/>
            <p:nvPr/>
          </p:nvGrpSpPr>
          <p:grpSpPr>
            <a:xfrm>
              <a:off x="36037" y="2290757"/>
              <a:ext cx="3881028" cy="4195355"/>
              <a:chOff x="211460" y="2195505"/>
              <a:chExt cx="3881028" cy="4347479"/>
            </a:xfrm>
          </p:grpSpPr>
          <p:sp>
            <p:nvSpPr>
              <p:cNvPr id="141" name="Rectangle 68">
                <a:extLst>
                  <a:ext uri="{FF2B5EF4-FFF2-40B4-BE49-F238E27FC236}">
                    <a16:creationId xmlns:a16="http://schemas.microsoft.com/office/drawing/2014/main" id="{657D0848-6514-66A0-BD2B-495A744E467E}"/>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500">
                  <a:solidFill>
                    <a:srgbClr val="FFFFFF"/>
                  </a:solidFill>
                  <a:latin typeface="Meiryo UI" panose="020B0604030504040204" pitchFamily="50" charset="-128"/>
                  <a:ea typeface="Meiryo UI" panose="020B0604030504040204" pitchFamily="50" charset="-128"/>
                </a:endParaRPr>
              </a:p>
            </p:txBody>
          </p:sp>
          <p:cxnSp>
            <p:nvCxnSpPr>
              <p:cNvPr id="142" name="Straight Connector 138">
                <a:extLst>
                  <a:ext uri="{FF2B5EF4-FFF2-40B4-BE49-F238E27FC236}">
                    <a16:creationId xmlns:a16="http://schemas.microsoft.com/office/drawing/2014/main" id="{F207CF5E-01EB-97B0-02C7-B2566705E5B1}"/>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3" name="TextBox 141">
                <a:extLst>
                  <a:ext uri="{FF2B5EF4-FFF2-40B4-BE49-F238E27FC236}">
                    <a16:creationId xmlns:a16="http://schemas.microsoft.com/office/drawing/2014/main" id="{2623055D-061C-ECCD-48FE-6B05D86E8F9D}"/>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500">
                    <a:solidFill>
                      <a:schemeClr val="tx1"/>
                    </a:solidFill>
                    <a:latin typeface="Meiryo UI" panose="020B0604030504040204" pitchFamily="50" charset="-128"/>
                    <a:ea typeface="Meiryo UI" panose="020B0604030504040204" pitchFamily="50" charset="-128"/>
                  </a:rPr>
                  <a:t>軸②</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44" name="TextBox 153">
                <a:extLst>
                  <a:ext uri="{FF2B5EF4-FFF2-40B4-BE49-F238E27FC236}">
                    <a16:creationId xmlns:a16="http://schemas.microsoft.com/office/drawing/2014/main" id="{9DEEFF7E-29CF-FCC2-29FB-5ED86A0D3913}"/>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45" name="TextBox 154">
                <a:extLst>
                  <a:ext uri="{FF2B5EF4-FFF2-40B4-BE49-F238E27FC236}">
                    <a16:creationId xmlns:a16="http://schemas.microsoft.com/office/drawing/2014/main" id="{8EC47A68-F6B5-E453-B1E9-1049E7705E88}"/>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46" name="TextBox 155">
                <a:extLst>
                  <a:ext uri="{FF2B5EF4-FFF2-40B4-BE49-F238E27FC236}">
                    <a16:creationId xmlns:a16="http://schemas.microsoft.com/office/drawing/2014/main" id="{B11631FB-6B37-0E97-B837-25B9760FEA31}"/>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47" name="TextBox 156">
                <a:extLst>
                  <a:ext uri="{FF2B5EF4-FFF2-40B4-BE49-F238E27FC236}">
                    <a16:creationId xmlns:a16="http://schemas.microsoft.com/office/drawing/2014/main" id="{AB5DCC32-DE28-15A2-DF29-9FE5D56723C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48" name="TextBox 159">
                <a:extLst>
                  <a:ext uri="{FF2B5EF4-FFF2-40B4-BE49-F238E27FC236}">
                    <a16:creationId xmlns:a16="http://schemas.microsoft.com/office/drawing/2014/main" id="{34715535-9B19-A336-560F-BE6C271DF330}"/>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XXX</a:t>
                </a:r>
              </a:p>
            </p:txBody>
          </p:sp>
          <p:sp>
            <p:nvSpPr>
              <p:cNvPr id="149" name="TextBox 160">
                <a:extLst>
                  <a:ext uri="{FF2B5EF4-FFF2-40B4-BE49-F238E27FC236}">
                    <a16:creationId xmlns:a16="http://schemas.microsoft.com/office/drawing/2014/main" id="{D4912B4E-23B2-3580-B2E8-A369587BC8D1}"/>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cxnSp>
            <p:nvCxnSpPr>
              <p:cNvPr id="150" name="Straight Connector 57">
                <a:extLst>
                  <a:ext uri="{FF2B5EF4-FFF2-40B4-BE49-F238E27FC236}">
                    <a16:creationId xmlns:a16="http://schemas.microsoft.com/office/drawing/2014/main" id="{5284E644-6BD8-B573-94CE-F2DD8214F230}"/>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Straight Connector 59">
                <a:extLst>
                  <a:ext uri="{FF2B5EF4-FFF2-40B4-BE49-F238E27FC236}">
                    <a16:creationId xmlns:a16="http://schemas.microsoft.com/office/drawing/2014/main" id="{B44DB3CA-8395-2359-9A4B-3C5EA872F0E5}"/>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2" name="Straight Connector 60">
                <a:extLst>
                  <a:ext uri="{FF2B5EF4-FFF2-40B4-BE49-F238E27FC236}">
                    <a16:creationId xmlns:a16="http://schemas.microsoft.com/office/drawing/2014/main" id="{2D2B7383-6FA7-24E4-3E0C-97F31DE30581}"/>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3" name="TextBox 157">
                <a:extLst>
                  <a:ext uri="{FF2B5EF4-FFF2-40B4-BE49-F238E27FC236}">
                    <a16:creationId xmlns:a16="http://schemas.microsoft.com/office/drawing/2014/main" id="{6D27FB15-8855-001F-1E0C-F4176D595F59}"/>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XXX</a:t>
                </a:r>
              </a:p>
            </p:txBody>
          </p:sp>
          <p:sp>
            <p:nvSpPr>
              <p:cNvPr id="154" name="TextBox 64">
                <a:extLst>
                  <a:ext uri="{FF2B5EF4-FFF2-40B4-BE49-F238E27FC236}">
                    <a16:creationId xmlns:a16="http://schemas.microsoft.com/office/drawing/2014/main" id="{2B83888C-17D3-B490-4F4B-9546C30A94CA}"/>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55" name="TextBox 66">
                <a:extLst>
                  <a:ext uri="{FF2B5EF4-FFF2-40B4-BE49-F238E27FC236}">
                    <a16:creationId xmlns:a16="http://schemas.microsoft.com/office/drawing/2014/main" id="{FF04BB2F-3B8A-37B8-94FB-58B4C7542AAE}"/>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sp>
            <p:nvSpPr>
              <p:cNvPr id="156" name="TextBox 67">
                <a:extLst>
                  <a:ext uri="{FF2B5EF4-FFF2-40B4-BE49-F238E27FC236}">
                    <a16:creationId xmlns:a16="http://schemas.microsoft.com/office/drawing/2014/main" id="{8BACEB81-9480-0DD8-3046-E615D6DFA02F}"/>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500">
                    <a:solidFill>
                      <a:schemeClr val="tx1"/>
                    </a:solidFill>
                    <a:latin typeface="Meiryo UI" panose="020B0604030504040204" pitchFamily="50" charset="-128"/>
                    <a:ea typeface="Meiryo UI" panose="020B0604030504040204" pitchFamily="50" charset="-128"/>
                  </a:rPr>
                  <a:t>XX</a:t>
                </a:r>
                <a:endParaRPr kumimoji="1" lang="en-US" sz="500">
                  <a:solidFill>
                    <a:schemeClr val="tx1"/>
                  </a:solidFill>
                  <a:latin typeface="Meiryo UI" panose="020B0604030504040204" pitchFamily="50" charset="-128"/>
                  <a:ea typeface="Meiryo UI" panose="020B0604030504040204" pitchFamily="50" charset="-128"/>
                </a:endParaRPr>
              </a:p>
            </p:txBody>
          </p:sp>
          <p:cxnSp>
            <p:nvCxnSpPr>
              <p:cNvPr id="157" name="Straight Connector 139">
                <a:extLst>
                  <a:ext uri="{FF2B5EF4-FFF2-40B4-BE49-F238E27FC236}">
                    <a16:creationId xmlns:a16="http://schemas.microsoft.com/office/drawing/2014/main" id="{7A527BF3-8DE0-717D-0E5E-3C23F2D61B71}"/>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37">
                <a:extLst>
                  <a:ext uri="{FF2B5EF4-FFF2-40B4-BE49-F238E27FC236}">
                    <a16:creationId xmlns:a16="http://schemas.microsoft.com/office/drawing/2014/main" id="{E443CB57-FEE8-5160-F6BE-0E100094263F}"/>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500">
                    <a:solidFill>
                      <a:schemeClr val="bg1"/>
                    </a:solidFill>
                    <a:latin typeface="Meiryo UI" panose="020B0604030504040204" pitchFamily="50" charset="-128"/>
                    <a:ea typeface="Meiryo UI" panose="020B0604030504040204" pitchFamily="50" charset="-128"/>
                  </a:rPr>
                  <a:t>短期</a:t>
                </a:r>
                <a:endParaRPr kumimoji="1" lang="en-US" sz="500">
                  <a:solidFill>
                    <a:schemeClr val="bg1"/>
                  </a:solidFill>
                  <a:latin typeface="Meiryo UI" panose="020B0604030504040204" pitchFamily="50" charset="-128"/>
                  <a:ea typeface="Meiryo UI" panose="020B0604030504040204" pitchFamily="50" charset="-128"/>
                </a:endParaRPr>
              </a:p>
            </p:txBody>
          </p:sp>
          <p:sp>
            <p:nvSpPr>
              <p:cNvPr id="159" name="TextBox 37">
                <a:extLst>
                  <a:ext uri="{FF2B5EF4-FFF2-40B4-BE49-F238E27FC236}">
                    <a16:creationId xmlns:a16="http://schemas.microsoft.com/office/drawing/2014/main" id="{51DC956E-FBDA-CA4B-C707-F67298156A11}"/>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500">
                    <a:solidFill>
                      <a:schemeClr val="bg1"/>
                    </a:solidFill>
                    <a:latin typeface="Meiryo UI" panose="020B0604030504040204" pitchFamily="50" charset="-128"/>
                    <a:ea typeface="Meiryo UI" panose="020B0604030504040204" pitchFamily="50" charset="-128"/>
                  </a:rPr>
                  <a:t>中長期</a:t>
                </a:r>
                <a:endParaRPr kumimoji="1" lang="en-US" sz="500">
                  <a:solidFill>
                    <a:schemeClr val="bg1"/>
                  </a:solidFill>
                  <a:latin typeface="Meiryo UI" panose="020B0604030504040204" pitchFamily="50" charset="-128"/>
                  <a:ea typeface="Meiryo UI" panose="020B0604030504040204" pitchFamily="50" charset="-128"/>
                </a:endParaRPr>
              </a:p>
            </p:txBody>
          </p:sp>
          <p:sp>
            <p:nvSpPr>
              <p:cNvPr id="160" name="矢印: 左 159">
                <a:extLst>
                  <a:ext uri="{FF2B5EF4-FFF2-40B4-BE49-F238E27FC236}">
                    <a16:creationId xmlns:a16="http://schemas.microsoft.com/office/drawing/2014/main" id="{C9D48655-D70A-FC9A-EFA3-83B0A5855CF9}"/>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500">
                  <a:solidFill>
                    <a:schemeClr val="tx1"/>
                  </a:solidFill>
                  <a:latin typeface="Meiryo UI" panose="020B0604030504040204" pitchFamily="50" charset="-128"/>
                  <a:ea typeface="Meiryo UI" panose="020B0604030504040204" pitchFamily="50" charset="-128"/>
                </a:endParaRPr>
              </a:p>
            </p:txBody>
          </p:sp>
          <p:sp>
            <p:nvSpPr>
              <p:cNvPr id="161" name="テキスト ボックス 160">
                <a:extLst>
                  <a:ext uri="{FF2B5EF4-FFF2-40B4-BE49-F238E27FC236}">
                    <a16:creationId xmlns:a16="http://schemas.microsoft.com/office/drawing/2014/main" id="{F92898FD-8592-F069-7476-E115679004AC}"/>
                  </a:ext>
                </a:extLst>
              </p:cNvPr>
              <p:cNvSpPr txBox="1"/>
              <p:nvPr/>
            </p:nvSpPr>
            <p:spPr>
              <a:xfrm>
                <a:off x="211460" y="3860838"/>
                <a:ext cx="598257" cy="647527"/>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5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grpSp>
      <p:grpSp>
        <p:nvGrpSpPr>
          <p:cNvPr id="102" name="グループ化 101">
            <a:extLst>
              <a:ext uri="{FF2B5EF4-FFF2-40B4-BE49-F238E27FC236}">
                <a16:creationId xmlns:a16="http://schemas.microsoft.com/office/drawing/2014/main" id="{EEB7E0BA-6BA4-50EE-7964-97AC6F706CEA}"/>
              </a:ext>
            </a:extLst>
          </p:cNvPr>
          <p:cNvGrpSpPr/>
          <p:nvPr/>
        </p:nvGrpSpPr>
        <p:grpSpPr>
          <a:xfrm>
            <a:off x="8430918" y="2656688"/>
            <a:ext cx="1620001" cy="701102"/>
            <a:chOff x="180000" y="1782763"/>
            <a:chExt cx="5700931" cy="2120760"/>
          </a:xfrm>
        </p:grpSpPr>
        <p:sp>
          <p:nvSpPr>
            <p:cNvPr id="84" name="正方形/長方形 83">
              <a:extLst>
                <a:ext uri="{FF2B5EF4-FFF2-40B4-BE49-F238E27FC236}">
                  <a16:creationId xmlns:a16="http://schemas.microsoft.com/office/drawing/2014/main" id="{ED5397CE-115B-A3ED-38F6-CC7C54BBF437}"/>
                </a:ext>
              </a:extLst>
            </p:cNvPr>
            <p:cNvSpPr/>
            <p:nvPr/>
          </p:nvSpPr>
          <p:spPr>
            <a:xfrm>
              <a:off x="180001" y="1782763"/>
              <a:ext cx="1622886" cy="30162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400">
                  <a:solidFill>
                    <a:schemeClr val="tx1"/>
                  </a:solidFill>
                  <a:latin typeface="Meiryo UI" panose="020B0604030504040204" pitchFamily="50" charset="-128"/>
                  <a:ea typeface="Meiryo UI" panose="020B0604030504040204" pitchFamily="50" charset="-128"/>
                </a:rPr>
                <a:t>用途市場</a:t>
              </a:r>
            </a:p>
          </p:txBody>
        </p:sp>
        <p:cxnSp>
          <p:nvCxnSpPr>
            <p:cNvPr id="85" name="直線コネクタ 84">
              <a:extLst>
                <a:ext uri="{FF2B5EF4-FFF2-40B4-BE49-F238E27FC236}">
                  <a16:creationId xmlns:a16="http://schemas.microsoft.com/office/drawing/2014/main" id="{0CA60BC9-DBDE-FB57-E252-5F1FDB9FDD83}"/>
                </a:ext>
              </a:extLst>
            </p:cNvPr>
            <p:cNvCxnSpPr>
              <a:cxnSpLocks/>
            </p:cNvCxnSpPr>
            <p:nvPr/>
          </p:nvCxnSpPr>
          <p:spPr>
            <a:xfrm>
              <a:off x="180001" y="2084388"/>
              <a:ext cx="1622886"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正方形/長方形 85">
              <a:extLst>
                <a:ext uri="{FF2B5EF4-FFF2-40B4-BE49-F238E27FC236}">
                  <a16:creationId xmlns:a16="http://schemas.microsoft.com/office/drawing/2014/main" id="{1D2219FD-2EDD-2886-0FF5-9F90F71C46F8}"/>
                </a:ext>
              </a:extLst>
            </p:cNvPr>
            <p:cNvSpPr/>
            <p:nvPr/>
          </p:nvSpPr>
          <p:spPr>
            <a:xfrm>
              <a:off x="1837273" y="1782763"/>
              <a:ext cx="1622888" cy="30162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400">
                  <a:solidFill>
                    <a:schemeClr val="tx1"/>
                  </a:solidFill>
                  <a:latin typeface="Meiryo UI" panose="020B0604030504040204" pitchFamily="50" charset="-128"/>
                  <a:ea typeface="Meiryo UI" panose="020B0604030504040204" pitchFamily="50" charset="-128"/>
                </a:rPr>
                <a:t>想定業界</a:t>
              </a:r>
            </a:p>
          </p:txBody>
        </p:sp>
        <p:cxnSp>
          <p:nvCxnSpPr>
            <p:cNvPr id="87" name="直線コネクタ 86">
              <a:extLst>
                <a:ext uri="{FF2B5EF4-FFF2-40B4-BE49-F238E27FC236}">
                  <a16:creationId xmlns:a16="http://schemas.microsoft.com/office/drawing/2014/main" id="{8346E8FB-7A37-2469-2542-DA178997955B}"/>
                </a:ext>
              </a:extLst>
            </p:cNvPr>
            <p:cNvCxnSpPr>
              <a:cxnSpLocks/>
            </p:cNvCxnSpPr>
            <p:nvPr/>
          </p:nvCxnSpPr>
          <p:spPr>
            <a:xfrm>
              <a:off x="1837273" y="2084388"/>
              <a:ext cx="1622888"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8" name="正方形/長方形 87">
              <a:extLst>
                <a:ext uri="{FF2B5EF4-FFF2-40B4-BE49-F238E27FC236}">
                  <a16:creationId xmlns:a16="http://schemas.microsoft.com/office/drawing/2014/main" id="{7130B036-AFCC-1635-F823-27436332C465}"/>
                </a:ext>
              </a:extLst>
            </p:cNvPr>
            <p:cNvSpPr/>
            <p:nvPr/>
          </p:nvSpPr>
          <p:spPr>
            <a:xfrm>
              <a:off x="3496876" y="1782763"/>
              <a:ext cx="2384055" cy="30162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400">
                  <a:solidFill>
                    <a:schemeClr val="tx1"/>
                  </a:solidFill>
                  <a:latin typeface="Meiryo UI" panose="020B0604030504040204" pitchFamily="50" charset="-128"/>
                  <a:ea typeface="Meiryo UI" panose="020B0604030504040204" pitchFamily="50" charset="-128"/>
                </a:rPr>
                <a:t>根拠</a:t>
              </a:r>
            </a:p>
          </p:txBody>
        </p:sp>
        <p:cxnSp>
          <p:nvCxnSpPr>
            <p:cNvPr id="89" name="直線コネクタ 88">
              <a:extLst>
                <a:ext uri="{FF2B5EF4-FFF2-40B4-BE49-F238E27FC236}">
                  <a16:creationId xmlns:a16="http://schemas.microsoft.com/office/drawing/2014/main" id="{FD4BF581-5A3E-49E9-A2E1-4AE2F62F9CBF}"/>
                </a:ext>
              </a:extLst>
            </p:cNvPr>
            <p:cNvCxnSpPr>
              <a:cxnSpLocks/>
            </p:cNvCxnSpPr>
            <p:nvPr/>
          </p:nvCxnSpPr>
          <p:spPr>
            <a:xfrm>
              <a:off x="3496876" y="2084388"/>
              <a:ext cx="2384055"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0" name="正方形/長方形 89">
              <a:extLst>
                <a:ext uri="{FF2B5EF4-FFF2-40B4-BE49-F238E27FC236}">
                  <a16:creationId xmlns:a16="http://schemas.microsoft.com/office/drawing/2014/main" id="{E267F578-3BFD-2050-0504-CFBE8BD5DD2B}"/>
                </a:ext>
              </a:extLst>
            </p:cNvPr>
            <p:cNvSpPr/>
            <p:nvPr/>
          </p:nvSpPr>
          <p:spPr>
            <a:xfrm>
              <a:off x="180000" y="2184400"/>
              <a:ext cx="1622886" cy="39859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400">
                  <a:solidFill>
                    <a:schemeClr val="tx1"/>
                  </a:solidFill>
                  <a:latin typeface="Meiryo UI" panose="020B0604030504040204" pitchFamily="50" charset="-128"/>
                  <a:ea typeface="Meiryo UI" panose="020B0604030504040204" pitchFamily="50" charset="-128"/>
                </a:rPr>
                <a:t>セグメント</a:t>
              </a:r>
              <a:r>
                <a:rPr kumimoji="1" lang="en-US" altLang="ja-JP" sz="400">
                  <a:solidFill>
                    <a:schemeClr val="tx1"/>
                  </a:solidFill>
                  <a:latin typeface="Meiryo UI" panose="020B0604030504040204" pitchFamily="50" charset="-128"/>
                  <a:ea typeface="Meiryo UI" panose="020B0604030504040204" pitchFamily="50" charset="-128"/>
                </a:rPr>
                <a:t>A</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1" name="正方形/長方形 90">
              <a:extLst>
                <a:ext uri="{FF2B5EF4-FFF2-40B4-BE49-F238E27FC236}">
                  <a16:creationId xmlns:a16="http://schemas.microsoft.com/office/drawing/2014/main" id="{90B89F9E-3A77-6B88-7034-FD85E345A0F6}"/>
                </a:ext>
              </a:extLst>
            </p:cNvPr>
            <p:cNvSpPr/>
            <p:nvPr/>
          </p:nvSpPr>
          <p:spPr>
            <a:xfrm>
              <a:off x="180000" y="2628145"/>
              <a:ext cx="1622886" cy="39859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400">
                  <a:solidFill>
                    <a:schemeClr val="tx1"/>
                  </a:solidFill>
                  <a:latin typeface="Meiryo UI" panose="020B0604030504040204" pitchFamily="50" charset="-128"/>
                  <a:ea typeface="Meiryo UI" panose="020B0604030504040204" pitchFamily="50" charset="-128"/>
                </a:rPr>
                <a:t>セグメント</a:t>
              </a:r>
              <a:r>
                <a:rPr kumimoji="1" lang="en-US" altLang="ja-JP" sz="400">
                  <a:solidFill>
                    <a:schemeClr val="tx1"/>
                  </a:solidFill>
                  <a:latin typeface="Meiryo UI" panose="020B0604030504040204" pitchFamily="50" charset="-128"/>
                  <a:ea typeface="Meiryo UI" panose="020B0604030504040204" pitchFamily="50" charset="-128"/>
                </a:rPr>
                <a:t>B</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E05B02E9-A95C-CEEF-F470-A832DCCA933D}"/>
                </a:ext>
              </a:extLst>
            </p:cNvPr>
            <p:cNvSpPr/>
            <p:nvPr/>
          </p:nvSpPr>
          <p:spPr>
            <a:xfrm>
              <a:off x="1837273" y="2184400"/>
              <a:ext cx="1622888"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400">
                  <a:solidFill>
                    <a:schemeClr val="tx1"/>
                  </a:solidFill>
                  <a:latin typeface="Meiryo UI" panose="020B0604030504040204" pitchFamily="50" charset="-128"/>
                  <a:ea typeface="Meiryo UI" panose="020B0604030504040204" pitchFamily="50" charset="-128"/>
                </a:rPr>
                <a:t>x</a:t>
              </a:r>
              <a:r>
                <a:rPr kumimoji="1" lang="en-US" altLang="ja-JP" sz="400">
                  <a:solidFill>
                    <a:schemeClr val="tx1"/>
                  </a:solidFill>
                  <a:latin typeface="Meiryo UI" panose="020B0604030504040204" pitchFamily="50" charset="-128"/>
                  <a:ea typeface="Meiryo UI" panose="020B0604030504040204" pitchFamily="50" charset="-128"/>
                </a:rPr>
                <a:t>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3" name="正方形/長方形 92">
              <a:extLst>
                <a:ext uri="{FF2B5EF4-FFF2-40B4-BE49-F238E27FC236}">
                  <a16:creationId xmlns:a16="http://schemas.microsoft.com/office/drawing/2014/main" id="{D8EFB1F7-D9D0-58AA-88B6-AC3C039FE35A}"/>
                </a:ext>
              </a:extLst>
            </p:cNvPr>
            <p:cNvSpPr/>
            <p:nvPr/>
          </p:nvSpPr>
          <p:spPr>
            <a:xfrm>
              <a:off x="1837273" y="2628145"/>
              <a:ext cx="1622888"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4" name="正方形/長方形 93">
              <a:extLst>
                <a:ext uri="{FF2B5EF4-FFF2-40B4-BE49-F238E27FC236}">
                  <a16:creationId xmlns:a16="http://schemas.microsoft.com/office/drawing/2014/main" id="{5096238F-FEE4-11CC-3D9E-34E0F1703A1E}"/>
                </a:ext>
              </a:extLst>
            </p:cNvPr>
            <p:cNvSpPr/>
            <p:nvPr/>
          </p:nvSpPr>
          <p:spPr>
            <a:xfrm>
              <a:off x="3496876" y="2184400"/>
              <a:ext cx="2384055"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400">
                  <a:solidFill>
                    <a:schemeClr val="tx1"/>
                  </a:solidFill>
                  <a:latin typeface="Meiryo UI" panose="020B0604030504040204" pitchFamily="50" charset="-128"/>
                  <a:ea typeface="Meiryo UI" panose="020B0604030504040204" pitchFamily="50" charset="-128"/>
                </a:rPr>
                <a:t>x</a:t>
              </a:r>
              <a:r>
                <a:rPr kumimoji="1" lang="en-US" altLang="ja-JP" sz="400">
                  <a:solidFill>
                    <a:schemeClr val="tx1"/>
                  </a:solidFill>
                  <a:latin typeface="Meiryo UI" panose="020B0604030504040204" pitchFamily="50" charset="-128"/>
                  <a:ea typeface="Meiryo UI" panose="020B0604030504040204" pitchFamily="50" charset="-128"/>
                </a:rPr>
                <a:t>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FB6B1252-07E9-6534-6A46-F954B3DDFEB8}"/>
                </a:ext>
              </a:extLst>
            </p:cNvPr>
            <p:cNvSpPr/>
            <p:nvPr/>
          </p:nvSpPr>
          <p:spPr>
            <a:xfrm>
              <a:off x="3496876" y="2628145"/>
              <a:ext cx="2384055"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3BBAEAF7-45A9-1E3A-4D80-8B61193F129A}"/>
                </a:ext>
              </a:extLst>
            </p:cNvPr>
            <p:cNvSpPr/>
            <p:nvPr/>
          </p:nvSpPr>
          <p:spPr>
            <a:xfrm>
              <a:off x="180000" y="3073795"/>
              <a:ext cx="1622886" cy="39859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7" name="正方形/長方形 96">
              <a:extLst>
                <a:ext uri="{FF2B5EF4-FFF2-40B4-BE49-F238E27FC236}">
                  <a16:creationId xmlns:a16="http://schemas.microsoft.com/office/drawing/2014/main" id="{F80727E3-5237-C6CD-95E0-9F4E611C7A5D}"/>
                </a:ext>
              </a:extLst>
            </p:cNvPr>
            <p:cNvSpPr/>
            <p:nvPr/>
          </p:nvSpPr>
          <p:spPr>
            <a:xfrm>
              <a:off x="1837273" y="3073795"/>
              <a:ext cx="1622888"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2663624C-98CF-AAD1-2F47-EEF2F494CDD8}"/>
                </a:ext>
              </a:extLst>
            </p:cNvPr>
            <p:cNvSpPr/>
            <p:nvPr/>
          </p:nvSpPr>
          <p:spPr>
            <a:xfrm>
              <a:off x="3496876" y="3073795"/>
              <a:ext cx="2384055" cy="3985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93E7FE7A-9DC2-C57E-65BA-420BDE4B75AF}"/>
                </a:ext>
              </a:extLst>
            </p:cNvPr>
            <p:cNvSpPr/>
            <p:nvPr/>
          </p:nvSpPr>
          <p:spPr>
            <a:xfrm>
              <a:off x="180000" y="3504931"/>
              <a:ext cx="1622886" cy="39859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98E67BC5-7C24-190F-28A8-A1BAA955A96A}"/>
                </a:ext>
              </a:extLst>
            </p:cNvPr>
            <p:cNvSpPr/>
            <p:nvPr/>
          </p:nvSpPr>
          <p:spPr>
            <a:xfrm>
              <a:off x="1837273" y="3504931"/>
              <a:ext cx="1622888" cy="39859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70508196-FEB6-2389-D727-0758BB436688}"/>
                </a:ext>
              </a:extLst>
            </p:cNvPr>
            <p:cNvSpPr/>
            <p:nvPr/>
          </p:nvSpPr>
          <p:spPr>
            <a:xfrm>
              <a:off x="3496876" y="3504931"/>
              <a:ext cx="2384055" cy="39859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400">
                  <a:solidFill>
                    <a:schemeClr val="tx1"/>
                  </a:solidFill>
                  <a:latin typeface="Meiryo UI" panose="020B0604030504040204" pitchFamily="50" charset="-128"/>
                  <a:ea typeface="Meiryo UI" panose="020B0604030504040204" pitchFamily="50" charset="-128"/>
                </a:rPr>
                <a:t>xxx</a:t>
              </a:r>
              <a:endParaRPr kumimoji="1" lang="ja-JP" altLang="en-US" sz="400">
                <a:solidFill>
                  <a:schemeClr val="tx1"/>
                </a:solidFill>
                <a:latin typeface="Meiryo UI" panose="020B0604030504040204" pitchFamily="50" charset="-128"/>
                <a:ea typeface="Meiryo UI" panose="020B0604030504040204" pitchFamily="50" charset="-128"/>
              </a:endParaRPr>
            </a:p>
          </p:txBody>
        </p:sp>
      </p:grpSp>
      <p:grpSp>
        <p:nvGrpSpPr>
          <p:cNvPr id="201" name="グループ化 200">
            <a:extLst>
              <a:ext uri="{FF2B5EF4-FFF2-40B4-BE49-F238E27FC236}">
                <a16:creationId xmlns:a16="http://schemas.microsoft.com/office/drawing/2014/main" id="{236A6C47-BE73-9E12-B17D-8B242446D670}"/>
              </a:ext>
            </a:extLst>
          </p:cNvPr>
          <p:cNvGrpSpPr/>
          <p:nvPr/>
        </p:nvGrpSpPr>
        <p:grpSpPr>
          <a:xfrm>
            <a:off x="10172700" y="4805558"/>
            <a:ext cx="1682916" cy="1116012"/>
            <a:chOff x="4265250" y="2020194"/>
            <a:chExt cx="7660248" cy="4347896"/>
          </a:xfrm>
        </p:grpSpPr>
        <p:sp>
          <p:nvSpPr>
            <p:cNvPr id="166" name="フリーフォーム: 図形 165">
              <a:extLst>
                <a:ext uri="{FF2B5EF4-FFF2-40B4-BE49-F238E27FC236}">
                  <a16:creationId xmlns:a16="http://schemas.microsoft.com/office/drawing/2014/main" id="{ECE8EFA7-0EDF-7A32-B961-843E497376A3}"/>
                </a:ext>
              </a:extLst>
            </p:cNvPr>
            <p:cNvSpPr/>
            <p:nvPr/>
          </p:nvSpPr>
          <p:spPr>
            <a:xfrm>
              <a:off x="4334949" y="265652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300">
                  <a:solidFill>
                    <a:schemeClr val="bg1"/>
                  </a:solidFill>
                  <a:latin typeface="Meiryo UI" panose="020B0604030504040204" pitchFamily="50" charset="-128"/>
                  <a:ea typeface="Meiryo UI" panose="020B0604030504040204" pitchFamily="50" charset="-128"/>
                </a:rPr>
                <a:t>セグメント</a:t>
              </a:r>
              <a:r>
                <a:rPr kumimoji="1" lang="en-US" altLang="ja-JP" sz="300">
                  <a:solidFill>
                    <a:schemeClr val="bg1"/>
                  </a:solidFill>
                  <a:latin typeface="Meiryo UI" panose="020B0604030504040204" pitchFamily="50" charset="-128"/>
                  <a:ea typeface="Meiryo UI" panose="020B0604030504040204" pitchFamily="50" charset="-128"/>
                </a:rPr>
                <a:t>A</a:t>
              </a:r>
              <a:endParaRPr kumimoji="1" lang="ja-JP" altLang="en-US" sz="300">
                <a:solidFill>
                  <a:schemeClr val="bg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8AE39868-EB0B-66B5-1752-3EFBDCC0E2FB}"/>
                </a:ext>
              </a:extLst>
            </p:cNvPr>
            <p:cNvSpPr/>
            <p:nvPr/>
          </p:nvSpPr>
          <p:spPr>
            <a:xfrm>
              <a:off x="6024647" y="265652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68" name="正方形/長方形 167">
              <a:extLst>
                <a:ext uri="{FF2B5EF4-FFF2-40B4-BE49-F238E27FC236}">
                  <a16:creationId xmlns:a16="http://schemas.microsoft.com/office/drawing/2014/main" id="{FEF6E231-913F-BC9E-DB2B-39088ED1EDD7}"/>
                </a:ext>
              </a:extLst>
            </p:cNvPr>
            <p:cNvSpPr/>
            <p:nvPr/>
          </p:nvSpPr>
          <p:spPr>
            <a:xfrm>
              <a:off x="4700669" y="329083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300">
                  <a:solidFill>
                    <a:schemeClr val="tx1"/>
                  </a:solidFill>
                  <a:latin typeface="Meiryo UI" panose="020B0604030504040204" pitchFamily="50" charset="-128"/>
                  <a:ea typeface="Meiryo UI" panose="020B0604030504040204" pitchFamily="50" charset="-128"/>
                </a:rPr>
                <a:t>企業</a:t>
              </a:r>
              <a:r>
                <a:rPr kumimoji="1" lang="en-US" altLang="ja-JP" sz="300">
                  <a:solidFill>
                    <a:schemeClr val="tx1"/>
                  </a:solidFill>
                  <a:latin typeface="Meiryo UI" panose="020B0604030504040204" pitchFamily="50" charset="-128"/>
                  <a:ea typeface="Meiryo UI" panose="020B0604030504040204" pitchFamily="50" charset="-128"/>
                </a:rPr>
                <a:t>A</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88A201EC-B4D9-EC86-C7DB-E93CB313127D}"/>
                </a:ext>
              </a:extLst>
            </p:cNvPr>
            <p:cNvSpPr/>
            <p:nvPr/>
          </p:nvSpPr>
          <p:spPr>
            <a:xfrm>
              <a:off x="6024647" y="329083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0" name="正方形/長方形 169">
              <a:extLst>
                <a:ext uri="{FF2B5EF4-FFF2-40B4-BE49-F238E27FC236}">
                  <a16:creationId xmlns:a16="http://schemas.microsoft.com/office/drawing/2014/main" id="{DF62F7F1-2690-AD4C-C1F5-4D642B7A7C53}"/>
                </a:ext>
              </a:extLst>
            </p:cNvPr>
            <p:cNvSpPr/>
            <p:nvPr/>
          </p:nvSpPr>
          <p:spPr>
            <a:xfrm>
              <a:off x="4700669" y="392515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300">
                  <a:solidFill>
                    <a:schemeClr val="tx1"/>
                  </a:solidFill>
                  <a:latin typeface="Meiryo UI" panose="020B0604030504040204" pitchFamily="50" charset="-128"/>
                  <a:ea typeface="Meiryo UI" panose="020B0604030504040204" pitchFamily="50" charset="-128"/>
                </a:rPr>
                <a:t>企業</a:t>
              </a:r>
              <a:r>
                <a:rPr kumimoji="1" lang="en-US" altLang="ja-JP" sz="300">
                  <a:solidFill>
                    <a:schemeClr val="tx1"/>
                  </a:solidFill>
                  <a:latin typeface="Meiryo UI" panose="020B0604030504040204" pitchFamily="50" charset="-128"/>
                  <a:ea typeface="Meiryo UI" panose="020B0604030504040204" pitchFamily="50" charset="-128"/>
                </a:rPr>
                <a:t>B</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F280291B-335D-8A54-B5F0-64E1A3DA72C8}"/>
                </a:ext>
              </a:extLst>
            </p:cNvPr>
            <p:cNvSpPr/>
            <p:nvPr/>
          </p:nvSpPr>
          <p:spPr>
            <a:xfrm>
              <a:off x="6024647" y="392515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2" name="正方形/長方形 171">
              <a:extLst>
                <a:ext uri="{FF2B5EF4-FFF2-40B4-BE49-F238E27FC236}">
                  <a16:creationId xmlns:a16="http://schemas.microsoft.com/office/drawing/2014/main" id="{16B17A61-7AD1-B35B-E389-CAB29B835CFB}"/>
                </a:ext>
              </a:extLst>
            </p:cNvPr>
            <p:cNvSpPr/>
            <p:nvPr/>
          </p:nvSpPr>
          <p:spPr>
            <a:xfrm>
              <a:off x="6024647" y="455946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3" name="正方形/長方形 172">
              <a:extLst>
                <a:ext uri="{FF2B5EF4-FFF2-40B4-BE49-F238E27FC236}">
                  <a16:creationId xmlns:a16="http://schemas.microsoft.com/office/drawing/2014/main" id="{110F0DD0-DA51-7C01-B1DE-132D72EA8F84}"/>
                </a:ext>
              </a:extLst>
            </p:cNvPr>
            <p:cNvSpPr/>
            <p:nvPr/>
          </p:nvSpPr>
          <p:spPr>
            <a:xfrm>
              <a:off x="4700669" y="519377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300">
                  <a:solidFill>
                    <a:schemeClr val="tx1"/>
                  </a:solidFill>
                  <a:latin typeface="Meiryo UI" panose="020B0604030504040204" pitchFamily="50" charset="-128"/>
                  <a:ea typeface="Meiryo UI" panose="020B0604030504040204" pitchFamily="50" charset="-128"/>
                </a:rPr>
                <a:t>企業</a:t>
              </a:r>
              <a:r>
                <a:rPr kumimoji="1" lang="en-US" altLang="ja-JP" sz="300">
                  <a:solidFill>
                    <a:schemeClr val="tx1"/>
                  </a:solidFill>
                  <a:latin typeface="Meiryo UI" panose="020B0604030504040204" pitchFamily="50" charset="-128"/>
                  <a:ea typeface="Meiryo UI" panose="020B0604030504040204" pitchFamily="50" charset="-128"/>
                </a:rPr>
                <a:t>C</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AC90415F-C265-3F75-4A9A-C9ABA88F6E88}"/>
                </a:ext>
              </a:extLst>
            </p:cNvPr>
            <p:cNvSpPr/>
            <p:nvPr/>
          </p:nvSpPr>
          <p:spPr>
            <a:xfrm>
              <a:off x="6024647" y="519377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5" name="正方形/長方形 174">
              <a:extLst>
                <a:ext uri="{FF2B5EF4-FFF2-40B4-BE49-F238E27FC236}">
                  <a16:creationId xmlns:a16="http://schemas.microsoft.com/office/drawing/2014/main" id="{72C09248-D247-BFE7-B7A7-4AC7DD221E9E}"/>
                </a:ext>
              </a:extLst>
            </p:cNvPr>
            <p:cNvSpPr/>
            <p:nvPr/>
          </p:nvSpPr>
          <p:spPr>
            <a:xfrm>
              <a:off x="4700669" y="582809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300">
                  <a:solidFill>
                    <a:schemeClr val="tx1"/>
                  </a:solidFill>
                  <a:latin typeface="Meiryo UI" panose="020B0604030504040204" pitchFamily="50" charset="-128"/>
                  <a:ea typeface="Meiryo UI" panose="020B0604030504040204" pitchFamily="50" charset="-128"/>
                </a:rPr>
                <a:t>企業</a:t>
              </a:r>
              <a:r>
                <a:rPr kumimoji="1" lang="en-US" altLang="ja-JP" sz="300">
                  <a:solidFill>
                    <a:schemeClr val="tx1"/>
                  </a:solidFill>
                  <a:latin typeface="Meiryo UI" panose="020B0604030504040204" pitchFamily="50" charset="-128"/>
                  <a:ea typeface="Meiryo UI" panose="020B0604030504040204" pitchFamily="50" charset="-128"/>
                </a:rPr>
                <a:t>D</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76" name="正方形/長方形 175">
              <a:extLst>
                <a:ext uri="{FF2B5EF4-FFF2-40B4-BE49-F238E27FC236}">
                  <a16:creationId xmlns:a16="http://schemas.microsoft.com/office/drawing/2014/main" id="{26545310-A058-CBA6-E942-C49F3DB2079E}"/>
                </a:ext>
              </a:extLst>
            </p:cNvPr>
            <p:cNvSpPr/>
            <p:nvPr/>
          </p:nvSpPr>
          <p:spPr>
            <a:xfrm>
              <a:off x="6024647" y="582809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grpSp>
          <p:nvGrpSpPr>
            <p:cNvPr id="177" name="グループ化 176">
              <a:extLst>
                <a:ext uri="{FF2B5EF4-FFF2-40B4-BE49-F238E27FC236}">
                  <a16:creationId xmlns:a16="http://schemas.microsoft.com/office/drawing/2014/main" id="{F1F549F8-DD04-DACF-2316-9260C09FF517}"/>
                </a:ext>
              </a:extLst>
            </p:cNvPr>
            <p:cNvGrpSpPr/>
            <p:nvPr/>
          </p:nvGrpSpPr>
          <p:grpSpPr>
            <a:xfrm>
              <a:off x="4265250" y="2282212"/>
              <a:ext cx="1689699" cy="288000"/>
              <a:chOff x="-91819" y="1879963"/>
              <a:chExt cx="6007819" cy="288000"/>
            </a:xfrm>
          </p:grpSpPr>
          <p:sp>
            <p:nvSpPr>
              <p:cNvPr id="178" name="正方形/長方形 177">
                <a:extLst>
                  <a:ext uri="{FF2B5EF4-FFF2-40B4-BE49-F238E27FC236}">
                    <a16:creationId xmlns:a16="http://schemas.microsoft.com/office/drawing/2014/main" id="{8C8BCE65-6AA8-43D0-6F15-2994BF6101E3}"/>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179" name="直線コネクタ 178">
                <a:extLst>
                  <a:ext uri="{FF2B5EF4-FFF2-40B4-BE49-F238E27FC236}">
                    <a16:creationId xmlns:a16="http://schemas.microsoft.com/office/drawing/2014/main" id="{164EDBBC-AE19-3DFA-2E9A-4D7A212E1CD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0" name="グループ化 179">
              <a:extLst>
                <a:ext uri="{FF2B5EF4-FFF2-40B4-BE49-F238E27FC236}">
                  <a16:creationId xmlns:a16="http://schemas.microsoft.com/office/drawing/2014/main" id="{A4876EBA-FE58-FCE1-F9B5-95E2638F5CEE}"/>
                </a:ext>
              </a:extLst>
            </p:cNvPr>
            <p:cNvGrpSpPr/>
            <p:nvPr/>
          </p:nvGrpSpPr>
          <p:grpSpPr>
            <a:xfrm>
              <a:off x="6024648" y="2282212"/>
              <a:ext cx="2716237" cy="288000"/>
              <a:chOff x="156000" y="1879963"/>
              <a:chExt cx="5760000" cy="288000"/>
            </a:xfrm>
          </p:grpSpPr>
          <p:sp>
            <p:nvSpPr>
              <p:cNvPr id="181" name="正方形/長方形 180">
                <a:extLst>
                  <a:ext uri="{FF2B5EF4-FFF2-40B4-BE49-F238E27FC236}">
                    <a16:creationId xmlns:a16="http://schemas.microsoft.com/office/drawing/2014/main" id="{06CE4168-466F-0351-8853-6A9D99F3485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200">
                  <a:solidFill>
                    <a:schemeClr val="tx1"/>
                  </a:solidFill>
                  <a:latin typeface="Meiryo UI" panose="020B0604030504040204" pitchFamily="50" charset="-128"/>
                  <a:ea typeface="Meiryo UI" panose="020B0604030504040204" pitchFamily="50" charset="-128"/>
                </a:endParaRPr>
              </a:p>
            </p:txBody>
          </p:sp>
          <p:cxnSp>
            <p:nvCxnSpPr>
              <p:cNvPr id="182" name="直線コネクタ 181">
                <a:extLst>
                  <a:ext uri="{FF2B5EF4-FFF2-40B4-BE49-F238E27FC236}">
                    <a16:creationId xmlns:a16="http://schemas.microsoft.com/office/drawing/2014/main" id="{A06BB865-011E-28FC-204A-7C6416E071F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3" name="フリーフォーム: 図形 182">
              <a:extLst>
                <a:ext uri="{FF2B5EF4-FFF2-40B4-BE49-F238E27FC236}">
                  <a16:creationId xmlns:a16="http://schemas.microsoft.com/office/drawing/2014/main" id="{C4ACF34B-1885-981E-2DB6-EAE8ADC09CF1}"/>
                </a:ext>
              </a:extLst>
            </p:cNvPr>
            <p:cNvSpPr/>
            <p:nvPr/>
          </p:nvSpPr>
          <p:spPr>
            <a:xfrm>
              <a:off x="4334949" y="455946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300">
                  <a:solidFill>
                    <a:schemeClr val="bg1"/>
                  </a:solidFill>
                  <a:latin typeface="Meiryo UI" panose="020B0604030504040204" pitchFamily="50" charset="-128"/>
                  <a:ea typeface="Meiryo UI" panose="020B0604030504040204" pitchFamily="50" charset="-128"/>
                </a:rPr>
                <a:t>セグメント</a:t>
              </a:r>
              <a:r>
                <a:rPr kumimoji="1" lang="en-US" altLang="ja-JP" sz="300">
                  <a:solidFill>
                    <a:schemeClr val="bg1"/>
                  </a:solidFill>
                  <a:latin typeface="Meiryo UI" panose="020B0604030504040204" pitchFamily="50" charset="-128"/>
                  <a:ea typeface="Meiryo UI" panose="020B0604030504040204" pitchFamily="50" charset="-128"/>
                </a:rPr>
                <a:t>B</a:t>
              </a:r>
              <a:endParaRPr kumimoji="1" lang="ja-JP" altLang="en-US" sz="300">
                <a:solidFill>
                  <a:schemeClr val="bg1"/>
                </a:solidFill>
                <a:latin typeface="Meiryo UI" panose="020B0604030504040204" pitchFamily="50" charset="-128"/>
                <a:ea typeface="Meiryo UI" panose="020B0604030504040204" pitchFamily="50" charset="-128"/>
              </a:endParaRPr>
            </a:p>
          </p:txBody>
        </p:sp>
        <p:sp>
          <p:nvSpPr>
            <p:cNvPr id="184" name="正方形/長方形 183">
              <a:extLst>
                <a:ext uri="{FF2B5EF4-FFF2-40B4-BE49-F238E27FC236}">
                  <a16:creationId xmlns:a16="http://schemas.microsoft.com/office/drawing/2014/main" id="{A3E01198-8F2B-A90E-5D6B-3BC30E2249F3}"/>
                </a:ext>
              </a:extLst>
            </p:cNvPr>
            <p:cNvSpPr/>
            <p:nvPr/>
          </p:nvSpPr>
          <p:spPr>
            <a:xfrm>
              <a:off x="8827307" y="265652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85" name="正方形/長方形 184">
              <a:extLst>
                <a:ext uri="{FF2B5EF4-FFF2-40B4-BE49-F238E27FC236}">
                  <a16:creationId xmlns:a16="http://schemas.microsoft.com/office/drawing/2014/main" id="{D0DAB8D1-6E90-B2C9-0499-E5C68316F616}"/>
                </a:ext>
              </a:extLst>
            </p:cNvPr>
            <p:cNvSpPr/>
            <p:nvPr/>
          </p:nvSpPr>
          <p:spPr>
            <a:xfrm>
              <a:off x="8827307" y="329083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00">
                  <a:solidFill>
                    <a:schemeClr val="tx1"/>
                  </a:solidFill>
                  <a:latin typeface="Meiryo UI" panose="020B0604030504040204" pitchFamily="50" charset="-128"/>
                  <a:ea typeface="Meiryo UI" panose="020B0604030504040204" pitchFamily="50" charset="-128"/>
                </a:rPr>
                <a:t>◯</a:t>
              </a:r>
            </a:p>
          </p:txBody>
        </p:sp>
        <p:sp>
          <p:nvSpPr>
            <p:cNvPr id="186" name="正方形/長方形 185">
              <a:extLst>
                <a:ext uri="{FF2B5EF4-FFF2-40B4-BE49-F238E27FC236}">
                  <a16:creationId xmlns:a16="http://schemas.microsoft.com/office/drawing/2014/main" id="{FDCA849D-2907-4E46-BF5C-E5926EB615B1}"/>
                </a:ext>
              </a:extLst>
            </p:cNvPr>
            <p:cNvSpPr/>
            <p:nvPr/>
          </p:nvSpPr>
          <p:spPr>
            <a:xfrm>
              <a:off x="8827307" y="392515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00">
                  <a:solidFill>
                    <a:schemeClr val="tx1"/>
                  </a:solidFill>
                  <a:latin typeface="Meiryo UI" panose="020B0604030504040204" pitchFamily="50" charset="-128"/>
                  <a:ea typeface="Meiryo UI" panose="020B0604030504040204" pitchFamily="50" charset="-128"/>
                </a:rPr>
                <a:t>◯</a:t>
              </a:r>
            </a:p>
          </p:txBody>
        </p:sp>
        <p:sp>
          <p:nvSpPr>
            <p:cNvPr id="187" name="正方形/長方形 186">
              <a:extLst>
                <a:ext uri="{FF2B5EF4-FFF2-40B4-BE49-F238E27FC236}">
                  <a16:creationId xmlns:a16="http://schemas.microsoft.com/office/drawing/2014/main" id="{580CD8E1-092D-2A02-D6C6-5D6378B9AB25}"/>
                </a:ext>
              </a:extLst>
            </p:cNvPr>
            <p:cNvSpPr/>
            <p:nvPr/>
          </p:nvSpPr>
          <p:spPr>
            <a:xfrm>
              <a:off x="8827307" y="455946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88" name="正方形/長方形 187">
              <a:extLst>
                <a:ext uri="{FF2B5EF4-FFF2-40B4-BE49-F238E27FC236}">
                  <a16:creationId xmlns:a16="http://schemas.microsoft.com/office/drawing/2014/main" id="{531591F4-634D-0184-C83B-7B897588EE6C}"/>
                </a:ext>
              </a:extLst>
            </p:cNvPr>
            <p:cNvSpPr/>
            <p:nvPr/>
          </p:nvSpPr>
          <p:spPr>
            <a:xfrm>
              <a:off x="8827307" y="519377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00">
                  <a:solidFill>
                    <a:schemeClr val="tx1"/>
                  </a:solidFill>
                  <a:latin typeface="Meiryo UI" panose="020B0604030504040204" pitchFamily="50" charset="-128"/>
                  <a:ea typeface="Meiryo UI" panose="020B0604030504040204" pitchFamily="50" charset="-128"/>
                </a:rPr>
                <a:t>△</a:t>
              </a:r>
            </a:p>
          </p:txBody>
        </p:sp>
        <p:sp>
          <p:nvSpPr>
            <p:cNvPr id="189" name="正方形/長方形 188">
              <a:extLst>
                <a:ext uri="{FF2B5EF4-FFF2-40B4-BE49-F238E27FC236}">
                  <a16:creationId xmlns:a16="http://schemas.microsoft.com/office/drawing/2014/main" id="{4CEADEDA-2CE0-1B67-A169-6E106DE9D028}"/>
                </a:ext>
              </a:extLst>
            </p:cNvPr>
            <p:cNvSpPr/>
            <p:nvPr/>
          </p:nvSpPr>
          <p:spPr>
            <a:xfrm>
              <a:off x="8827307" y="582809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300">
                  <a:solidFill>
                    <a:schemeClr val="tx1"/>
                  </a:solidFill>
                  <a:latin typeface="Meiryo UI" panose="020B0604030504040204" pitchFamily="50" charset="-128"/>
                  <a:ea typeface="Meiryo UI" panose="020B0604030504040204" pitchFamily="50" charset="-128"/>
                </a:rPr>
                <a:t>ー</a:t>
              </a:r>
            </a:p>
          </p:txBody>
        </p:sp>
        <p:grpSp>
          <p:nvGrpSpPr>
            <p:cNvPr id="190" name="グループ化 189">
              <a:extLst>
                <a:ext uri="{FF2B5EF4-FFF2-40B4-BE49-F238E27FC236}">
                  <a16:creationId xmlns:a16="http://schemas.microsoft.com/office/drawing/2014/main" id="{43701D8D-B4E2-7513-78C2-6B442B7A5E5D}"/>
                </a:ext>
              </a:extLst>
            </p:cNvPr>
            <p:cNvGrpSpPr/>
            <p:nvPr/>
          </p:nvGrpSpPr>
          <p:grpSpPr>
            <a:xfrm>
              <a:off x="8827307" y="2280463"/>
              <a:ext cx="3098186" cy="288000"/>
              <a:chOff x="156000" y="1879963"/>
              <a:chExt cx="5760000" cy="288000"/>
            </a:xfrm>
          </p:grpSpPr>
          <p:sp>
            <p:nvSpPr>
              <p:cNvPr id="191" name="正方形/長方形 190">
                <a:extLst>
                  <a:ext uri="{FF2B5EF4-FFF2-40B4-BE49-F238E27FC236}">
                    <a16:creationId xmlns:a16="http://schemas.microsoft.com/office/drawing/2014/main" id="{035D2A58-6D53-3217-FFD5-A5C5F4DDE94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92" name="直線コネクタ 191">
                <a:extLst>
                  <a:ext uri="{FF2B5EF4-FFF2-40B4-BE49-F238E27FC236}">
                    <a16:creationId xmlns:a16="http://schemas.microsoft.com/office/drawing/2014/main" id="{66852EF8-610F-3062-DA92-983E08F826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93" name="正方形/長方形 192">
              <a:extLst>
                <a:ext uri="{FF2B5EF4-FFF2-40B4-BE49-F238E27FC236}">
                  <a16:creationId xmlns:a16="http://schemas.microsoft.com/office/drawing/2014/main" id="{3AC1ECB9-3835-E9FC-D5DD-AEA35C05BC87}"/>
                </a:ext>
              </a:extLst>
            </p:cNvPr>
            <p:cNvSpPr/>
            <p:nvPr/>
          </p:nvSpPr>
          <p:spPr>
            <a:xfrm>
              <a:off x="9209256" y="329083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94" name="正方形/長方形 193">
              <a:extLst>
                <a:ext uri="{FF2B5EF4-FFF2-40B4-BE49-F238E27FC236}">
                  <a16:creationId xmlns:a16="http://schemas.microsoft.com/office/drawing/2014/main" id="{EBC32183-44A3-B264-A0D6-C6703ABD3962}"/>
                </a:ext>
              </a:extLst>
            </p:cNvPr>
            <p:cNvSpPr/>
            <p:nvPr/>
          </p:nvSpPr>
          <p:spPr>
            <a:xfrm>
              <a:off x="9209256" y="392515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95" name="正方形/長方形 194">
              <a:extLst>
                <a:ext uri="{FF2B5EF4-FFF2-40B4-BE49-F238E27FC236}">
                  <a16:creationId xmlns:a16="http://schemas.microsoft.com/office/drawing/2014/main" id="{D34AA589-64F9-41C6-B530-21A62A5001DA}"/>
                </a:ext>
              </a:extLst>
            </p:cNvPr>
            <p:cNvSpPr/>
            <p:nvPr/>
          </p:nvSpPr>
          <p:spPr>
            <a:xfrm>
              <a:off x="9209256" y="519377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sp>
          <p:nvSpPr>
            <p:cNvPr id="196" name="正方形/長方形 195">
              <a:extLst>
                <a:ext uri="{FF2B5EF4-FFF2-40B4-BE49-F238E27FC236}">
                  <a16:creationId xmlns:a16="http://schemas.microsoft.com/office/drawing/2014/main" id="{26F5BE20-CFB3-1749-8697-1543D582B69E}"/>
                </a:ext>
              </a:extLst>
            </p:cNvPr>
            <p:cNvSpPr/>
            <p:nvPr/>
          </p:nvSpPr>
          <p:spPr>
            <a:xfrm>
              <a:off x="9209256" y="582809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300">
                  <a:solidFill>
                    <a:schemeClr val="tx1"/>
                  </a:solidFill>
                  <a:latin typeface="Meiryo UI" panose="020B0604030504040204" pitchFamily="50" charset="-128"/>
                  <a:ea typeface="Meiryo UI" panose="020B0604030504040204" pitchFamily="50" charset="-128"/>
                </a:rPr>
                <a:t>xxx</a:t>
              </a:r>
              <a:endParaRPr kumimoji="1" lang="ja-JP" altLang="en-US" sz="300">
                <a:solidFill>
                  <a:schemeClr val="tx1"/>
                </a:solidFill>
                <a:latin typeface="Meiryo UI" panose="020B0604030504040204" pitchFamily="50" charset="-128"/>
                <a:ea typeface="Meiryo UI" panose="020B0604030504040204" pitchFamily="50" charset="-128"/>
              </a:endParaRPr>
            </a:p>
          </p:txBody>
        </p:sp>
        <p:cxnSp>
          <p:nvCxnSpPr>
            <p:cNvPr id="197" name="直線コネクタ 196">
              <a:extLst>
                <a:ext uri="{FF2B5EF4-FFF2-40B4-BE49-F238E27FC236}">
                  <a16:creationId xmlns:a16="http://schemas.microsoft.com/office/drawing/2014/main" id="{ED2A5316-A59A-4A48-E994-6EDDD6658D5F}"/>
                </a:ext>
              </a:extLst>
            </p:cNvPr>
            <p:cNvCxnSpPr/>
            <p:nvPr/>
          </p:nvCxnSpPr>
          <p:spPr>
            <a:xfrm flipH="1">
              <a:off x="8827307" y="265652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98" name="直線コネクタ 197">
              <a:extLst>
                <a:ext uri="{FF2B5EF4-FFF2-40B4-BE49-F238E27FC236}">
                  <a16:creationId xmlns:a16="http://schemas.microsoft.com/office/drawing/2014/main" id="{0230099C-68BC-16DC-7942-D84EDF9EB321}"/>
                </a:ext>
              </a:extLst>
            </p:cNvPr>
            <p:cNvCxnSpPr/>
            <p:nvPr/>
          </p:nvCxnSpPr>
          <p:spPr>
            <a:xfrm flipH="1">
              <a:off x="8827307" y="455552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99" name="正方形/長方形 198">
              <a:extLst>
                <a:ext uri="{FF2B5EF4-FFF2-40B4-BE49-F238E27FC236}">
                  <a16:creationId xmlns:a16="http://schemas.microsoft.com/office/drawing/2014/main" id="{678F408C-81F3-2DB9-45B9-B4FB136C111B}"/>
                </a:ext>
              </a:extLst>
            </p:cNvPr>
            <p:cNvSpPr/>
            <p:nvPr/>
          </p:nvSpPr>
          <p:spPr bwMode="gray">
            <a:xfrm>
              <a:off x="6125206" y="2020194"/>
              <a:ext cx="5800292" cy="288001"/>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200">
                  <a:latin typeface="Meiryo UI" panose="020B0604030504040204" pitchFamily="50" charset="-128"/>
                  <a:ea typeface="Meiryo UI" panose="020B0604030504040204" pitchFamily="50" charset="-128"/>
                </a:rPr>
                <a:t>凡例　　◯：顧客と交渉済み（契約済み）　　△：顧客と交渉中　　ー：自社内で検討中</a:t>
              </a:r>
            </a:p>
          </p:txBody>
        </p:sp>
      </p:grpSp>
    </p:spTree>
    <p:extLst>
      <p:ext uri="{BB962C8B-B14F-4D97-AF65-F5344CB8AC3E}">
        <p14:creationId xmlns:p14="http://schemas.microsoft.com/office/powerpoint/2010/main" val="2319012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45DB8-E56D-819C-6BC9-CD92C1BFA6D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8EE10882-C1F1-5679-82B9-4BFFF5AD3413}"/>
              </a:ext>
            </a:extLst>
          </p:cNvPr>
          <p:cNvGraphicFramePr>
            <a:graphicFrameLocks noChangeAspect="1"/>
          </p:cNvGraphicFramePr>
          <p:nvPr>
            <p:custDataLst>
              <p:tags r:id="rId1"/>
            </p:custDataLst>
            <p:extLst>
              <p:ext uri="{D42A27DB-BD31-4B8C-83A1-F6EECF244321}">
                <p14:modId xmlns:p14="http://schemas.microsoft.com/office/powerpoint/2010/main" val="8923386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8EE10882-C1F1-5679-82B9-4BFFF5AD341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正方形/長方形 1">
            <a:extLst>
              <a:ext uri="{FF2B5EF4-FFF2-40B4-BE49-F238E27FC236}">
                <a16:creationId xmlns:a16="http://schemas.microsoft.com/office/drawing/2014/main" id="{056307FC-0752-A3E9-E1C0-868D137342C0}"/>
              </a:ext>
            </a:extLst>
          </p:cNvPr>
          <p:cNvSpPr/>
          <p:nvPr/>
        </p:nvSpPr>
        <p:spPr>
          <a:xfrm>
            <a:off x="620696" y="2042265"/>
            <a:ext cx="10985955" cy="2251884"/>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7" name="Title 1">
            <a:extLst>
              <a:ext uri="{FF2B5EF4-FFF2-40B4-BE49-F238E27FC236}">
                <a16:creationId xmlns:a16="http://schemas.microsoft.com/office/drawing/2014/main" id="{1A78227C-83D8-4720-741E-97A22EBD3A95}"/>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③ア</a:t>
            </a:r>
            <a:r>
              <a:rPr lang="en-US" altLang="ja-JP" sz="2000"/>
              <a:t>.</a:t>
            </a:r>
            <a:r>
              <a:rPr lang="ja-JP" altLang="en-US" sz="2000"/>
              <a:t>　グリーン市場獲得に向けた事業戦略（</a:t>
            </a:r>
            <a:r>
              <a:rPr lang="en-US" altLang="ja-JP" sz="2000"/>
              <a:t>ⅲ</a:t>
            </a:r>
            <a:r>
              <a:rPr lang="ja-JP" altLang="en-US" sz="2000"/>
              <a:t>）</a:t>
            </a:r>
            <a:endParaRPr kumimoji="1" lang="en-US" sz="2000">
              <a:solidFill>
                <a:srgbClr val="FF0000"/>
              </a:solidFill>
            </a:endParaRPr>
          </a:p>
        </p:txBody>
      </p:sp>
      <p:sp>
        <p:nvSpPr>
          <p:cNvPr id="8" name="Title 1">
            <a:extLst>
              <a:ext uri="{FF2B5EF4-FFF2-40B4-BE49-F238E27FC236}">
                <a16:creationId xmlns:a16="http://schemas.microsoft.com/office/drawing/2014/main" id="{F408DD66-489F-3FFF-DF7A-B366F5E53425}"/>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lvl="0">
              <a:defRPr/>
            </a:pPr>
            <a:r>
              <a:rPr lang="ja-JP" altLang="en-US">
                <a:solidFill>
                  <a:schemeClr val="tx1"/>
                </a:solidFill>
              </a:rPr>
              <a:t>＠＠＠（本スライドのメッセージ。以下は例）</a:t>
            </a:r>
            <a:endParaRPr lang="en-US" altLang="ja-JP">
              <a:solidFill>
                <a:schemeClr val="tx1"/>
              </a:solidFill>
            </a:endParaRPr>
          </a:p>
          <a:p>
            <a:pPr lvl="0">
              <a:defRPr/>
            </a:pPr>
            <a:r>
              <a:rPr lang="ja-JP" altLang="en-US">
                <a:solidFill>
                  <a:schemeClr val="tx1"/>
                </a:solidFill>
              </a:rPr>
              <a:t>市場導入（事業化）後のシェアを獲得するために、ルール形成（標準化等）を検討している</a:t>
            </a:r>
            <a:endParaRPr lang="en-US" altLang="ja-JP">
              <a:solidFill>
                <a:schemeClr val="tx1"/>
              </a:solidFill>
            </a:endParaRPr>
          </a:p>
        </p:txBody>
      </p:sp>
      <p:grpSp>
        <p:nvGrpSpPr>
          <p:cNvPr id="9" name="グループ化 8">
            <a:extLst>
              <a:ext uri="{FF2B5EF4-FFF2-40B4-BE49-F238E27FC236}">
                <a16:creationId xmlns:a16="http://schemas.microsoft.com/office/drawing/2014/main" id="{B50779C7-D2FD-8932-2E96-F1D380276DBD}"/>
              </a:ext>
            </a:extLst>
          </p:cNvPr>
          <p:cNvGrpSpPr/>
          <p:nvPr/>
        </p:nvGrpSpPr>
        <p:grpSpPr>
          <a:xfrm>
            <a:off x="636567" y="4452742"/>
            <a:ext cx="5184000" cy="288000"/>
            <a:chOff x="156000" y="1879963"/>
            <a:chExt cx="5760000" cy="288000"/>
          </a:xfrm>
        </p:grpSpPr>
        <p:sp>
          <p:nvSpPr>
            <p:cNvPr id="10" name="正方形/長方形 9">
              <a:extLst>
                <a:ext uri="{FF2B5EF4-FFF2-40B4-BE49-F238E27FC236}">
                  <a16:creationId xmlns:a16="http://schemas.microsoft.com/office/drawing/2014/main" id="{6E34FB68-1C3C-7CBF-5D2C-70DFE49D5E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a:solidFill>
                    <a:schemeClr val="tx1"/>
                  </a:solidFill>
                  <a:latin typeface="Meiryo UI" panose="020B0604030504040204" pitchFamily="50" charset="-128"/>
                  <a:ea typeface="Meiryo UI" panose="020B0604030504040204" pitchFamily="50" charset="-128"/>
                </a:rPr>
                <a:t>ルール形成の前提となる市場導入に向けての取組方針・考え方</a:t>
              </a:r>
              <a:endParaRPr kumimoji="0"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E193F32E-24BF-4CBF-398B-E25E97D0B6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3" name="グループ化 32">
            <a:extLst>
              <a:ext uri="{FF2B5EF4-FFF2-40B4-BE49-F238E27FC236}">
                <a16:creationId xmlns:a16="http://schemas.microsoft.com/office/drawing/2014/main" id="{E6125C64-0F11-482B-F2B3-7A396AA4FEA7}"/>
              </a:ext>
            </a:extLst>
          </p:cNvPr>
          <p:cNvGrpSpPr/>
          <p:nvPr/>
        </p:nvGrpSpPr>
        <p:grpSpPr>
          <a:xfrm>
            <a:off x="6110407" y="4452742"/>
            <a:ext cx="5184000" cy="288000"/>
            <a:chOff x="156000" y="1879963"/>
            <a:chExt cx="5760000" cy="288000"/>
          </a:xfrm>
        </p:grpSpPr>
        <p:sp>
          <p:nvSpPr>
            <p:cNvPr id="34" name="正方形/長方形 33">
              <a:extLst>
                <a:ext uri="{FF2B5EF4-FFF2-40B4-BE49-F238E27FC236}">
                  <a16:creationId xmlns:a16="http://schemas.microsoft.com/office/drawing/2014/main" id="{DC970D91-0777-5421-9D43-9C6E54C0E57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a:solidFill>
                    <a:schemeClr val="tx1"/>
                  </a:solidFill>
                  <a:latin typeface="Meiryo UI" panose="020B0604030504040204" pitchFamily="50" charset="-128"/>
                  <a:ea typeface="Meiryo UI" panose="020B0604030504040204" pitchFamily="50" charset="-128"/>
                </a:rPr>
                <a:t>国内外の動向・自社のルール形成</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標準化等</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の取組状況</a:t>
              </a:r>
              <a:endParaRPr kumimoji="0" lang="ja-JP" altLang="en-US" sz="1400">
                <a:solidFill>
                  <a:schemeClr val="tx1"/>
                </a:solidFill>
                <a:latin typeface="Meiryo UI" panose="020B0604030504040204" pitchFamily="50" charset="-128"/>
                <a:ea typeface="Meiryo UI" panose="020B0604030504040204" pitchFamily="50" charset="-128"/>
              </a:endParaRPr>
            </a:p>
          </p:txBody>
        </p:sp>
        <p:cxnSp>
          <p:nvCxnSpPr>
            <p:cNvPr id="35" name="直線コネクタ 34">
              <a:extLst>
                <a:ext uri="{FF2B5EF4-FFF2-40B4-BE49-F238E27FC236}">
                  <a16:creationId xmlns:a16="http://schemas.microsoft.com/office/drawing/2014/main" id="{348EE81D-F5FF-9C09-CEDD-CB8E64B844D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6" name="グループ化 35">
            <a:extLst>
              <a:ext uri="{FF2B5EF4-FFF2-40B4-BE49-F238E27FC236}">
                <a16:creationId xmlns:a16="http://schemas.microsoft.com/office/drawing/2014/main" id="{DE607406-408D-165D-C660-08296D090024}"/>
              </a:ext>
            </a:extLst>
          </p:cNvPr>
          <p:cNvGrpSpPr/>
          <p:nvPr/>
        </p:nvGrpSpPr>
        <p:grpSpPr>
          <a:xfrm>
            <a:off x="630076" y="1665682"/>
            <a:ext cx="10657837" cy="288000"/>
            <a:chOff x="156000" y="1879963"/>
            <a:chExt cx="5760000" cy="288000"/>
          </a:xfrm>
        </p:grpSpPr>
        <p:sp>
          <p:nvSpPr>
            <p:cNvPr id="37" name="正方形/長方形 36">
              <a:extLst>
                <a:ext uri="{FF2B5EF4-FFF2-40B4-BE49-F238E27FC236}">
                  <a16:creationId xmlns:a16="http://schemas.microsoft.com/office/drawing/2014/main" id="{3F3174B6-5161-4E52-44A5-F039C01A113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提案事業期間におけるオープン戦略（標準化等）及びクローズ戦略（知財等）の取組状況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38" name="直線コネクタ 37">
              <a:extLst>
                <a:ext uri="{FF2B5EF4-FFF2-40B4-BE49-F238E27FC236}">
                  <a16:creationId xmlns:a16="http://schemas.microsoft.com/office/drawing/2014/main" id="{A9981FE9-FB5B-3A0C-8C51-7FA79B36163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41" name="直線コネクタ 40">
            <a:extLst>
              <a:ext uri="{FF2B5EF4-FFF2-40B4-BE49-F238E27FC236}">
                <a16:creationId xmlns:a16="http://schemas.microsoft.com/office/drawing/2014/main" id="{1A6C2404-2AFF-035E-1159-C53E4EA2C15C}"/>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7CE3F2FA-509C-1DB8-43DF-3F79F60B5E36}"/>
              </a:ext>
            </a:extLst>
          </p:cNvPr>
          <p:cNvSpPr/>
          <p:nvPr/>
        </p:nvSpPr>
        <p:spPr>
          <a:xfrm>
            <a:off x="6638928" y="103858"/>
            <a:ext cx="3924300" cy="589377"/>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tx1"/>
                </a:solidFill>
                <a:latin typeface="Meiryo UI" panose="020B0604030504040204" pitchFamily="50" charset="-128"/>
                <a:ea typeface="Meiryo UI" panose="020B0604030504040204" pitchFamily="50" charset="-128"/>
              </a:rPr>
              <a:t>燃料転換及び共用設備・施設の稼働</a:t>
            </a:r>
            <a:endParaRPr lang="en-US" altLang="ja-JP" sz="1600" b="1">
              <a:solidFill>
                <a:schemeClr val="tx1"/>
              </a:solidFill>
              <a:latin typeface="Meiryo UI" panose="020B0604030504040204" pitchFamily="50" charset="-128"/>
              <a:ea typeface="Meiryo UI" panose="020B0604030504040204" pitchFamily="50" charset="-128"/>
            </a:endParaRPr>
          </a:p>
          <a:p>
            <a:pPr algn="ctr"/>
            <a:r>
              <a:rPr lang="ja-JP" altLang="en-US" sz="1600" b="1">
                <a:solidFill>
                  <a:schemeClr val="tx1"/>
                </a:solidFill>
                <a:latin typeface="Meiryo UI" panose="020B0604030504040204" pitchFamily="50" charset="-128"/>
                <a:ea typeface="Meiryo UI" panose="020B0604030504040204" pitchFamily="50" charset="-128"/>
              </a:rPr>
              <a:t>に該当する事業は記載不要</a:t>
            </a:r>
            <a:endParaRPr lang="en-US" altLang="ja-JP" b="1">
              <a:solidFill>
                <a:schemeClr val="tx1"/>
              </a:solidFill>
              <a:latin typeface="Meiryo UI" panose="020B0604030504040204" pitchFamily="50" charset="-128"/>
              <a:ea typeface="Meiryo UI" panose="020B0604030504040204" pitchFamily="50" charset="-128"/>
            </a:endParaRPr>
          </a:p>
        </p:txBody>
      </p:sp>
      <p:sp>
        <p:nvSpPr>
          <p:cNvPr id="13" name="Rectangle 4">
            <a:extLst>
              <a:ext uri="{FF2B5EF4-FFF2-40B4-BE49-F238E27FC236}">
                <a16:creationId xmlns:a16="http://schemas.microsoft.com/office/drawing/2014/main" id="{8337D83D-D50F-5930-9885-F16F222F5811}"/>
              </a:ext>
            </a:extLst>
          </p:cNvPr>
          <p:cNvSpPr/>
          <p:nvPr/>
        </p:nvSpPr>
        <p:spPr>
          <a:xfrm>
            <a:off x="1596000" y="2466272"/>
            <a:ext cx="9000000" cy="1669898"/>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ルール形成の前提となる取組方針や国内外の動向、</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提案事業期間におけるオープン</a:t>
            </a:r>
            <a:r>
              <a:rPr lang="en-US" altLang="ja-JP" sz="1400" b="1">
                <a:solidFill>
                  <a:srgbClr val="2E3558"/>
                </a:solidFill>
                <a:latin typeface="Meiryo UI" panose="020B0604030504040204" pitchFamily="50" charset="-128"/>
                <a:ea typeface="Meiryo UI" panose="020B0604030504040204" pitchFamily="50" charset="-128"/>
              </a:rPr>
              <a:t>/</a:t>
            </a:r>
            <a:r>
              <a:rPr lang="ja-JP" altLang="en-US" sz="1400" b="1">
                <a:solidFill>
                  <a:srgbClr val="2E3558"/>
                </a:solidFill>
                <a:latin typeface="Meiryo UI" panose="020B0604030504040204" pitchFamily="50" charset="-128"/>
                <a:ea typeface="Meiryo UI" panose="020B0604030504040204" pitchFamily="50" charset="-128"/>
              </a:rPr>
              <a:t>クローズ戦略について記載してください。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適切なオープン戦略</a:t>
            </a:r>
            <a:r>
              <a:rPr lang="en-US" altLang="ja-JP" sz="1400">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標準化等のルール形成、ライセンシング等</a:t>
            </a:r>
            <a:r>
              <a:rPr lang="en-US" altLang="ja-JP" sz="1400">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及びクローズ戦略</a:t>
            </a:r>
            <a:r>
              <a:rPr lang="en-US" altLang="ja-JP" sz="1400">
                <a:solidFill>
                  <a:srgbClr val="2E3558"/>
                </a:solidFill>
                <a:latin typeface="Meiryo UI" panose="020B0604030504040204" pitchFamily="50" charset="-128"/>
                <a:ea typeface="Meiryo UI" panose="020B0604030504040204" pitchFamily="50" charset="-128"/>
              </a:rPr>
              <a:t>(</a:t>
            </a:r>
            <a:r>
              <a:rPr lang="ja-JP" altLang="en-US" sz="1400">
                <a:solidFill>
                  <a:srgbClr val="2E3558"/>
                </a:solidFill>
                <a:latin typeface="Meiryo UI" panose="020B0604030504040204" pitchFamily="50" charset="-128"/>
                <a:ea typeface="Meiryo UI" panose="020B0604030504040204" pitchFamily="50" charset="-128"/>
              </a:rPr>
              <a:t>知財・ノウハウ管理等</a:t>
            </a:r>
            <a:r>
              <a:rPr lang="en-US" altLang="ja-JP" sz="1400">
                <a:solidFill>
                  <a:srgbClr val="2E3558"/>
                </a:solidFill>
                <a:latin typeface="Meiryo UI" panose="020B0604030504040204" pitchFamily="50" charset="-128"/>
                <a:ea typeface="Meiryo UI" panose="020B0604030504040204" pitchFamily="50" charset="-128"/>
              </a:rPr>
              <a:t>)</a:t>
            </a: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提案事業の特徴を踏まえた具体的な計画の有無</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08E19AAE-1AE7-E4B6-44ED-86FFEAFE6774}"/>
              </a:ext>
            </a:extLst>
          </p:cNvPr>
          <p:cNvSpPr>
            <a:spLocks noGrp="1"/>
          </p:cNvSpPr>
          <p:nvPr>
            <p:ph type="sldNum" sz="quarter" idx="12"/>
          </p:nvPr>
        </p:nvSpPr>
        <p:spPr/>
        <p:txBody>
          <a:bodyPr/>
          <a:lstStyle/>
          <a:p>
            <a:fld id="{10286BC7-5414-4C49-9670-CCB5BF938726}" type="slidenum">
              <a:rPr kumimoji="1" lang="ja-JP" altLang="en-US" smtClean="0"/>
              <a:t>28</a:t>
            </a:fld>
            <a:endParaRPr kumimoji="1" lang="ja-JP" altLang="en-US"/>
          </a:p>
        </p:txBody>
      </p:sp>
      <p:sp>
        <p:nvSpPr>
          <p:cNvPr id="15" name="正方形/長方形 14">
            <a:extLst>
              <a:ext uri="{FF2B5EF4-FFF2-40B4-BE49-F238E27FC236}">
                <a16:creationId xmlns:a16="http://schemas.microsoft.com/office/drawing/2014/main" id="{5A251C23-56CE-6574-D017-2F08091A6FD8}"/>
              </a:ext>
            </a:extLst>
          </p:cNvPr>
          <p:cNvSpPr/>
          <p:nvPr/>
        </p:nvSpPr>
        <p:spPr>
          <a:xfrm>
            <a:off x="603022" y="4876230"/>
            <a:ext cx="5217545" cy="1556467"/>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206D1325-5F92-A19F-37C9-84795796AEE7}"/>
              </a:ext>
            </a:extLst>
          </p:cNvPr>
          <p:cNvSpPr/>
          <p:nvPr/>
        </p:nvSpPr>
        <p:spPr>
          <a:xfrm>
            <a:off x="6136255" y="4876230"/>
            <a:ext cx="5217545" cy="1556467"/>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9B042E1-66FA-8FC8-AC9D-A007A19D327B}"/>
              </a:ext>
            </a:extLst>
          </p:cNvPr>
          <p:cNvSpPr/>
          <p:nvPr/>
        </p:nvSpPr>
        <p:spPr>
          <a:xfrm>
            <a:off x="11152799" y="85758"/>
            <a:ext cx="954000" cy="324000"/>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3002335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19126-705A-F924-0610-4652D7672913}"/>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1EF7B66D-F7E2-59C3-0FBA-148DCF7A516A}"/>
              </a:ext>
            </a:extLst>
          </p:cNvPr>
          <p:cNvGraphicFramePr>
            <a:graphicFrameLocks noChangeAspect="1"/>
          </p:cNvGraphicFramePr>
          <p:nvPr>
            <p:custDataLst>
              <p:tags r:id="rId1"/>
            </p:custDataLst>
            <p:extLst>
              <p:ext uri="{D42A27DB-BD31-4B8C-83A1-F6EECF244321}">
                <p14:modId xmlns:p14="http://schemas.microsoft.com/office/powerpoint/2010/main" val="20980880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1EF7B66D-F7E2-59C3-0FBA-148DCF7A516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36" name="グループ化 35">
            <a:extLst>
              <a:ext uri="{FF2B5EF4-FFF2-40B4-BE49-F238E27FC236}">
                <a16:creationId xmlns:a16="http://schemas.microsoft.com/office/drawing/2014/main" id="{2FED5497-54A0-4678-F421-3823838A94AE}"/>
              </a:ext>
            </a:extLst>
          </p:cNvPr>
          <p:cNvGrpSpPr/>
          <p:nvPr/>
        </p:nvGrpSpPr>
        <p:grpSpPr>
          <a:xfrm>
            <a:off x="672660" y="1633439"/>
            <a:ext cx="10933992" cy="288000"/>
            <a:chOff x="156000" y="1879963"/>
            <a:chExt cx="5760000" cy="288000"/>
          </a:xfrm>
        </p:grpSpPr>
        <p:sp>
          <p:nvSpPr>
            <p:cNvPr id="37" name="正方形/長方形 36">
              <a:extLst>
                <a:ext uri="{FF2B5EF4-FFF2-40B4-BE49-F238E27FC236}">
                  <a16:creationId xmlns:a16="http://schemas.microsoft.com/office/drawing/2014/main" id="{9171218B-38FA-523B-6C61-F2316D029E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b="1">
                  <a:solidFill>
                    <a:schemeClr val="tx1"/>
                  </a:solidFill>
                  <a:latin typeface="Meiryo UI" panose="020B0604030504040204" pitchFamily="50" charset="-128"/>
                  <a:ea typeface="Meiryo UI" panose="020B0604030504040204" pitchFamily="50" charset="-128"/>
                </a:rPr>
                <a:t>商用目的での使用が限定的であることに対する説明</a:t>
              </a:r>
              <a:r>
                <a:rPr lang="ja-JP" altLang="en-US" sz="1400" b="1">
                  <a:solidFill>
                    <a:schemeClr val="tx1"/>
                  </a:solidFill>
                  <a:latin typeface="Meiryo UI" panose="020B0604030504040204" pitchFamily="50" charset="-128"/>
                  <a:ea typeface="Meiryo UI" panose="020B0604030504040204" pitchFamily="50" charset="-128"/>
                </a:rPr>
                <a:t>、国際水準に基づく技術実証の先進性</a:t>
              </a:r>
            </a:p>
          </p:txBody>
        </p:sp>
        <p:cxnSp>
          <p:nvCxnSpPr>
            <p:cNvPr id="38" name="直線コネクタ 37">
              <a:extLst>
                <a:ext uri="{FF2B5EF4-FFF2-40B4-BE49-F238E27FC236}">
                  <a16:creationId xmlns:a16="http://schemas.microsoft.com/office/drawing/2014/main" id="{3E8631C2-9F30-3972-2220-B1A638EDC5C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 name="Title 1">
            <a:extLst>
              <a:ext uri="{FF2B5EF4-FFF2-40B4-BE49-F238E27FC236}">
                <a16:creationId xmlns:a16="http://schemas.microsoft.com/office/drawing/2014/main" id="{B2909CED-1DA5-2F20-A1FF-A59E5F6A3139}"/>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③イ</a:t>
            </a:r>
            <a:r>
              <a:rPr lang="en-US" altLang="ja-JP" sz="2000"/>
              <a:t>.</a:t>
            </a:r>
            <a:r>
              <a:rPr lang="ja-JP" altLang="en-US" sz="2000"/>
              <a:t>　技術的革新性（</a:t>
            </a:r>
            <a:r>
              <a:rPr lang="en-US" altLang="ja-JP" sz="2000"/>
              <a:t>ⅰ</a:t>
            </a:r>
            <a:r>
              <a:rPr lang="ja-JP" altLang="en-US" sz="2000"/>
              <a:t>）～（</a:t>
            </a:r>
            <a:r>
              <a:rPr lang="en-US" altLang="ja-JP" sz="2000"/>
              <a:t>ⅲ</a:t>
            </a:r>
            <a:r>
              <a:rPr lang="ja-JP" altLang="en-US" sz="2000"/>
              <a:t>）</a:t>
            </a:r>
            <a:endParaRPr kumimoji="1" lang="en-US" sz="2000">
              <a:solidFill>
                <a:srgbClr val="FF0000"/>
              </a:solidFill>
            </a:endParaRPr>
          </a:p>
        </p:txBody>
      </p:sp>
      <p:sp>
        <p:nvSpPr>
          <p:cNvPr id="8" name="Title 1">
            <a:extLst>
              <a:ext uri="{FF2B5EF4-FFF2-40B4-BE49-F238E27FC236}">
                <a16:creationId xmlns:a16="http://schemas.microsoft.com/office/drawing/2014/main" id="{911CBC36-07A9-4F42-1723-A4BA0F389154}"/>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の観点から、提案事業の内容は先進性を有する</a:t>
            </a:r>
            <a:endParaRPr lang="en-US" altLang="ja-JP">
              <a:solidFill>
                <a:schemeClr val="tx1"/>
              </a:solidFill>
            </a:endParaRPr>
          </a:p>
        </p:txBody>
      </p:sp>
      <p:cxnSp>
        <p:nvCxnSpPr>
          <p:cNvPr id="41" name="直線コネクタ 40">
            <a:extLst>
              <a:ext uri="{FF2B5EF4-FFF2-40B4-BE49-F238E27FC236}">
                <a16:creationId xmlns:a16="http://schemas.microsoft.com/office/drawing/2014/main" id="{ECA34DDA-027E-32BE-8502-A920816F0BC4}"/>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45">
            <a:extLst>
              <a:ext uri="{FF2B5EF4-FFF2-40B4-BE49-F238E27FC236}">
                <a16:creationId xmlns:a16="http://schemas.microsoft.com/office/drawing/2014/main" id="{FB3D3CE3-7EDE-F429-30F0-88B8171830A3}"/>
              </a:ext>
            </a:extLst>
          </p:cNvPr>
          <p:cNvSpPr/>
          <p:nvPr/>
        </p:nvSpPr>
        <p:spPr>
          <a:xfrm>
            <a:off x="8038077" y="4022983"/>
            <a:ext cx="2016000" cy="172153"/>
          </a:xfrm>
          <a:prstGeom prst="rect">
            <a:avLst/>
          </a:prstGeom>
          <a:no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eiryo UI" panose="020B0604030504040204" pitchFamily="50" charset="-128"/>
                <a:ea typeface="Meiryo UI" panose="020B0604030504040204" pitchFamily="50" charset="-128"/>
              </a:rPr>
              <a:t>全ての類型</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43">
            <a:extLst>
              <a:ext uri="{FF2B5EF4-FFF2-40B4-BE49-F238E27FC236}">
                <a16:creationId xmlns:a16="http://schemas.microsoft.com/office/drawing/2014/main" id="{44B4E893-E54E-6936-C5C5-8BFB5DA6170F}"/>
              </a:ext>
            </a:extLst>
          </p:cNvPr>
          <p:cNvSpPr/>
          <p:nvPr/>
        </p:nvSpPr>
        <p:spPr>
          <a:xfrm>
            <a:off x="10151552" y="4022982"/>
            <a:ext cx="1455099" cy="172154"/>
          </a:xfrm>
          <a:prstGeom prst="rect">
            <a:avLst/>
          </a:prstGeom>
          <a:ln w="28575">
            <a:solidFill>
              <a:schemeClr val="bg1">
                <a:lumMod val="65000"/>
              </a:schemeClr>
            </a:solidFill>
          </a:ln>
        </p:spPr>
        <p:txBody>
          <a:bodyPr vert="horz" wrap="square" lIns="0" tIns="0" rIns="0" bIns="0" rtlCol="0" anchor="ctr">
            <a:noAutofit/>
          </a:bodyPr>
          <a:lstStyle/>
          <a:p>
            <a:pPr algn="ctr">
              <a:lnSpc>
                <a:spcPct val="90000"/>
              </a:lnSpc>
              <a:spcBef>
                <a:spcPct val="0"/>
              </a:spcBef>
            </a:pPr>
            <a:r>
              <a:rPr lang="ja-JP" altLang="en-US" sz="1200">
                <a:latin typeface="Meiryo UI" panose="020B0604030504040204" pitchFamily="50" charset="-128"/>
                <a:ea typeface="Meiryo UI" panose="020B0604030504040204" pitchFamily="50" charset="-128"/>
                <a:cs typeface="+mj-cs"/>
              </a:rPr>
              <a:t>加点項目</a:t>
            </a:r>
          </a:p>
        </p:txBody>
      </p:sp>
      <p:sp>
        <p:nvSpPr>
          <p:cNvPr id="2" name="スライド番号プレースホルダー 1">
            <a:extLst>
              <a:ext uri="{FF2B5EF4-FFF2-40B4-BE49-F238E27FC236}">
                <a16:creationId xmlns:a16="http://schemas.microsoft.com/office/drawing/2014/main" id="{A2C0F8C6-118F-B1AD-F8EC-46BAF2B3C5A5}"/>
              </a:ext>
            </a:extLst>
          </p:cNvPr>
          <p:cNvSpPr>
            <a:spLocks noGrp="1"/>
          </p:cNvSpPr>
          <p:nvPr>
            <p:ph type="sldNum" sz="quarter" idx="12"/>
          </p:nvPr>
        </p:nvSpPr>
        <p:spPr/>
        <p:txBody>
          <a:bodyPr/>
          <a:lstStyle/>
          <a:p>
            <a:fld id="{10286BC7-5414-4C49-9670-CCB5BF938726}" type="slidenum">
              <a:rPr kumimoji="1" lang="ja-JP" altLang="en-US" smtClean="0"/>
              <a:t>29</a:t>
            </a:fld>
            <a:endParaRPr kumimoji="1" lang="ja-JP" altLang="en-US"/>
          </a:p>
        </p:txBody>
      </p:sp>
      <p:sp>
        <p:nvSpPr>
          <p:cNvPr id="3" name="正方形/長方形 2">
            <a:extLst>
              <a:ext uri="{FF2B5EF4-FFF2-40B4-BE49-F238E27FC236}">
                <a16:creationId xmlns:a16="http://schemas.microsoft.com/office/drawing/2014/main" id="{23706FB5-1DBD-179A-C0AC-DAB91BE7D835}"/>
              </a:ext>
            </a:extLst>
          </p:cNvPr>
          <p:cNvSpPr/>
          <p:nvPr/>
        </p:nvSpPr>
        <p:spPr>
          <a:xfrm>
            <a:off x="672660" y="2081886"/>
            <a:ext cx="10933992" cy="1556467"/>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4" name="正方形/長方形 10">
            <a:extLst>
              <a:ext uri="{FF2B5EF4-FFF2-40B4-BE49-F238E27FC236}">
                <a16:creationId xmlns:a16="http://schemas.microsoft.com/office/drawing/2014/main" id="{CF87D3DF-222A-17FF-2BC4-138B51FCA847}"/>
              </a:ext>
            </a:extLst>
          </p:cNvPr>
          <p:cNvSpPr/>
          <p:nvPr/>
        </p:nvSpPr>
        <p:spPr>
          <a:xfrm>
            <a:off x="672660" y="4413507"/>
            <a:ext cx="10933992" cy="1807989"/>
          </a:xfrm>
          <a:prstGeom prst="rect">
            <a:avLst/>
          </a:prstGeom>
          <a:solidFill>
            <a:schemeClr val="bg1"/>
          </a:solidFill>
          <a:ln w="9525">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285750" indent="-285750">
              <a:buFont typeface="Wingdings" panose="05000000000000000000" pitchFamily="2" charset="2"/>
              <a:buChar char="ü"/>
            </a:pPr>
            <a:r>
              <a:rPr kumimoji="1" lang="ja-JP" altLang="en-US" sz="1600">
                <a:solidFill>
                  <a:schemeClr val="tx1"/>
                </a:solidFill>
                <a:latin typeface="Meiryo UI" panose="020B0604030504040204" pitchFamily="50" charset="-128"/>
                <a:ea typeface="Meiryo UI" panose="020B0604030504040204" pitchFamily="50" charset="-128"/>
              </a:rPr>
              <a:t>（自由記述）</a:t>
            </a:r>
            <a:endParaRPr kumimoji="1" lang="ja-JP" altLang="en-US">
              <a:solidFill>
                <a:schemeClr val="tx1"/>
              </a:solidFill>
              <a:latin typeface="Meiryo UI" panose="020B0604030504040204" pitchFamily="50" charset="-128"/>
              <a:ea typeface="Meiryo UI" panose="020B0604030504040204" pitchFamily="50" charset="-128"/>
            </a:endParaRPr>
          </a:p>
        </p:txBody>
      </p:sp>
      <p:grpSp>
        <p:nvGrpSpPr>
          <p:cNvPr id="9" name="グループ化 8">
            <a:extLst>
              <a:ext uri="{FF2B5EF4-FFF2-40B4-BE49-F238E27FC236}">
                <a16:creationId xmlns:a16="http://schemas.microsoft.com/office/drawing/2014/main" id="{F949FDE5-3FC5-18A1-1BAA-0168CB464F64}"/>
              </a:ext>
            </a:extLst>
          </p:cNvPr>
          <p:cNvGrpSpPr/>
          <p:nvPr/>
        </p:nvGrpSpPr>
        <p:grpSpPr>
          <a:xfrm>
            <a:off x="765598" y="3965059"/>
            <a:ext cx="5184000" cy="288000"/>
            <a:chOff x="156000" y="1879963"/>
            <a:chExt cx="5760000" cy="288000"/>
          </a:xfrm>
        </p:grpSpPr>
        <p:sp>
          <p:nvSpPr>
            <p:cNvPr id="10" name="正方形/長方形 9">
              <a:extLst>
                <a:ext uri="{FF2B5EF4-FFF2-40B4-BE49-F238E27FC236}">
                  <a16:creationId xmlns:a16="http://schemas.microsoft.com/office/drawing/2014/main" id="{86702993-549F-AA9B-1051-7E619081B3B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b="1">
                  <a:solidFill>
                    <a:schemeClr val="tx1"/>
                  </a:solidFill>
                  <a:latin typeface="Meiryo UI" panose="020B0604030504040204" pitchFamily="50" charset="-128"/>
                  <a:ea typeface="Meiryo UI" panose="020B0604030504040204" pitchFamily="50" charset="-128"/>
                </a:rPr>
                <a:t>TRL</a:t>
              </a:r>
              <a:r>
                <a:rPr lang="ja-JP" altLang="en-US" sz="1400" b="1">
                  <a:solidFill>
                    <a:schemeClr val="tx1"/>
                  </a:solidFill>
                  <a:latin typeface="Meiryo UI" panose="020B0604030504040204" pitchFamily="50" charset="-128"/>
                  <a:ea typeface="Meiryo UI" panose="020B0604030504040204" pitchFamily="50" charset="-128"/>
                </a:rPr>
                <a:t>（</a:t>
              </a:r>
              <a:r>
                <a:rPr lang="en-US" altLang="ja-JP" sz="1400" b="1">
                  <a:solidFill>
                    <a:schemeClr val="tx1"/>
                  </a:solidFill>
                  <a:latin typeface="Meiryo UI" panose="020B0604030504040204" pitchFamily="50" charset="-128"/>
                  <a:ea typeface="Meiryo UI" panose="020B0604030504040204" pitchFamily="50" charset="-128"/>
                </a:rPr>
                <a:t>Technology Readiness Level</a:t>
              </a:r>
              <a:r>
                <a:rPr lang="ja-JP" altLang="en-US" sz="1400" b="1">
                  <a:solidFill>
                    <a:schemeClr val="tx1"/>
                  </a:solidFill>
                  <a:latin typeface="Meiryo UI" panose="020B0604030504040204" pitchFamily="50" charset="-128"/>
                  <a:ea typeface="Meiryo UI" panose="020B0604030504040204" pitchFamily="50" charset="-128"/>
                </a:rPr>
                <a:t>）</a:t>
              </a:r>
            </a:p>
          </p:txBody>
        </p:sp>
        <p:cxnSp>
          <p:nvCxnSpPr>
            <p:cNvPr id="14" name="直線コネクタ 13">
              <a:extLst>
                <a:ext uri="{FF2B5EF4-FFF2-40B4-BE49-F238E27FC236}">
                  <a16:creationId xmlns:a16="http://schemas.microsoft.com/office/drawing/2014/main" id="{C48F7F84-C6CA-526B-A04C-51E57BECB43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extBox 51">
            <a:extLst>
              <a:ext uri="{FF2B5EF4-FFF2-40B4-BE49-F238E27FC236}">
                <a16:creationId xmlns:a16="http://schemas.microsoft.com/office/drawing/2014/main" id="{C5F52CB8-38C7-1BCA-7B71-B48A66E02A38}"/>
              </a:ext>
            </a:extLst>
          </p:cNvPr>
          <p:cNvSpPr txBox="1"/>
          <p:nvPr/>
        </p:nvSpPr>
        <p:spPr>
          <a:xfrm>
            <a:off x="898883" y="4755939"/>
            <a:ext cx="9000000" cy="1229425"/>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申請時点における技術成熟度（</a:t>
            </a:r>
            <a:r>
              <a:rPr lang="en-US" altLang="ja-JP" sz="1400" b="1">
                <a:solidFill>
                  <a:srgbClr val="2E3558"/>
                </a:solidFill>
                <a:latin typeface="Meiryo UI" panose="020B0604030504040204" pitchFamily="50" charset="-128"/>
                <a:ea typeface="Meiryo UI" panose="020B0604030504040204" pitchFamily="50" charset="-128"/>
              </a:rPr>
              <a:t>TRL</a:t>
            </a:r>
            <a:r>
              <a:rPr lang="ja-JP" altLang="en-US" sz="1400" b="1">
                <a:solidFill>
                  <a:srgbClr val="2E3558"/>
                </a:solidFill>
                <a:latin typeface="Meiryo UI" panose="020B0604030504040204" pitchFamily="50" charset="-128"/>
                <a:ea typeface="Meiryo UI" panose="020B0604030504040204" pitchFamily="50" charset="-128"/>
              </a:rPr>
              <a:t>：</a:t>
            </a:r>
            <a:r>
              <a:rPr lang="en-US" altLang="ja-JP" sz="1400" b="1">
                <a:solidFill>
                  <a:srgbClr val="2E3558"/>
                </a:solidFill>
                <a:latin typeface="Meiryo UI" panose="020B0604030504040204" pitchFamily="50" charset="-128"/>
                <a:ea typeface="Meiryo UI" panose="020B0604030504040204" pitchFamily="50" charset="-128"/>
              </a:rPr>
              <a:t>Technology Readiness Level</a:t>
            </a:r>
            <a:r>
              <a:rPr lang="ja-JP" altLang="en-US" sz="1400" b="1">
                <a:solidFill>
                  <a:srgbClr val="2E3558"/>
                </a:solidFill>
                <a:latin typeface="Meiryo UI" panose="020B0604030504040204" pitchFamily="50" charset="-128"/>
                <a:ea typeface="Meiryo UI" panose="020B0604030504040204" pitchFamily="50" charset="-128"/>
              </a:rPr>
              <a:t>）ついて記載ください。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提案事業で用いられる技術について、申請時点における技術成熟度（</a:t>
            </a:r>
            <a:r>
              <a:rPr lang="en-US" altLang="ja-JP" sz="1400">
                <a:solidFill>
                  <a:srgbClr val="2E3558"/>
                </a:solidFill>
                <a:latin typeface="Meiryo UI" panose="020B0604030504040204" pitchFamily="50" charset="-128"/>
                <a:ea typeface="Meiryo UI" panose="020B0604030504040204" pitchFamily="50" charset="-128"/>
              </a:rPr>
              <a:t>TRL</a:t>
            </a:r>
            <a:r>
              <a:rPr lang="ja-JP" altLang="en-US" sz="1400">
                <a:solidFill>
                  <a:srgbClr val="2E3558"/>
                </a:solidFill>
                <a:latin typeface="Meiryo UI" panose="020B0604030504040204" pitchFamily="50" charset="-128"/>
                <a:ea typeface="Meiryo UI" panose="020B0604030504040204" pitchFamily="50" charset="-128"/>
              </a:rPr>
              <a:t>）をその設定根拠とともに記載ください。</a:t>
            </a:r>
          </a:p>
        </p:txBody>
      </p:sp>
      <p:sp>
        <p:nvSpPr>
          <p:cNvPr id="40" name="TextBox 51">
            <a:extLst>
              <a:ext uri="{FF2B5EF4-FFF2-40B4-BE49-F238E27FC236}">
                <a16:creationId xmlns:a16="http://schemas.microsoft.com/office/drawing/2014/main" id="{F5907276-85F8-6F7E-BE7B-7DF90009A8C9}"/>
              </a:ext>
            </a:extLst>
          </p:cNvPr>
          <p:cNvSpPr txBox="1"/>
          <p:nvPr/>
        </p:nvSpPr>
        <p:spPr>
          <a:xfrm>
            <a:off x="898883" y="2430447"/>
            <a:ext cx="9000000" cy="110093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商用目的での使用が限定的であること、技術実証の内容等の先進性について記載ください。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提案事業で用いられる技術が、商用目的での使用が限定限定的であり、代替困難性・先行者優位性等により市場を形成・拡大し得る（市場優位性を有している）ことを根拠とともに記載ください。</a:t>
            </a: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国際水準に照らし合わせて、提案事業の対象設備等が先進性を有する場合、その内容を記載ください。</a:t>
            </a:r>
          </a:p>
        </p:txBody>
      </p:sp>
      <p:graphicFrame>
        <p:nvGraphicFramePr>
          <p:cNvPr id="12" name="Table 11">
            <a:extLst>
              <a:ext uri="{FF2B5EF4-FFF2-40B4-BE49-F238E27FC236}">
                <a16:creationId xmlns:a16="http://schemas.microsoft.com/office/drawing/2014/main" id="{C23DA126-AA3D-0041-F083-C473A53C6E2E}"/>
              </a:ext>
            </a:extLst>
          </p:cNvPr>
          <p:cNvGraphicFramePr>
            <a:graphicFrameLocks noGrp="1"/>
          </p:cNvGraphicFramePr>
          <p:nvPr>
            <p:extLst>
              <p:ext uri="{D42A27DB-BD31-4B8C-83A1-F6EECF244321}">
                <p14:modId xmlns:p14="http://schemas.microsoft.com/office/powerpoint/2010/main" val="2667451520"/>
              </p:ext>
            </p:extLst>
          </p:nvPr>
        </p:nvGraphicFramePr>
        <p:xfrm>
          <a:off x="7759662" y="1067635"/>
          <a:ext cx="4276338" cy="1277280"/>
        </p:xfrm>
        <a:graphic>
          <a:graphicData uri="http://schemas.openxmlformats.org/drawingml/2006/table">
            <a:tbl>
              <a:tblPr firstRow="1" bandRow="1">
                <a:tableStyleId>{5C22544A-7EE6-4342-B048-85BDC9FD1C3A}</a:tableStyleId>
              </a:tblPr>
              <a:tblGrid>
                <a:gridCol w="1756338">
                  <a:extLst>
                    <a:ext uri="{9D8B030D-6E8A-4147-A177-3AD203B41FA5}">
                      <a16:colId xmlns:a16="http://schemas.microsoft.com/office/drawing/2014/main" val="1036060892"/>
                    </a:ext>
                  </a:extLst>
                </a:gridCol>
                <a:gridCol w="1260000">
                  <a:extLst>
                    <a:ext uri="{9D8B030D-6E8A-4147-A177-3AD203B41FA5}">
                      <a16:colId xmlns:a16="http://schemas.microsoft.com/office/drawing/2014/main" val="28965173"/>
                    </a:ext>
                  </a:extLst>
                </a:gridCol>
                <a:gridCol w="1260000">
                  <a:extLst>
                    <a:ext uri="{9D8B030D-6E8A-4147-A177-3AD203B41FA5}">
                      <a16:colId xmlns:a16="http://schemas.microsoft.com/office/drawing/2014/main" val="1569079737"/>
                    </a:ext>
                  </a:extLst>
                </a:gridCol>
              </a:tblGrid>
              <a:tr h="108000">
                <a:tc>
                  <a:txBody>
                    <a:bodyPr/>
                    <a:lstStyle/>
                    <a:p>
                      <a:pPr algn="ctr"/>
                      <a:r>
                        <a:rPr kumimoji="1" lang="ja-JP" altLang="en-US" sz="1200">
                          <a:solidFill>
                            <a:schemeClr val="bg1"/>
                          </a:solidFill>
                          <a:latin typeface="Meiryo UI" panose="020B0604030504040204" pitchFamily="50" charset="-128"/>
                          <a:ea typeface="Meiryo UI" panose="020B0604030504040204" pitchFamily="50" charset="-128"/>
                        </a:rPr>
                        <a:t>類型</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r>
                        <a:rPr kumimoji="1" lang="ja-JP" altLang="en-US" sz="1200">
                          <a:solidFill>
                            <a:schemeClr val="bg1"/>
                          </a:solidFill>
                          <a:latin typeface="Meiryo UI" panose="020B0604030504040204" pitchFamily="50" charset="-128"/>
                          <a:ea typeface="Meiryo UI" panose="020B0604030504040204" pitchFamily="50" charset="-128"/>
                        </a:rPr>
                        <a:t>（</a:t>
                      </a:r>
                      <a:r>
                        <a:rPr kumimoji="1" lang="en-US" altLang="ja-JP" sz="1200">
                          <a:solidFill>
                            <a:schemeClr val="bg1"/>
                          </a:solidFill>
                          <a:latin typeface="Meiryo UI" panose="020B0604030504040204" pitchFamily="50" charset="-128"/>
                          <a:ea typeface="Meiryo UI" panose="020B0604030504040204" pitchFamily="50" charset="-128"/>
                        </a:rPr>
                        <a:t>ⅰ</a:t>
                      </a:r>
                      <a:r>
                        <a:rPr kumimoji="1" lang="ja-JP" altLang="en-US" sz="1200">
                          <a:solidFill>
                            <a:schemeClr val="bg1"/>
                          </a:solidFill>
                          <a:latin typeface="Meiryo UI" panose="020B0604030504040204" pitchFamily="50" charset="-128"/>
                          <a:ea typeface="Meiryo UI" panose="020B0604030504040204" pitchFamily="50" charset="-128"/>
                        </a:rPr>
                        <a:t>）商用目的での使用が限定的</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r>
                        <a:rPr kumimoji="1" lang="ja-JP" altLang="en-US" sz="1200">
                          <a:solidFill>
                            <a:schemeClr val="bg1"/>
                          </a:solidFill>
                          <a:latin typeface="Meiryo UI" panose="020B0604030504040204" pitchFamily="50" charset="-128"/>
                          <a:ea typeface="Meiryo UI" panose="020B0604030504040204" pitchFamily="50" charset="-128"/>
                        </a:rPr>
                        <a:t>（</a:t>
                      </a:r>
                      <a:r>
                        <a:rPr kumimoji="1" lang="en-US" altLang="ja-JP" sz="1200">
                          <a:solidFill>
                            <a:schemeClr val="bg1"/>
                          </a:solidFill>
                          <a:latin typeface="Meiryo UI" panose="020B0604030504040204" pitchFamily="50" charset="-128"/>
                          <a:ea typeface="Meiryo UI" panose="020B0604030504040204" pitchFamily="50" charset="-128"/>
                        </a:rPr>
                        <a:t>ⅱ</a:t>
                      </a:r>
                      <a:r>
                        <a:rPr kumimoji="1" lang="ja-JP" altLang="en-US" sz="1200">
                          <a:solidFill>
                            <a:schemeClr val="bg1"/>
                          </a:solidFill>
                          <a:latin typeface="Meiryo UI" panose="020B0604030504040204" pitchFamily="50" charset="-128"/>
                          <a:ea typeface="Meiryo UI" panose="020B0604030504040204" pitchFamily="50" charset="-128"/>
                        </a:rPr>
                        <a:t>）国際水準に基づく先進性</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588282085"/>
                  </a:ext>
                </a:extLst>
              </a:tr>
              <a:tr h="108000">
                <a:tc>
                  <a:txBody>
                    <a:bodyPr/>
                    <a:lstStyle/>
                    <a:p>
                      <a:r>
                        <a:rPr kumimoji="1" lang="ja-JP" altLang="en-US" sz="1200">
                          <a:latin typeface="Meiryo UI" panose="020B0604030504040204" pitchFamily="50" charset="-128"/>
                          <a:ea typeface="Meiryo UI" panose="020B0604030504040204" pitchFamily="50" charset="-128"/>
                        </a:rPr>
                        <a:t>燃料転換</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200">
                          <a:latin typeface="Meiryo UI" panose="020B0604030504040204" pitchFamily="50" charset="-128"/>
                          <a:ea typeface="Meiryo UI" panose="020B0604030504040204" pitchFamily="50" charset="-128"/>
                        </a:rPr>
                        <a:t>加点項目</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200">
                          <a:solidFill>
                            <a:schemeClr val="bg1">
                              <a:lumMod val="50000"/>
                            </a:schemeClr>
                          </a:solidFill>
                          <a:latin typeface="Meiryo UI" panose="020B0604030504040204" pitchFamily="50" charset="-128"/>
                          <a:ea typeface="Meiryo UI" panose="020B0604030504040204" pitchFamily="50" charset="-128"/>
                        </a:rPr>
                        <a:t>記載不要</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0986696"/>
                  </a:ext>
                </a:extLst>
              </a:tr>
              <a:tr h="108000">
                <a:tc>
                  <a:txBody>
                    <a:bodyPr/>
                    <a:lstStyle/>
                    <a:p>
                      <a:r>
                        <a:rPr kumimoji="1" lang="ja-JP" altLang="en-US" sz="1200">
                          <a:latin typeface="Meiryo UI" panose="020B0604030504040204" pitchFamily="50" charset="-128"/>
                          <a:ea typeface="Meiryo UI" panose="020B0604030504040204" pitchFamily="50" charset="-128"/>
                        </a:rPr>
                        <a:t>製造プロセス転換</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200">
                          <a:solidFill>
                            <a:srgbClr val="FF0000"/>
                          </a:solidFill>
                          <a:latin typeface="Meiryo UI" panose="020B0604030504040204" pitchFamily="50" charset="-128"/>
                          <a:ea typeface="Meiryo UI" panose="020B0604030504040204" pitchFamily="50" charset="-128"/>
                        </a:rPr>
                        <a:t>いずれかを満たすことが必須項目</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200">
                        <a:latin typeface="Meiryo UI" panose="020B0604030504040204" pitchFamily="50" charset="-128"/>
                        <a:ea typeface="Meiryo UI" panose="020B0604030504040204"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5665375"/>
                  </a:ext>
                </a:extLst>
              </a:tr>
              <a:tr h="108000">
                <a:tc>
                  <a:txBody>
                    <a:bodyPr/>
                    <a:lstStyle/>
                    <a:p>
                      <a:r>
                        <a:rPr kumimoji="1" lang="en-US" altLang="ja-JP" sz="1200">
                          <a:latin typeface="Meiryo UI" panose="020B0604030504040204" pitchFamily="50" charset="-128"/>
                          <a:ea typeface="Meiryo UI" panose="020B0604030504040204" pitchFamily="50" charset="-128"/>
                        </a:rPr>
                        <a:t>GX</a:t>
                      </a:r>
                      <a:r>
                        <a:rPr kumimoji="1" lang="ja-JP" altLang="en-US" sz="1200">
                          <a:latin typeface="Meiryo UI" panose="020B0604030504040204" pitchFamily="50" charset="-128"/>
                          <a:ea typeface="Meiryo UI" panose="020B0604030504040204" pitchFamily="50" charset="-128"/>
                        </a:rPr>
                        <a:t>製品の製造・研究開発</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200">
                          <a:latin typeface="Meiryo UI" panose="020B0604030504040204" pitchFamily="50" charset="-128"/>
                          <a:ea typeface="Meiryo UI" panose="020B0604030504040204" pitchFamily="50" charset="-128"/>
                        </a:rPr>
                        <a:t>いずれかを満たすことが加点項目</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200">
                        <a:latin typeface="Meiryo UI" panose="020B0604030504040204" pitchFamily="50" charset="-128"/>
                        <a:ea typeface="Meiryo UI" panose="020B0604030504040204"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5520293"/>
                  </a:ext>
                </a:extLst>
              </a:tr>
              <a:tr h="108000">
                <a:tc>
                  <a:txBody>
                    <a:bodyPr/>
                    <a:lstStyle/>
                    <a:p>
                      <a:r>
                        <a:rPr kumimoji="1" lang="ja-JP" altLang="en-US" sz="1200">
                          <a:latin typeface="Meiryo UI" panose="020B0604030504040204" pitchFamily="50" charset="-128"/>
                          <a:ea typeface="Meiryo UI" panose="020B0604030504040204" pitchFamily="50" charset="-128"/>
                        </a:rPr>
                        <a:t>共用設備・施設の稼働</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gridSpan="2">
                  <a:txBody>
                    <a:bodyPr/>
                    <a:lstStyle/>
                    <a:p>
                      <a:pPr algn="ctr"/>
                      <a:r>
                        <a:rPr kumimoji="1" lang="ja-JP" altLang="en-US" sz="1200">
                          <a:latin typeface="Meiryo UI" panose="020B0604030504040204" pitchFamily="50" charset="-128"/>
                          <a:ea typeface="Meiryo UI" panose="020B0604030504040204" pitchFamily="50" charset="-128"/>
                        </a:rPr>
                        <a:t>いずれかを満たすことが加点項目</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200">
                        <a:latin typeface="Meiryo UI" panose="020B0604030504040204" pitchFamily="50" charset="-128"/>
                        <a:ea typeface="Meiryo UI" panose="020B0604030504040204"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534762"/>
                  </a:ext>
                </a:extLst>
              </a:tr>
            </a:tbl>
          </a:graphicData>
        </a:graphic>
      </p:graphicFrame>
    </p:spTree>
    <p:extLst>
      <p:ext uri="{BB962C8B-B14F-4D97-AF65-F5344CB8AC3E}">
        <p14:creationId xmlns:p14="http://schemas.microsoft.com/office/powerpoint/2010/main" val="2235658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0406D33-015A-FA1F-4B67-EB8FD3F8FC6E}"/>
              </a:ext>
            </a:extLst>
          </p:cNvPr>
          <p:cNvGraphicFramePr>
            <a:graphicFrameLocks noChangeAspect="1"/>
          </p:cNvGraphicFramePr>
          <p:nvPr>
            <p:custDataLst>
              <p:tags r:id="rId1"/>
            </p:custDataLst>
            <p:extLst>
              <p:ext uri="{D42A27DB-BD31-4B8C-83A1-F6EECF244321}">
                <p14:modId xmlns:p14="http://schemas.microsoft.com/office/powerpoint/2010/main" val="23159601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20406D33-015A-FA1F-4B67-EB8FD3F8FC6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18">
            <a:extLst>
              <a:ext uri="{FF2B5EF4-FFF2-40B4-BE49-F238E27FC236}">
                <a16:creationId xmlns:a16="http://schemas.microsoft.com/office/drawing/2014/main" id="{8E336D63-A883-DB28-24E8-2E71A944904F}"/>
              </a:ext>
            </a:extLst>
          </p:cNvPr>
          <p:cNvSpPr/>
          <p:nvPr>
            <p:custDataLst>
              <p:tags r:id="rId2"/>
            </p:custDataLst>
          </p:nvPr>
        </p:nvSpPr>
        <p:spPr>
          <a:xfrm>
            <a:off x="514759" y="58564"/>
            <a:ext cx="11162480" cy="55041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ctr" anchorCtr="0" forceAA="0" compatLnSpc="1">
            <a:prstTxWarp prst="textNoShape">
              <a:avLst/>
            </a:prstTxWarp>
            <a:noAutofit/>
          </a:bodyPr>
          <a:lstStyle/>
          <a:p>
            <a:pPr>
              <a:spcBef>
                <a:spcPct val="0"/>
              </a:spcBef>
              <a:spcAft>
                <a:spcPct val="0"/>
              </a:spcAft>
            </a:pPr>
            <a:r>
              <a:rPr kumimoji="1" lang="ja-JP" altLang="en-US" sz="2400">
                <a:solidFill>
                  <a:schemeClr val="tx1"/>
                </a:solidFill>
                <a:latin typeface="Trebuchet MS" panose="020B0603020202020204" pitchFamily="34" charset="0"/>
                <a:ea typeface="Meiryo UI" panose="020B0604030504040204" pitchFamily="50" charset="-128"/>
              </a:rPr>
              <a:t>（参考）審査項目と事業計画書内の各項目との関係性</a:t>
            </a:r>
            <a:endParaRPr kumimoji="1" lang="en-US" sz="2400">
              <a:solidFill>
                <a:schemeClr val="tx1"/>
              </a:solidFill>
              <a:latin typeface="Trebuchet MS" panose="020B0603020202020204" pitchFamily="34" charset="0"/>
              <a:ea typeface="Meiryo UI" panose="020B0604030504040204" pitchFamily="50" charset="-128"/>
            </a:endParaRPr>
          </a:p>
        </p:txBody>
      </p:sp>
      <p:graphicFrame>
        <p:nvGraphicFramePr>
          <p:cNvPr id="3" name="表 2">
            <a:extLst>
              <a:ext uri="{FF2B5EF4-FFF2-40B4-BE49-F238E27FC236}">
                <a16:creationId xmlns:a16="http://schemas.microsoft.com/office/drawing/2014/main" id="{C06D178B-6DF8-A346-083A-89604FC52ADF}"/>
              </a:ext>
            </a:extLst>
          </p:cNvPr>
          <p:cNvGraphicFramePr>
            <a:graphicFrameLocks noGrp="1"/>
          </p:cNvGraphicFramePr>
          <p:nvPr>
            <p:extLst>
              <p:ext uri="{D42A27DB-BD31-4B8C-83A1-F6EECF244321}">
                <p14:modId xmlns:p14="http://schemas.microsoft.com/office/powerpoint/2010/main" val="3021484059"/>
              </p:ext>
            </p:extLst>
          </p:nvPr>
        </p:nvGraphicFramePr>
        <p:xfrm>
          <a:off x="308344" y="653260"/>
          <a:ext cx="11483163" cy="6085464"/>
        </p:xfrm>
        <a:graphic>
          <a:graphicData uri="http://schemas.openxmlformats.org/drawingml/2006/table">
            <a:tbl>
              <a:tblPr firstRow="1" bandRow="1">
                <a:tableStyleId>{2D5ABB26-0587-4C30-8999-92F81FD0307C}</a:tableStyleId>
              </a:tblPr>
              <a:tblGrid>
                <a:gridCol w="4225477">
                  <a:extLst>
                    <a:ext uri="{9D8B030D-6E8A-4147-A177-3AD203B41FA5}">
                      <a16:colId xmlns:a16="http://schemas.microsoft.com/office/drawing/2014/main" val="2723361595"/>
                    </a:ext>
                  </a:extLst>
                </a:gridCol>
                <a:gridCol w="7257686">
                  <a:extLst>
                    <a:ext uri="{9D8B030D-6E8A-4147-A177-3AD203B41FA5}">
                      <a16:colId xmlns:a16="http://schemas.microsoft.com/office/drawing/2014/main" val="573315846"/>
                    </a:ext>
                  </a:extLst>
                </a:gridCol>
              </a:tblGrid>
              <a:tr h="144549">
                <a:tc>
                  <a:txBody>
                    <a:bodyPr/>
                    <a:lstStyle>
                      <a:lvl1pPr marL="0" algn="l" defTabSz="914400" rtl="0" eaLnBrk="1" latinLnBrk="0" hangingPunct="1">
                        <a:defRPr kumimoji="1" sz="1800" b="1" kern="1200">
                          <a:solidFill>
                            <a:schemeClr val="lt1"/>
                          </a:solidFill>
                          <a:latin typeface="Arial" panose="020B0604020202020204"/>
                        </a:defRPr>
                      </a:lvl1pPr>
                      <a:lvl2pPr marL="457200" algn="l" defTabSz="914400" rtl="0" eaLnBrk="1" latinLnBrk="0" hangingPunct="1">
                        <a:defRPr kumimoji="1" sz="1800" b="1" kern="1200">
                          <a:solidFill>
                            <a:schemeClr val="lt1"/>
                          </a:solidFill>
                          <a:latin typeface="Arial" panose="020B0604020202020204"/>
                        </a:defRPr>
                      </a:lvl2pPr>
                      <a:lvl3pPr marL="914400" algn="l" defTabSz="914400" rtl="0" eaLnBrk="1" latinLnBrk="0" hangingPunct="1">
                        <a:defRPr kumimoji="1" sz="1800" b="1" kern="1200">
                          <a:solidFill>
                            <a:schemeClr val="lt1"/>
                          </a:solidFill>
                          <a:latin typeface="Arial" panose="020B0604020202020204"/>
                        </a:defRPr>
                      </a:lvl3pPr>
                      <a:lvl4pPr marL="1371600" algn="l" defTabSz="914400" rtl="0" eaLnBrk="1" latinLnBrk="0" hangingPunct="1">
                        <a:defRPr kumimoji="1" sz="1800" b="1" kern="1200">
                          <a:solidFill>
                            <a:schemeClr val="lt1"/>
                          </a:solidFill>
                          <a:latin typeface="Arial" panose="020B0604020202020204"/>
                        </a:defRPr>
                      </a:lvl4pPr>
                      <a:lvl5pPr marL="1828800" algn="l" defTabSz="914400" rtl="0" eaLnBrk="1" latinLnBrk="0" hangingPunct="1">
                        <a:defRPr kumimoji="1" sz="1800" b="1" kern="1200">
                          <a:solidFill>
                            <a:schemeClr val="lt1"/>
                          </a:solidFill>
                          <a:latin typeface="Arial" panose="020B0604020202020204"/>
                        </a:defRPr>
                      </a:lvl5pPr>
                      <a:lvl6pPr marL="2286000" algn="l" defTabSz="914400" rtl="0" eaLnBrk="1" latinLnBrk="0" hangingPunct="1">
                        <a:defRPr kumimoji="1" sz="1800" b="1" kern="1200">
                          <a:solidFill>
                            <a:schemeClr val="lt1"/>
                          </a:solidFill>
                          <a:latin typeface="Arial" panose="020B0604020202020204"/>
                        </a:defRPr>
                      </a:lvl6pPr>
                      <a:lvl7pPr marL="2743200" algn="l" defTabSz="914400" rtl="0" eaLnBrk="1" latinLnBrk="0" hangingPunct="1">
                        <a:defRPr kumimoji="1" sz="1800" b="1" kern="1200">
                          <a:solidFill>
                            <a:schemeClr val="lt1"/>
                          </a:solidFill>
                          <a:latin typeface="Arial" panose="020B0604020202020204"/>
                        </a:defRPr>
                      </a:lvl7pPr>
                      <a:lvl8pPr marL="3200400" algn="l" defTabSz="914400" rtl="0" eaLnBrk="1" latinLnBrk="0" hangingPunct="1">
                        <a:defRPr kumimoji="1" sz="1800" b="1" kern="1200">
                          <a:solidFill>
                            <a:schemeClr val="lt1"/>
                          </a:solidFill>
                          <a:latin typeface="Arial" panose="020B0604020202020204"/>
                        </a:defRPr>
                      </a:lvl8pPr>
                      <a:lvl9pPr marL="3657600" algn="l" defTabSz="914400" rtl="0" eaLnBrk="1" latinLnBrk="0" hangingPunct="1">
                        <a:defRPr kumimoji="1" sz="1800" b="1" kern="1200">
                          <a:solidFill>
                            <a:schemeClr val="lt1"/>
                          </a:solidFill>
                          <a:latin typeface="Arial" panose="020B0604020202020204"/>
                        </a:defRPr>
                      </a:lvl9pPr>
                    </a:lstStyle>
                    <a:p>
                      <a:pPr algn="ctr"/>
                      <a:r>
                        <a:rPr kumimoji="1" lang="ja-JP" altLang="en-US" sz="1000">
                          <a:latin typeface="Meiryo UI" panose="020B0604030504040204" pitchFamily="50" charset="-128"/>
                          <a:ea typeface="Meiryo UI" panose="020B0604030504040204" pitchFamily="50" charset="-128"/>
                        </a:rPr>
                        <a:t>審査項目</a:t>
                      </a: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tx1">
                        <a:lumMod val="75000"/>
                        <a:lumOff val="25000"/>
                      </a:schemeClr>
                    </a:solidFill>
                  </a:tcPr>
                </a:tc>
                <a:tc>
                  <a:txBody>
                    <a:bodyPr/>
                    <a:lstStyle>
                      <a:lvl1pPr marL="0" algn="l" defTabSz="914400" rtl="0" eaLnBrk="1" latinLnBrk="0" hangingPunct="1">
                        <a:defRPr kumimoji="1" sz="1800" b="1" kern="1200">
                          <a:solidFill>
                            <a:schemeClr val="lt1"/>
                          </a:solidFill>
                          <a:latin typeface="Arial" panose="020B0604020202020204"/>
                        </a:defRPr>
                      </a:lvl1pPr>
                      <a:lvl2pPr marL="457200" algn="l" defTabSz="914400" rtl="0" eaLnBrk="1" latinLnBrk="0" hangingPunct="1">
                        <a:defRPr kumimoji="1" sz="1800" b="1" kern="1200">
                          <a:solidFill>
                            <a:schemeClr val="lt1"/>
                          </a:solidFill>
                          <a:latin typeface="Arial" panose="020B0604020202020204"/>
                        </a:defRPr>
                      </a:lvl2pPr>
                      <a:lvl3pPr marL="914400" algn="l" defTabSz="914400" rtl="0" eaLnBrk="1" latinLnBrk="0" hangingPunct="1">
                        <a:defRPr kumimoji="1" sz="1800" b="1" kern="1200">
                          <a:solidFill>
                            <a:schemeClr val="lt1"/>
                          </a:solidFill>
                          <a:latin typeface="Arial" panose="020B0604020202020204"/>
                        </a:defRPr>
                      </a:lvl3pPr>
                      <a:lvl4pPr marL="1371600" algn="l" defTabSz="914400" rtl="0" eaLnBrk="1" latinLnBrk="0" hangingPunct="1">
                        <a:defRPr kumimoji="1" sz="1800" b="1" kern="1200">
                          <a:solidFill>
                            <a:schemeClr val="lt1"/>
                          </a:solidFill>
                          <a:latin typeface="Arial" panose="020B0604020202020204"/>
                        </a:defRPr>
                      </a:lvl4pPr>
                      <a:lvl5pPr marL="1828800" algn="l" defTabSz="914400" rtl="0" eaLnBrk="1" latinLnBrk="0" hangingPunct="1">
                        <a:defRPr kumimoji="1" sz="1800" b="1" kern="1200">
                          <a:solidFill>
                            <a:schemeClr val="lt1"/>
                          </a:solidFill>
                          <a:latin typeface="Arial" panose="020B0604020202020204"/>
                        </a:defRPr>
                      </a:lvl5pPr>
                      <a:lvl6pPr marL="2286000" algn="l" defTabSz="914400" rtl="0" eaLnBrk="1" latinLnBrk="0" hangingPunct="1">
                        <a:defRPr kumimoji="1" sz="1800" b="1" kern="1200">
                          <a:solidFill>
                            <a:schemeClr val="lt1"/>
                          </a:solidFill>
                          <a:latin typeface="Arial" panose="020B0604020202020204"/>
                        </a:defRPr>
                      </a:lvl6pPr>
                      <a:lvl7pPr marL="2743200" algn="l" defTabSz="914400" rtl="0" eaLnBrk="1" latinLnBrk="0" hangingPunct="1">
                        <a:defRPr kumimoji="1" sz="1800" b="1" kern="1200">
                          <a:solidFill>
                            <a:schemeClr val="lt1"/>
                          </a:solidFill>
                          <a:latin typeface="Arial" panose="020B0604020202020204"/>
                        </a:defRPr>
                      </a:lvl7pPr>
                      <a:lvl8pPr marL="3200400" algn="l" defTabSz="914400" rtl="0" eaLnBrk="1" latinLnBrk="0" hangingPunct="1">
                        <a:defRPr kumimoji="1" sz="1800" b="1" kern="1200">
                          <a:solidFill>
                            <a:schemeClr val="lt1"/>
                          </a:solidFill>
                          <a:latin typeface="Arial" panose="020B0604020202020204"/>
                        </a:defRPr>
                      </a:lvl8pPr>
                      <a:lvl9pPr marL="3657600" algn="l" defTabSz="914400" rtl="0" eaLnBrk="1" latinLnBrk="0" hangingPunct="1">
                        <a:defRPr kumimoji="1" sz="1800" b="1" kern="1200">
                          <a:solidFill>
                            <a:schemeClr val="lt1"/>
                          </a:solidFill>
                          <a:latin typeface="Arial" panose="020B0604020202020204"/>
                        </a:defRPr>
                      </a:lvl9pPr>
                    </a:lstStyle>
                    <a:p>
                      <a:pPr algn="ctr"/>
                      <a:r>
                        <a:rPr kumimoji="1" lang="ja-JP" altLang="en-US" sz="1000">
                          <a:latin typeface="Meiryo UI" panose="020B0604030504040204" pitchFamily="50" charset="-128"/>
                          <a:ea typeface="Meiryo UI" panose="020B0604030504040204" pitchFamily="50" charset="-128"/>
                        </a:rPr>
                        <a:t>間接補助事業の事業計画書内の該当項目</a:t>
                      </a: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4131737282"/>
                  </a:ext>
                </a:extLst>
              </a:tr>
              <a:tr h="140890">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r>
                        <a:rPr lang="ja-JP" altLang="en-US" sz="1000" b="1" u="none" strike="noStrike">
                          <a:solidFill>
                            <a:schemeClr val="tx1"/>
                          </a:solidFill>
                          <a:effectLst/>
                          <a:latin typeface="Meiryo UI" panose="020B0604030504040204" pitchFamily="50" charset="-128"/>
                          <a:ea typeface="Meiryo UI" panose="020B0604030504040204" pitchFamily="50" charset="-128"/>
                        </a:rPr>
                        <a:t>①基本的事項の審査</a:t>
                      </a:r>
                      <a:endParaRPr lang="ja-JP" altLang="en-US" sz="1000" b="1"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endParaRPr kumimoji="1" lang="ja-JP" altLang="en-US" sz="1000">
                        <a:solidFill>
                          <a:schemeClr val="tx1"/>
                        </a:solidFill>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281728465"/>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ア</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基本的要件（必須項目）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本様式①ア</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基本的要件</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8735305"/>
                  </a:ext>
                </a:extLst>
              </a:tr>
              <a:tr h="229741">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イ</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適格性（必須項目）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本様式①イ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適格性</a:t>
                      </a:r>
                      <a:endParaRPr kumimoji="1" lang="en-US" altLang="ja-JP" sz="10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様式第４</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78864527"/>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ウ</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経営層のコミットメント</a:t>
                      </a:r>
                      <a:r>
                        <a:rPr lang="ja-JP" sz="1000" b="0" u="none" strike="noStrike">
                          <a:solidFill>
                            <a:schemeClr val="tx1"/>
                          </a:solidFill>
                          <a:effectLst/>
                          <a:latin typeface="Meiryo UI" panose="020B0604030504040204" pitchFamily="50" charset="-128"/>
                          <a:ea typeface="Meiryo UI" panose="020B0604030504040204" pitchFamily="50" charset="-128"/>
                        </a:rPr>
                        <a:t>（必須項目）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本様式①ウ</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経営層のコミットメント</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9874663"/>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エ</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選定地方公共団体のコミットメント</a:t>
                      </a:r>
                      <a:r>
                        <a:rPr lang="ja-JP" sz="1000" b="0" u="none" strike="noStrike">
                          <a:solidFill>
                            <a:schemeClr val="tx1"/>
                          </a:solidFill>
                          <a:effectLst/>
                          <a:latin typeface="Meiryo UI" panose="020B0604030504040204" pitchFamily="50" charset="-128"/>
                          <a:ea typeface="Meiryo UI" panose="020B0604030504040204" pitchFamily="50" charset="-128"/>
                        </a:rPr>
                        <a:t>（</a:t>
                      </a:r>
                      <a:r>
                        <a:rPr lang="ja-JP" altLang="en-US" sz="1000" b="0" u="none" strike="noStrike">
                          <a:solidFill>
                            <a:schemeClr val="tx1"/>
                          </a:solidFill>
                          <a:effectLst/>
                          <a:latin typeface="Meiryo UI" panose="020B0604030504040204" pitchFamily="50" charset="-128"/>
                          <a:ea typeface="Meiryo UI" panose="020B0604030504040204" pitchFamily="50" charset="-128"/>
                        </a:rPr>
                        <a:t>加点</a:t>
                      </a:r>
                      <a:r>
                        <a:rPr lang="ja-JP" sz="1000" b="0" u="none" strike="noStrike">
                          <a:solidFill>
                            <a:schemeClr val="tx1"/>
                          </a:solidFill>
                          <a:effectLst/>
                          <a:latin typeface="Meiryo UI" panose="020B0604030504040204" pitchFamily="50" charset="-128"/>
                          <a:ea typeface="Meiryo UI" panose="020B0604030504040204" pitchFamily="50" charset="-128"/>
                        </a:rPr>
                        <a:t>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様式第５</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7391948"/>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オ</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財務の健全性（必須項目）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本様式①オ</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財務の健全性</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8103852"/>
                  </a:ext>
                </a:extLst>
              </a:tr>
              <a:tr h="140890">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r>
                        <a:rPr lang="ja-JP" altLang="en-US" sz="1000" b="1" i="0" u="none" strike="noStrike">
                          <a:solidFill>
                            <a:schemeClr val="tx1"/>
                          </a:solidFill>
                          <a:effectLst/>
                          <a:latin typeface="Meiryo UI" panose="020B0604030504040204" pitchFamily="50" charset="-128"/>
                          <a:ea typeface="Meiryo UI" panose="020B0604030504040204" pitchFamily="50" charset="-128"/>
                        </a:rPr>
                        <a:t>②間接補助事業</a:t>
                      </a:r>
                      <a:r>
                        <a:rPr lang="en-US" altLang="ja-JP" sz="1000" b="1" i="0" u="none" strike="noStrike">
                          <a:solidFill>
                            <a:schemeClr val="tx1"/>
                          </a:solidFill>
                          <a:effectLst/>
                          <a:latin typeface="Meiryo UI" panose="020B0604030504040204" pitchFamily="50" charset="-128"/>
                          <a:ea typeface="Meiryo UI" panose="020B0604030504040204" pitchFamily="50" charset="-128"/>
                        </a:rPr>
                        <a:t>/</a:t>
                      </a:r>
                      <a:r>
                        <a:rPr lang="ja-JP" altLang="en-US" sz="1000" b="1" i="0" u="none" strike="noStrike">
                          <a:solidFill>
                            <a:schemeClr val="tx1"/>
                          </a:solidFill>
                          <a:effectLst/>
                          <a:latin typeface="Meiryo UI" panose="020B0604030504040204" pitchFamily="50" charset="-128"/>
                          <a:ea typeface="Meiryo UI" panose="020B0604030504040204" pitchFamily="50" charset="-128"/>
                        </a:rPr>
                        <a:t>提案事業の実現性の審査</a:t>
                      </a:r>
                      <a:endParaRPr lang="ja-JP" sz="1000" b="1"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indent="0">
                        <a:buFont typeface="Arial" panose="020B0604020202020204" pitchFamily="34" charset="0"/>
                        <a:buNone/>
                      </a:pPr>
                      <a:endParaRPr kumimoji="1" lang="ja-JP" altLang="en-US" sz="1000">
                        <a:solidFill>
                          <a:schemeClr val="tx1"/>
                        </a:solidFill>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402246345"/>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ア</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概要</a:t>
                      </a:r>
                      <a:r>
                        <a:rPr lang="ja-JP" sz="1000" b="0" u="none" strike="noStrike">
                          <a:solidFill>
                            <a:schemeClr val="tx1"/>
                          </a:solidFill>
                          <a:effectLst/>
                          <a:latin typeface="Meiryo UI" panose="020B0604030504040204" pitchFamily="50" charset="-128"/>
                          <a:ea typeface="Meiryo UI" panose="020B0604030504040204" pitchFamily="50" charset="-128"/>
                        </a:rPr>
                        <a:t>（必須項目）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本様式②ア</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概要</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2580842"/>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イ</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間接補助事業の実施内容・スケジュール</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（必須項目）</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本様式②イ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間接補助事業の実施内容・スケジュール（</a:t>
                      </a:r>
                      <a:r>
                        <a:rPr kumimoji="1" lang="en-US" altLang="ja-JP" sz="1000">
                          <a:solidFill>
                            <a:schemeClr val="tx1"/>
                          </a:solidFill>
                          <a:latin typeface="Meiryo UI" panose="020B0604030504040204" pitchFamily="50" charset="-128"/>
                          <a:ea typeface="Meiryo UI" panose="020B0604030504040204" pitchFamily="50" charset="-128"/>
                        </a:rPr>
                        <a:t>ⅰ</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ⅱ</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01268184"/>
                  </a:ext>
                </a:extLst>
              </a:tr>
              <a:tr h="133128">
                <a:tc>
                  <a:txBody>
                    <a:body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イ</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間接補助事業の実施内容・スケジュール</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（必須</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項目</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本様式②イ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間接補助事業の実施内容・スケジュール（</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170171"/>
                  </a:ext>
                </a:extLst>
              </a:tr>
              <a:tr h="133128">
                <a:tc>
                  <a:txBody>
                    <a:body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イ</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間接補助事業の実施内容・スケジュール</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加点項目</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本様式②イ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間接補助事業の実施内容・スケジュール（</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8016344"/>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ウ</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実施体制</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（必須項目</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加点項目</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本様式②ウ</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実施体制（</a:t>
                      </a:r>
                      <a:r>
                        <a:rPr kumimoji="1" lang="en-US" altLang="ja-JP" sz="1000">
                          <a:solidFill>
                            <a:schemeClr val="tx1"/>
                          </a:solidFill>
                          <a:latin typeface="Meiryo UI" panose="020B0604030504040204" pitchFamily="50" charset="-128"/>
                          <a:ea typeface="Meiryo UI" panose="020B0604030504040204" pitchFamily="50" charset="-128"/>
                        </a:rPr>
                        <a:t>ⅰ</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92464593"/>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エ</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投資の蓋然性</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（必須項目）</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本様式エ</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投資の蓋然性（</a:t>
                      </a:r>
                      <a:r>
                        <a:rPr kumimoji="1" lang="en-US" altLang="ja-JP" sz="1000">
                          <a:solidFill>
                            <a:schemeClr val="tx1"/>
                          </a:solidFill>
                          <a:latin typeface="Meiryo UI" panose="020B0604030504040204" pitchFamily="50" charset="-128"/>
                          <a:ea typeface="Meiryo UI" panose="020B0604030504040204" pitchFamily="50" charset="-128"/>
                        </a:rPr>
                        <a:t>FEED</a:t>
                      </a:r>
                      <a:r>
                        <a:rPr kumimoji="1" lang="ja-JP" altLang="en-US" sz="1000">
                          <a:solidFill>
                            <a:schemeClr val="tx1"/>
                          </a:solidFill>
                          <a:latin typeface="Meiryo UI" panose="020B0604030504040204" pitchFamily="50" charset="-128"/>
                          <a:ea typeface="Meiryo UI" panose="020B0604030504040204" pitchFamily="50" charset="-128"/>
                        </a:rPr>
                        <a:t>以降の計画）（</a:t>
                      </a:r>
                      <a:r>
                        <a:rPr kumimoji="1" lang="en-US" altLang="ja-JP" sz="1000">
                          <a:solidFill>
                            <a:schemeClr val="tx1"/>
                          </a:solidFill>
                          <a:latin typeface="Meiryo UI" panose="020B0604030504040204" pitchFamily="50" charset="-128"/>
                          <a:ea typeface="Meiryo UI" panose="020B0604030504040204" pitchFamily="50" charset="-128"/>
                        </a:rPr>
                        <a:t>ⅰ</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ⅱ</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86031800"/>
                  </a:ext>
                </a:extLst>
              </a:tr>
              <a:tr h="229741">
                <a:tc>
                  <a:txBody>
                    <a:bodyPr/>
                    <a:lstStyle/>
                    <a:p>
                      <a:pPr marL="0" marR="0" lvl="0" indent="0" algn="l" defTabSz="914400" rtl="0" eaLnBrk="1" fontAlgn="ctr" latinLnBrk="0" hangingPunct="1">
                        <a:lnSpc>
                          <a:spcPct val="100000"/>
                        </a:lnSpc>
                        <a:spcBef>
                          <a:spcPts val="0"/>
                        </a:spcBef>
                        <a:spcAft>
                          <a:spcPts val="0"/>
                        </a:spcAft>
                        <a:buClrTx/>
                        <a:buSzTx/>
                        <a:buFontTx/>
                        <a:buNone/>
                        <a:tabLst>
                          <a:tab pos="361950" algn="l"/>
                        </a:tabLst>
                        <a:defRPr/>
                      </a:pP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エ</a:t>
                      </a: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投資の蓋然性</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加点</a:t>
                      </a:r>
                      <a:r>
                        <a:rPr kumimoji="1" lang="ja-JP"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項目）</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本様式エ</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投資の蓋然性（</a:t>
                      </a:r>
                      <a:r>
                        <a:rPr kumimoji="1" lang="en-US" altLang="ja-JP" sz="1000">
                          <a:solidFill>
                            <a:schemeClr val="tx1"/>
                          </a:solidFill>
                          <a:latin typeface="Meiryo UI" panose="020B0604030504040204" pitchFamily="50" charset="-128"/>
                          <a:ea typeface="Meiryo UI" panose="020B0604030504040204" pitchFamily="50" charset="-128"/>
                        </a:rPr>
                        <a:t>FEED</a:t>
                      </a:r>
                      <a:r>
                        <a:rPr kumimoji="1" lang="ja-JP" altLang="en-US" sz="1000">
                          <a:solidFill>
                            <a:schemeClr val="tx1"/>
                          </a:solidFill>
                          <a:latin typeface="Meiryo UI" panose="020B0604030504040204" pitchFamily="50" charset="-128"/>
                          <a:ea typeface="Meiryo UI" panose="020B0604030504040204" pitchFamily="50" charset="-128"/>
                        </a:rPr>
                        <a:t>以降の計画）（</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ⅳ</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本様式エ</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投資の蓋然性（</a:t>
                      </a:r>
                      <a:r>
                        <a:rPr kumimoji="1" lang="en-US" altLang="ja-JP" sz="1000">
                          <a:solidFill>
                            <a:schemeClr val="tx1"/>
                          </a:solidFill>
                          <a:latin typeface="Meiryo UI" panose="020B0604030504040204" pitchFamily="50" charset="-128"/>
                          <a:ea typeface="Meiryo UI" panose="020B0604030504040204" pitchFamily="50" charset="-128"/>
                        </a:rPr>
                        <a:t>FEED</a:t>
                      </a:r>
                      <a:r>
                        <a:rPr kumimoji="1" lang="ja-JP" altLang="en-US" sz="1000">
                          <a:solidFill>
                            <a:schemeClr val="tx1"/>
                          </a:solidFill>
                          <a:latin typeface="Meiryo UI" panose="020B0604030504040204" pitchFamily="50" charset="-128"/>
                          <a:ea typeface="Meiryo UI" panose="020B0604030504040204" pitchFamily="50" charset="-128"/>
                        </a:rPr>
                        <a:t>以降の計画）（</a:t>
                      </a:r>
                      <a:r>
                        <a:rPr kumimoji="1" lang="en-US" altLang="ja-JP" sz="1000">
                          <a:solidFill>
                            <a:schemeClr val="tx1"/>
                          </a:solidFill>
                          <a:latin typeface="Meiryo UI" panose="020B0604030504040204" pitchFamily="50" charset="-128"/>
                          <a:ea typeface="Meiryo UI" panose="020B0604030504040204" pitchFamily="50" charset="-128"/>
                        </a:rPr>
                        <a:t>ⅴ</a:t>
                      </a:r>
                      <a:r>
                        <a:rPr kumimoji="1" lang="ja-JP" altLang="en-US" sz="1000">
                          <a:solidFill>
                            <a:schemeClr val="tx1"/>
                          </a:solidFill>
                          <a:latin typeface="Meiryo UI" panose="020B0604030504040204" pitchFamily="50" charset="-128"/>
                          <a:ea typeface="Meiryo UI" panose="020B0604030504040204" pitchFamily="50" charset="-128"/>
                        </a:rPr>
                        <a:t>）</a:t>
                      </a:r>
                      <a:endParaRPr kumimoji="1" lang="en-US" altLang="ja-JP" sz="1000">
                        <a:solidFill>
                          <a:schemeClr val="tx1"/>
                        </a:solidFill>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2147633"/>
                  </a:ext>
                </a:extLst>
              </a:tr>
              <a:tr h="140890">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r>
                        <a:rPr lang="ja-JP" sz="1000" b="1" u="none" strike="noStrike">
                          <a:solidFill>
                            <a:schemeClr val="tx1"/>
                          </a:solidFill>
                          <a:effectLst/>
                          <a:latin typeface="Meiryo UI" panose="020B0604030504040204" pitchFamily="50" charset="-128"/>
                          <a:ea typeface="Meiryo UI" panose="020B0604030504040204" pitchFamily="50" charset="-128"/>
                        </a:rPr>
                        <a:t>③</a:t>
                      </a:r>
                      <a:r>
                        <a:rPr lang="ja-JP" altLang="en-US" sz="1000" b="1" u="none" strike="noStrike">
                          <a:solidFill>
                            <a:schemeClr val="tx1"/>
                          </a:solidFill>
                          <a:effectLst/>
                          <a:latin typeface="Meiryo UI" panose="020B0604030504040204" pitchFamily="50" charset="-128"/>
                          <a:ea typeface="Meiryo UI" panose="020B0604030504040204" pitchFamily="50" charset="-128"/>
                        </a:rPr>
                        <a:t>産業競争力強化</a:t>
                      </a:r>
                      <a:r>
                        <a:rPr lang="ja-JP" sz="1000" b="1" u="none" strike="noStrike">
                          <a:solidFill>
                            <a:schemeClr val="tx1"/>
                          </a:solidFill>
                          <a:effectLst/>
                          <a:latin typeface="Meiryo UI" panose="020B0604030504040204" pitchFamily="50" charset="-128"/>
                          <a:ea typeface="Meiryo UI" panose="020B0604030504040204" pitchFamily="50" charset="-128"/>
                        </a:rPr>
                        <a:t>への貢献に関する審査</a:t>
                      </a:r>
                      <a:endParaRPr lang="ja-JP" sz="1000" b="1"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indent="0">
                        <a:buFont typeface="Arial" panose="020B0604020202020204" pitchFamily="34" charset="0"/>
                        <a:buNone/>
                      </a:pPr>
                      <a:endParaRPr kumimoji="1" lang="ja-JP" altLang="en-US" sz="1000">
                        <a:solidFill>
                          <a:schemeClr val="tx1"/>
                        </a:solidFill>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27305114"/>
                  </a:ext>
                </a:extLst>
              </a:tr>
              <a:tr h="229741">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ア</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グリーン市場獲得に向けた事業戦略</a:t>
                      </a:r>
                      <a:r>
                        <a:rPr lang="ja-JP" sz="1000" b="0" u="none" strike="noStrike">
                          <a:solidFill>
                            <a:schemeClr val="tx1"/>
                          </a:solidFill>
                          <a:effectLst/>
                          <a:latin typeface="Meiryo UI" panose="020B0604030504040204" pitchFamily="50" charset="-128"/>
                          <a:ea typeface="Meiryo UI" panose="020B0604030504040204" pitchFamily="50" charset="-128"/>
                        </a:rPr>
                        <a:t>（</a:t>
                      </a:r>
                      <a:r>
                        <a:rPr lang="ja-JP" altLang="en-US" sz="1000" b="0" u="none" strike="noStrike">
                          <a:solidFill>
                            <a:schemeClr val="tx1"/>
                          </a:solidFill>
                          <a:effectLst/>
                          <a:latin typeface="Meiryo UI" panose="020B0604030504040204" pitchFamily="50" charset="-128"/>
                          <a:ea typeface="Meiryo UI" panose="020B0604030504040204" pitchFamily="50" charset="-128"/>
                        </a:rPr>
                        <a:t>加点</a:t>
                      </a:r>
                      <a:r>
                        <a:rPr lang="ja-JP" sz="1000" b="0" u="none" strike="noStrike">
                          <a:solidFill>
                            <a:schemeClr val="tx1"/>
                          </a:solidFill>
                          <a:effectLst/>
                          <a:latin typeface="Meiryo UI" panose="020B0604030504040204" pitchFamily="50" charset="-128"/>
                          <a:ea typeface="Meiryo UI" panose="020B0604030504040204" pitchFamily="50" charset="-128"/>
                        </a:rPr>
                        <a:t>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本様式③ア</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グリーン市場獲得に向けた事業戦略（</a:t>
                      </a:r>
                      <a:r>
                        <a:rPr kumimoji="1" lang="en-US" altLang="ja-JP" sz="1000">
                          <a:solidFill>
                            <a:schemeClr val="tx1"/>
                          </a:solidFill>
                          <a:latin typeface="Meiryo UI" panose="020B0604030504040204" pitchFamily="50" charset="-128"/>
                          <a:ea typeface="Meiryo UI" panose="020B0604030504040204" pitchFamily="50" charset="-128"/>
                        </a:rPr>
                        <a:t>ⅰ</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ⅱ</a:t>
                      </a:r>
                      <a:r>
                        <a:rPr kumimoji="1" lang="ja-JP" altLang="en-US" sz="1000">
                          <a:solidFill>
                            <a:schemeClr val="tx1"/>
                          </a:solidFill>
                          <a:latin typeface="Meiryo UI" panose="020B0604030504040204" pitchFamily="50" charset="-128"/>
                          <a:ea typeface="Meiryo UI" panose="020B0604030504040204" pitchFamily="50" charset="-128"/>
                        </a:rPr>
                        <a:t>）</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本様式③ア</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グリーン市場獲得に向けた事業戦略（</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45810511"/>
                  </a:ext>
                </a:extLst>
              </a:tr>
              <a:tr h="422967">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257300" indent="-1257300"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イ</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技術的革新性（必須</a:t>
                      </a:r>
                      <a:r>
                        <a:rPr lang="en-US" altLang="ja-JP" sz="1000" b="0" u="none" strike="noStrike">
                          <a:solidFill>
                            <a:schemeClr val="tx1"/>
                          </a:solidFill>
                          <a:effectLst/>
                          <a:latin typeface="Meiryo UI" panose="020B0604030504040204" pitchFamily="50" charset="-128"/>
                          <a:ea typeface="Meiryo UI" panose="020B0604030504040204" pitchFamily="50" charset="-128"/>
                        </a:rPr>
                        <a:t>/</a:t>
                      </a:r>
                      <a:r>
                        <a:rPr lang="ja-JP" altLang="en-US" sz="1000" b="0" u="none" strike="noStrike">
                          <a:solidFill>
                            <a:schemeClr val="tx1"/>
                          </a:solidFill>
                          <a:effectLst/>
                          <a:latin typeface="Meiryo UI" panose="020B0604030504040204" pitchFamily="50" charset="-128"/>
                          <a:ea typeface="Meiryo UI" panose="020B0604030504040204" pitchFamily="50" charset="-128"/>
                        </a:rPr>
                        <a:t>加点項目）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本様式③イ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　技術的革新性（</a:t>
                      </a:r>
                      <a:r>
                        <a:rPr kumimoji="1" lang="en-US" altLang="ja-JP" sz="1000">
                          <a:solidFill>
                            <a:schemeClr val="tx1"/>
                          </a:solidFill>
                          <a:latin typeface="Meiryo UI" panose="020B0604030504040204" pitchFamily="50" charset="-128"/>
                          <a:ea typeface="Meiryo UI" panose="020B0604030504040204" pitchFamily="50" charset="-128"/>
                        </a:rPr>
                        <a:t>ⅰ</a:t>
                      </a:r>
                      <a:r>
                        <a:rPr kumimoji="1" lang="ja-JP" altLang="en-US" sz="1000">
                          <a:solidFill>
                            <a:schemeClr val="tx1"/>
                          </a:solidFill>
                          <a:latin typeface="Meiryo UI" panose="020B0604030504040204" pitchFamily="50" charset="-128"/>
                          <a:ea typeface="Meiryo UI" panose="020B0604030504040204" pitchFamily="50" charset="-128"/>
                        </a:rPr>
                        <a:t>）～（</a:t>
                      </a:r>
                      <a:r>
                        <a:rPr kumimoji="1" lang="en-US" altLang="ja-JP" sz="1000">
                          <a:solidFill>
                            <a:schemeClr val="tx1"/>
                          </a:solidFill>
                          <a:latin typeface="Meiryo UI" panose="020B0604030504040204" pitchFamily="50" charset="-128"/>
                          <a:ea typeface="Meiryo UI" panose="020B0604030504040204" pitchFamily="50" charset="-128"/>
                        </a:rPr>
                        <a:t>ⅱ</a:t>
                      </a:r>
                      <a:r>
                        <a:rPr kumimoji="1" lang="ja-JP" altLang="en-US" sz="1000">
                          <a:solidFill>
                            <a:schemeClr val="tx1"/>
                          </a:solidFill>
                          <a:latin typeface="Meiryo UI" panose="020B0604030504040204" pitchFamily="50" charset="-128"/>
                          <a:ea typeface="Meiryo UI" panose="020B0604030504040204" pitchFamily="50" charset="-128"/>
                        </a:rPr>
                        <a:t>）</a:t>
                      </a:r>
                      <a:br>
                        <a:rPr kumimoji="1" lang="en-US" altLang="ja-JP" sz="1000">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（燃料転換：加点項目、製造プロセス転換：必須項目、</a:t>
                      </a:r>
                      <a:r>
                        <a:rPr kumimoji="1" lang="en-US" altLang="ja-JP" sz="1000">
                          <a:solidFill>
                            <a:schemeClr val="tx1"/>
                          </a:solidFill>
                          <a:latin typeface="Meiryo UI" panose="020B0604030504040204" pitchFamily="50" charset="-128"/>
                          <a:ea typeface="Meiryo UI" panose="020B0604030504040204" pitchFamily="50" charset="-128"/>
                        </a:rPr>
                        <a:t>GX</a:t>
                      </a:r>
                      <a:r>
                        <a:rPr kumimoji="1" lang="ja-JP" altLang="en-US" sz="1000">
                          <a:solidFill>
                            <a:schemeClr val="tx1"/>
                          </a:solidFill>
                          <a:latin typeface="Meiryo UI" panose="020B0604030504040204" pitchFamily="50" charset="-128"/>
                          <a:ea typeface="Meiryo UI" panose="020B0604030504040204" pitchFamily="50" charset="-128"/>
                        </a:rPr>
                        <a:t>製品の製造・研究開発及び共用設備・施設の稼働：加点項目）</a:t>
                      </a:r>
                      <a:endParaRPr kumimoji="1" lang="en-US" altLang="ja-JP" sz="10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本様式③イ</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　技術的革新性（</a:t>
                      </a:r>
                      <a:r>
                        <a:rPr kumimoji="1" lang="en-US" altLang="ja-JP" sz="1000">
                          <a:solidFill>
                            <a:schemeClr val="tx1"/>
                          </a:solidFill>
                          <a:latin typeface="Meiryo UI" panose="020B0604030504040204" pitchFamily="50" charset="-128"/>
                          <a:ea typeface="Meiryo UI" panose="020B0604030504040204" pitchFamily="50" charset="-128"/>
                        </a:rPr>
                        <a:t>ⅲ</a:t>
                      </a:r>
                      <a:r>
                        <a:rPr kumimoji="1" lang="ja-JP" altLang="en-US" sz="1000">
                          <a:solidFill>
                            <a:schemeClr val="tx1"/>
                          </a:solidFill>
                          <a:latin typeface="Meiryo UI" panose="020B0604030504040204" pitchFamily="50" charset="-128"/>
                          <a:ea typeface="Meiryo UI" panose="020B0604030504040204" pitchFamily="50" charset="-128"/>
                        </a:rPr>
                        <a:t>）（加点項目）</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8709288"/>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357188" indent="-357188"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ウ</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提案事業による経済波及効果（必須項目）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a:solidFill>
                            <a:schemeClr val="tx1"/>
                          </a:solidFill>
                          <a:latin typeface="Meiryo UI" panose="020B0604030504040204" pitchFamily="50" charset="-128"/>
                          <a:ea typeface="Meiryo UI" panose="020B0604030504040204" pitchFamily="50" charset="-128"/>
                        </a:rPr>
                        <a:t>本様式③ウ</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提案事業による経済的波及効果</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2685892"/>
                  </a:ext>
                </a:extLst>
              </a:tr>
              <a:tr h="140890">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r>
                        <a:rPr lang="ja-JP" altLang="en-US" sz="1000" b="1" u="none" strike="noStrike">
                          <a:solidFill>
                            <a:schemeClr val="tx1"/>
                          </a:solidFill>
                          <a:effectLst/>
                          <a:latin typeface="Meiryo UI" panose="020B0604030504040204" pitchFamily="50" charset="-128"/>
                          <a:ea typeface="Meiryo UI" panose="020B0604030504040204" pitchFamily="50" charset="-128"/>
                        </a:rPr>
                        <a:t>④排出削減への貢献に関する審査</a:t>
                      </a:r>
                      <a:endParaRPr lang="ja-JP" sz="1000" b="1"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indent="0">
                        <a:buFont typeface="Arial" panose="020B0604020202020204" pitchFamily="34" charset="0"/>
                        <a:buNone/>
                      </a:pPr>
                      <a:endParaRPr kumimoji="1" lang="ja-JP" altLang="en-US" sz="1000">
                        <a:solidFill>
                          <a:schemeClr val="tx1"/>
                        </a:solidFill>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567092596"/>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排出削減への貢献に関する審査（必須項目）</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本様式④排出削減への貢献に関する審査</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9337005"/>
                  </a:ext>
                </a:extLst>
              </a:tr>
              <a:tr h="140890">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r>
                        <a:rPr lang="ja-JP" altLang="en-US" sz="1000" b="1" i="0" u="none" strike="noStrike">
                          <a:solidFill>
                            <a:schemeClr val="tx1"/>
                          </a:solidFill>
                          <a:effectLst/>
                          <a:latin typeface="Meiryo UI" panose="020B0604030504040204" pitchFamily="50" charset="-128"/>
                          <a:ea typeface="Meiryo UI" panose="020B0604030504040204" pitchFamily="50" charset="-128"/>
                        </a:rPr>
                        <a:t>⑤人材確保に向けた取組に関する調査</a:t>
                      </a:r>
                      <a:endParaRPr lang="ja-JP" sz="1000" b="1"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0" indent="0">
                        <a:buFont typeface="Arial" panose="020B0604020202020204" pitchFamily="34" charset="0"/>
                        <a:buNone/>
                      </a:pPr>
                      <a:endParaRPr kumimoji="1" lang="ja-JP" altLang="en-US" sz="1000">
                        <a:solidFill>
                          <a:schemeClr val="tx1"/>
                        </a:solidFill>
                        <a:highlight>
                          <a:srgbClr val="FFFF00"/>
                        </a:highlight>
                        <a:latin typeface="Meiryo UI" panose="020B0604030504040204" pitchFamily="50" charset="-128"/>
                        <a:ea typeface="Meiryo UI" panose="020B0604030504040204" pitchFamily="50" charset="-128"/>
                      </a:endParaRPr>
                    </a:p>
                  </a:txBody>
                  <a:tcPr marL="34922" marR="34922" marT="34922" marB="34922"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879165536"/>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ア</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人材確保に向けた取組</a:t>
                      </a:r>
                      <a:r>
                        <a:rPr lang="ja-JP" sz="1000" b="0" u="none" strike="noStrike">
                          <a:solidFill>
                            <a:schemeClr val="tx1"/>
                          </a:solidFill>
                          <a:effectLst/>
                          <a:latin typeface="Meiryo UI" panose="020B0604030504040204" pitchFamily="50" charset="-128"/>
                          <a:ea typeface="Meiryo UI" panose="020B0604030504040204" pitchFamily="50" charset="-128"/>
                        </a:rPr>
                        <a:t>（</a:t>
                      </a:r>
                      <a:r>
                        <a:rPr lang="ja-JP" altLang="en-US" sz="1000" b="0" u="none" strike="noStrike">
                          <a:solidFill>
                            <a:schemeClr val="tx1"/>
                          </a:solidFill>
                          <a:effectLst/>
                          <a:latin typeface="Meiryo UI" panose="020B0604030504040204" pitchFamily="50" charset="-128"/>
                          <a:ea typeface="Meiryo UI" panose="020B0604030504040204" pitchFamily="50" charset="-128"/>
                        </a:rPr>
                        <a:t>加点</a:t>
                      </a:r>
                      <a:r>
                        <a:rPr lang="ja-JP" sz="1000" b="0" u="none" strike="noStrike">
                          <a:solidFill>
                            <a:schemeClr val="tx1"/>
                          </a:solidFill>
                          <a:effectLst/>
                          <a:latin typeface="Meiryo UI" panose="020B0604030504040204" pitchFamily="50" charset="-128"/>
                          <a:ea typeface="Meiryo UI" panose="020B0604030504040204" pitchFamily="50" charset="-128"/>
                        </a:rPr>
                        <a:t>項目）  </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様式第３別添２</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635862"/>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イ</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altLang="en-US" sz="1000" b="0" u="none" strike="noStrike">
                          <a:solidFill>
                            <a:schemeClr val="tx1"/>
                          </a:solidFill>
                          <a:effectLst/>
                          <a:latin typeface="Meiryo UI" panose="020B0604030504040204" pitchFamily="50" charset="-128"/>
                          <a:ea typeface="Meiryo UI" panose="020B0604030504040204" pitchFamily="50" charset="-128"/>
                        </a:rPr>
                        <a:t>従業員の賃金引上げ計画の表明</a:t>
                      </a:r>
                      <a:r>
                        <a:rPr lang="ja-JP" sz="1000" b="0" u="none" strike="noStrike">
                          <a:solidFill>
                            <a:schemeClr val="tx1"/>
                          </a:solidFill>
                          <a:effectLst/>
                          <a:latin typeface="Meiryo UI" panose="020B0604030504040204" pitchFamily="50" charset="-128"/>
                          <a:ea typeface="Meiryo UI" panose="020B0604030504040204" pitchFamily="50" charset="-128"/>
                        </a:rPr>
                        <a:t>（加点項目）  </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様式第３別添２</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5979826"/>
                  </a:ext>
                </a:extLst>
              </a:tr>
              <a:tr h="133128">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algn="l" fontAlgn="ctr">
                        <a:tabLst>
                          <a:tab pos="361950" algn="l"/>
                        </a:tabLst>
                      </a:pPr>
                      <a:r>
                        <a:rPr lang="ja-JP" altLang="en-US"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ウ</a:t>
                      </a:r>
                      <a:r>
                        <a:rPr lang="en-US" altLang="ja-JP" sz="1000" b="0" u="none" strike="noStrike">
                          <a:solidFill>
                            <a:schemeClr val="tx1"/>
                          </a:solidFill>
                          <a:effectLst/>
                          <a:latin typeface="Meiryo UI" panose="020B0604030504040204" pitchFamily="50" charset="-128"/>
                          <a:ea typeface="Meiryo UI" panose="020B0604030504040204" pitchFamily="50" charset="-128"/>
                        </a:rPr>
                        <a:t>.	</a:t>
                      </a:r>
                      <a:r>
                        <a:rPr lang="ja-JP" sz="1000" b="0" u="none" strike="noStrike">
                          <a:solidFill>
                            <a:schemeClr val="tx1"/>
                          </a:solidFill>
                          <a:effectLst/>
                          <a:latin typeface="Meiryo UI" panose="020B0604030504040204" pitchFamily="50" charset="-128"/>
                          <a:ea typeface="Meiryo UI" panose="020B0604030504040204" pitchFamily="50" charset="-128"/>
                        </a:rPr>
                        <a:t>ワーク・ライフ・バランス等の推進（加点項目）  </a:t>
                      </a:r>
                      <a:endParaRPr lang="ja-JP" sz="1000" b="0" i="0" u="none" strike="noStrike">
                        <a:solidFill>
                          <a:schemeClr val="tx1"/>
                        </a:solidFill>
                        <a:effectLst/>
                        <a:latin typeface="Meiryo UI" panose="020B0604030504040204" pitchFamily="50" charset="-128"/>
                        <a:ea typeface="Meiryo UI" panose="020B0604030504040204" pitchFamily="50" charset="-128"/>
                      </a:endParaRP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kumimoji="1" sz="1800" kern="1200">
                          <a:solidFill>
                            <a:schemeClr val="dk1"/>
                          </a:solidFill>
                          <a:latin typeface="Arial" panose="020B0604020202020204"/>
                        </a:defRPr>
                      </a:lvl1pPr>
                      <a:lvl2pPr marL="457200" algn="l" defTabSz="914400" rtl="0" eaLnBrk="1" latinLnBrk="0" hangingPunct="1">
                        <a:defRPr kumimoji="1" sz="1800" kern="1200">
                          <a:solidFill>
                            <a:schemeClr val="dk1"/>
                          </a:solidFill>
                          <a:latin typeface="Arial" panose="020B0604020202020204"/>
                        </a:defRPr>
                      </a:lvl2pPr>
                      <a:lvl3pPr marL="914400" algn="l" defTabSz="914400" rtl="0" eaLnBrk="1" latinLnBrk="0" hangingPunct="1">
                        <a:defRPr kumimoji="1" sz="1800" kern="1200">
                          <a:solidFill>
                            <a:schemeClr val="dk1"/>
                          </a:solidFill>
                          <a:latin typeface="Arial" panose="020B0604020202020204"/>
                        </a:defRPr>
                      </a:lvl3pPr>
                      <a:lvl4pPr marL="1371600" algn="l" defTabSz="914400" rtl="0" eaLnBrk="1" latinLnBrk="0" hangingPunct="1">
                        <a:defRPr kumimoji="1" sz="1800" kern="1200">
                          <a:solidFill>
                            <a:schemeClr val="dk1"/>
                          </a:solidFill>
                          <a:latin typeface="Arial" panose="020B0604020202020204"/>
                        </a:defRPr>
                      </a:lvl4pPr>
                      <a:lvl5pPr marL="1828800" algn="l" defTabSz="914400" rtl="0" eaLnBrk="1" latinLnBrk="0" hangingPunct="1">
                        <a:defRPr kumimoji="1" sz="1800" kern="1200">
                          <a:solidFill>
                            <a:schemeClr val="dk1"/>
                          </a:solidFill>
                          <a:latin typeface="Arial" panose="020B0604020202020204"/>
                        </a:defRPr>
                      </a:lvl5pPr>
                      <a:lvl6pPr marL="2286000" algn="l" defTabSz="914400" rtl="0" eaLnBrk="1" latinLnBrk="0" hangingPunct="1">
                        <a:defRPr kumimoji="1" sz="1800" kern="1200">
                          <a:solidFill>
                            <a:schemeClr val="dk1"/>
                          </a:solidFill>
                          <a:latin typeface="Arial" panose="020B0604020202020204"/>
                        </a:defRPr>
                      </a:lvl6pPr>
                      <a:lvl7pPr marL="2743200" algn="l" defTabSz="914400" rtl="0" eaLnBrk="1" latinLnBrk="0" hangingPunct="1">
                        <a:defRPr kumimoji="1" sz="1800" kern="1200">
                          <a:solidFill>
                            <a:schemeClr val="dk1"/>
                          </a:solidFill>
                          <a:latin typeface="Arial" panose="020B0604020202020204"/>
                        </a:defRPr>
                      </a:lvl7pPr>
                      <a:lvl8pPr marL="3200400" algn="l" defTabSz="914400" rtl="0" eaLnBrk="1" latinLnBrk="0" hangingPunct="1">
                        <a:defRPr kumimoji="1" sz="1800" kern="1200">
                          <a:solidFill>
                            <a:schemeClr val="dk1"/>
                          </a:solidFill>
                          <a:latin typeface="Arial" panose="020B0604020202020204"/>
                        </a:defRPr>
                      </a:lvl8pPr>
                      <a:lvl9pPr marL="3657600" algn="l" defTabSz="914400" rtl="0" eaLnBrk="1" latinLnBrk="0" hangingPunct="1">
                        <a:defRPr kumimoji="1" sz="1800" kern="1200">
                          <a:solidFill>
                            <a:schemeClr val="dk1"/>
                          </a:solidFill>
                          <a:latin typeface="Arial" panose="020B0604020202020204"/>
                        </a:defRPr>
                      </a:lvl9pPr>
                    </a:lstStyle>
                    <a:p>
                      <a:pPr marL="171450" indent="-171450">
                        <a:buFont typeface="Arial" panose="020B0604020202020204" pitchFamily="34" charset="0"/>
                        <a:buChar char="•"/>
                      </a:pPr>
                      <a:r>
                        <a:rPr kumimoji="1" lang="ja-JP" altLang="en-US" sz="1000">
                          <a:solidFill>
                            <a:schemeClr val="tx1"/>
                          </a:solidFill>
                          <a:latin typeface="Meiryo UI" panose="020B0604030504040204" pitchFamily="50" charset="-128"/>
                          <a:ea typeface="Meiryo UI" panose="020B0604030504040204" pitchFamily="50" charset="-128"/>
                        </a:rPr>
                        <a:t>様式第３別添３</a:t>
                      </a:r>
                    </a:p>
                  </a:txBody>
                  <a:tcPr marL="34922" marR="34922" marT="28800" marB="288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0035825"/>
                  </a:ext>
                </a:extLst>
              </a:tr>
            </a:tbl>
          </a:graphicData>
        </a:graphic>
      </p:graphicFrame>
      <p:sp>
        <p:nvSpPr>
          <p:cNvPr id="10" name="スライド番号プレースホルダー 9">
            <a:extLst>
              <a:ext uri="{FF2B5EF4-FFF2-40B4-BE49-F238E27FC236}">
                <a16:creationId xmlns:a16="http://schemas.microsoft.com/office/drawing/2014/main" id="{B5B6623F-DC85-384A-60E9-E5BD7E00E39A}"/>
              </a:ext>
            </a:extLst>
          </p:cNvPr>
          <p:cNvSpPr>
            <a:spLocks noGrp="1"/>
          </p:cNvSpPr>
          <p:nvPr>
            <p:ph type="sldNum" sz="quarter" idx="12"/>
          </p:nvPr>
        </p:nvSpPr>
        <p:spPr>
          <a:solidFill>
            <a:schemeClr val="bg1"/>
          </a:solidFill>
        </p:spPr>
        <p:txBody>
          <a:bodyPr/>
          <a:lstStyle/>
          <a:p>
            <a:fld id="{10286BC7-5414-4C49-9670-CCB5BF938726}" type="slidenum">
              <a:rPr kumimoji="1" lang="ja-JP" altLang="en-US" smtClean="0"/>
              <a:t>3</a:t>
            </a:fld>
            <a:endParaRPr kumimoji="1" lang="ja-JP" altLang="en-US"/>
          </a:p>
        </p:txBody>
      </p:sp>
    </p:spTree>
    <p:extLst>
      <p:ext uri="{BB962C8B-B14F-4D97-AF65-F5344CB8AC3E}">
        <p14:creationId xmlns:p14="http://schemas.microsoft.com/office/powerpoint/2010/main" val="32739635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A81AA-A9AF-7772-72D8-F211F577335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1FD4AF3A-64CF-2BE3-5573-1E4F9682B2C0}"/>
              </a:ext>
            </a:extLst>
          </p:cNvPr>
          <p:cNvGraphicFramePr>
            <a:graphicFrameLocks noChangeAspect="1"/>
          </p:cNvGraphicFramePr>
          <p:nvPr>
            <p:custDataLst>
              <p:tags r:id="rId1"/>
            </p:custDataLst>
            <p:extLst>
              <p:ext uri="{D42A27DB-BD31-4B8C-83A1-F6EECF244321}">
                <p14:modId xmlns:p14="http://schemas.microsoft.com/office/powerpoint/2010/main" val="28849988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1FD4AF3A-64CF-2BE3-5573-1E4F9682B2C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2" name="Group 1">
            <a:extLst>
              <a:ext uri="{FF2B5EF4-FFF2-40B4-BE49-F238E27FC236}">
                <a16:creationId xmlns:a16="http://schemas.microsoft.com/office/drawing/2014/main" id="{6706B154-8A1C-B3D2-F79E-E347F5D786A2}"/>
              </a:ext>
            </a:extLst>
          </p:cNvPr>
          <p:cNvGrpSpPr/>
          <p:nvPr/>
        </p:nvGrpSpPr>
        <p:grpSpPr>
          <a:xfrm>
            <a:off x="672660" y="2057552"/>
            <a:ext cx="11183979" cy="4298798"/>
            <a:chOff x="672660" y="2057551"/>
            <a:chExt cx="11183979" cy="4620449"/>
          </a:xfrm>
        </p:grpSpPr>
        <p:sp>
          <p:nvSpPr>
            <p:cNvPr id="51" name="正方形/長方形 50">
              <a:extLst>
                <a:ext uri="{FF2B5EF4-FFF2-40B4-BE49-F238E27FC236}">
                  <a16:creationId xmlns:a16="http://schemas.microsoft.com/office/drawing/2014/main" id="{813D7667-635B-4B1F-E15C-9F82D7D599A7}"/>
                </a:ext>
              </a:extLst>
            </p:cNvPr>
            <p:cNvSpPr/>
            <p:nvPr/>
          </p:nvSpPr>
          <p:spPr>
            <a:xfrm>
              <a:off x="672660" y="2057551"/>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Meiryo UI" panose="020B0604030504040204" pitchFamily="50" charset="-128"/>
                  <a:ea typeface="Meiryo UI" panose="020B0604030504040204" pitchFamily="50" charset="-128"/>
                </a:rPr>
                <a:t>総事業費</a:t>
              </a:r>
            </a:p>
          </p:txBody>
        </p:sp>
        <p:sp>
          <p:nvSpPr>
            <p:cNvPr id="52" name="正方形/長方形 51">
              <a:extLst>
                <a:ext uri="{FF2B5EF4-FFF2-40B4-BE49-F238E27FC236}">
                  <a16:creationId xmlns:a16="http://schemas.microsoft.com/office/drawing/2014/main" id="{BF8807FE-16D6-029D-91C7-1A38306E601F}"/>
                </a:ext>
              </a:extLst>
            </p:cNvPr>
            <p:cNvSpPr/>
            <p:nvPr/>
          </p:nvSpPr>
          <p:spPr>
            <a:xfrm>
              <a:off x="672660" y="2849592"/>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eiryo UI" panose="020B0604030504040204" pitchFamily="50" charset="-128"/>
                  <a:ea typeface="Meiryo UI" panose="020B0604030504040204" pitchFamily="50" charset="-128"/>
                </a:rPr>
                <a:t>経済波及効果</a:t>
              </a:r>
            </a:p>
          </p:txBody>
        </p:sp>
        <p:sp>
          <p:nvSpPr>
            <p:cNvPr id="53" name="正方形/長方形 52">
              <a:extLst>
                <a:ext uri="{FF2B5EF4-FFF2-40B4-BE49-F238E27FC236}">
                  <a16:creationId xmlns:a16="http://schemas.microsoft.com/office/drawing/2014/main" id="{18FA711E-54D9-5EF4-8757-65D5895079E9}"/>
                </a:ext>
              </a:extLst>
            </p:cNvPr>
            <p:cNvSpPr/>
            <p:nvPr/>
          </p:nvSpPr>
          <p:spPr>
            <a:xfrm>
              <a:off x="672660" y="3641633"/>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eiryo UI" panose="020B0604030504040204" pitchFamily="50" charset="-128"/>
                  <a:ea typeface="Meiryo UI" panose="020B0604030504040204" pitchFamily="50" charset="-128"/>
                </a:rPr>
                <a:t>雇用創出数</a:t>
              </a:r>
            </a:p>
          </p:txBody>
        </p:sp>
        <p:sp>
          <p:nvSpPr>
            <p:cNvPr id="54" name="正方形/長方形 53">
              <a:extLst>
                <a:ext uri="{FF2B5EF4-FFF2-40B4-BE49-F238E27FC236}">
                  <a16:creationId xmlns:a16="http://schemas.microsoft.com/office/drawing/2014/main" id="{B3E2FBDA-4553-D3EC-7044-A657A4D65772}"/>
                </a:ext>
              </a:extLst>
            </p:cNvPr>
            <p:cNvSpPr/>
            <p:nvPr/>
          </p:nvSpPr>
          <p:spPr>
            <a:xfrm>
              <a:off x="672660" y="4433674"/>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200">
                  <a:solidFill>
                    <a:schemeClr val="tx1"/>
                  </a:solidFill>
                  <a:latin typeface="Meiryo UI" panose="020B0604030504040204" pitchFamily="50" charset="-128"/>
                  <a:ea typeface="Meiryo UI" panose="020B0604030504040204" pitchFamily="50" charset="-128"/>
                </a:rPr>
                <a:t>IRR</a:t>
              </a:r>
              <a:endParaRPr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1966F8F9-282D-3AAE-62C7-3FE692E6728F}"/>
                </a:ext>
              </a:extLst>
            </p:cNvPr>
            <p:cNvSpPr/>
            <p:nvPr/>
          </p:nvSpPr>
          <p:spPr>
            <a:xfrm>
              <a:off x="672660" y="5225715"/>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200">
                  <a:solidFill>
                    <a:schemeClr val="tx1"/>
                  </a:solidFill>
                  <a:latin typeface="Meiryo UI" panose="020B0604030504040204" pitchFamily="50" charset="-128"/>
                  <a:ea typeface="Meiryo UI" panose="020B0604030504040204" pitchFamily="50" charset="-128"/>
                </a:rPr>
                <a:t>CAGR</a:t>
              </a:r>
              <a:endParaRPr lang="ja-JP" altLang="en-US" sz="1200">
                <a:solidFill>
                  <a:schemeClr val="tx1"/>
                </a:solidFill>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026F5028-4D63-A18D-6212-6438328386C4}"/>
                </a:ext>
              </a:extLst>
            </p:cNvPr>
            <p:cNvSpPr/>
            <p:nvPr/>
          </p:nvSpPr>
          <p:spPr>
            <a:xfrm>
              <a:off x="3555393" y="2057551"/>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Meiryo UI" panose="020B0604030504040204" pitchFamily="50" charset="-128"/>
                  <a:ea typeface="Meiryo UI" panose="020B0604030504040204" pitchFamily="50" charset="-128"/>
                </a:rPr>
                <a:t>億円</a:t>
              </a:r>
            </a:p>
          </p:txBody>
        </p:sp>
        <p:sp>
          <p:nvSpPr>
            <p:cNvPr id="57" name="正方形/長方形 56">
              <a:extLst>
                <a:ext uri="{FF2B5EF4-FFF2-40B4-BE49-F238E27FC236}">
                  <a16:creationId xmlns:a16="http://schemas.microsoft.com/office/drawing/2014/main" id="{749425A8-1813-5B75-4A29-355AB083A1FC}"/>
                </a:ext>
              </a:extLst>
            </p:cNvPr>
            <p:cNvSpPr/>
            <p:nvPr/>
          </p:nvSpPr>
          <p:spPr>
            <a:xfrm>
              <a:off x="3555393" y="2849592"/>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Meiryo UI" panose="020B0604030504040204" pitchFamily="50" charset="-128"/>
                  <a:ea typeface="Meiryo UI" panose="020B0604030504040204" pitchFamily="50" charset="-128"/>
                </a:rPr>
                <a:t>億円</a:t>
              </a:r>
            </a:p>
          </p:txBody>
        </p:sp>
        <p:sp>
          <p:nvSpPr>
            <p:cNvPr id="58" name="正方形/長方形 57">
              <a:extLst>
                <a:ext uri="{FF2B5EF4-FFF2-40B4-BE49-F238E27FC236}">
                  <a16:creationId xmlns:a16="http://schemas.microsoft.com/office/drawing/2014/main" id="{242BB87D-484D-53ED-ABC5-33E20D8DE998}"/>
                </a:ext>
              </a:extLst>
            </p:cNvPr>
            <p:cNvSpPr/>
            <p:nvPr/>
          </p:nvSpPr>
          <p:spPr>
            <a:xfrm>
              <a:off x="3555393" y="3641633"/>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Meiryo UI" panose="020B0604030504040204" pitchFamily="50" charset="-128"/>
                  <a:ea typeface="Meiryo UI" panose="020B0604030504040204" pitchFamily="50" charset="-128"/>
                </a:rPr>
                <a:t>人</a:t>
              </a:r>
            </a:p>
          </p:txBody>
        </p:sp>
        <p:sp>
          <p:nvSpPr>
            <p:cNvPr id="59" name="正方形/長方形 58">
              <a:extLst>
                <a:ext uri="{FF2B5EF4-FFF2-40B4-BE49-F238E27FC236}">
                  <a16:creationId xmlns:a16="http://schemas.microsoft.com/office/drawing/2014/main" id="{5D3FC2C4-38DC-896E-53E2-1D6CF7CD4B74}"/>
                </a:ext>
              </a:extLst>
            </p:cNvPr>
            <p:cNvSpPr/>
            <p:nvPr/>
          </p:nvSpPr>
          <p:spPr>
            <a:xfrm>
              <a:off x="3555393" y="4433674"/>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9D5FFE52-E3DF-ADEC-E48E-A25547B5CACC}"/>
                </a:ext>
              </a:extLst>
            </p:cNvPr>
            <p:cNvSpPr/>
            <p:nvPr/>
          </p:nvSpPr>
          <p:spPr>
            <a:xfrm>
              <a:off x="3555393" y="5225715"/>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C80DE1FD-D34F-350F-2B7E-B6DAFF2072BE}"/>
                </a:ext>
              </a:extLst>
            </p:cNvPr>
            <p:cNvSpPr/>
            <p:nvPr/>
          </p:nvSpPr>
          <p:spPr>
            <a:xfrm>
              <a:off x="4808027" y="2057552"/>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a:solidFill>
                    <a:schemeClr val="tx1"/>
                  </a:solidFill>
                  <a:latin typeface="Meiryo UI" panose="020B0604030504040204" pitchFamily="50" charset="-128"/>
                  <a:ea typeface="Meiryo UI" panose="020B0604030504040204" pitchFamily="50" charset="-128"/>
                </a:rPr>
                <a:t>内訳を記載ください</a:t>
              </a:r>
            </a:p>
          </p:txBody>
        </p:sp>
        <p:sp>
          <p:nvSpPr>
            <p:cNvPr id="62" name="正方形/長方形 61">
              <a:extLst>
                <a:ext uri="{FF2B5EF4-FFF2-40B4-BE49-F238E27FC236}">
                  <a16:creationId xmlns:a16="http://schemas.microsoft.com/office/drawing/2014/main" id="{9DA92CD1-3D8C-D47A-066E-F245166B7AC8}"/>
                </a:ext>
              </a:extLst>
            </p:cNvPr>
            <p:cNvSpPr/>
            <p:nvPr/>
          </p:nvSpPr>
          <p:spPr>
            <a:xfrm>
              <a:off x="4808027" y="2849593"/>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a:solidFill>
                    <a:schemeClr val="tx1"/>
                  </a:solidFill>
                  <a:latin typeface="Meiryo UI" panose="020B0604030504040204" pitchFamily="50" charset="-128"/>
                  <a:ea typeface="Meiryo UI" panose="020B0604030504040204" pitchFamily="50" charset="-128"/>
                </a:rPr>
                <a:t>算出根拠・算定式を記載ください</a:t>
              </a:r>
            </a:p>
          </p:txBody>
        </p:sp>
        <p:sp>
          <p:nvSpPr>
            <p:cNvPr id="63" name="正方形/長方形 62">
              <a:extLst>
                <a:ext uri="{FF2B5EF4-FFF2-40B4-BE49-F238E27FC236}">
                  <a16:creationId xmlns:a16="http://schemas.microsoft.com/office/drawing/2014/main" id="{F17228BC-5757-E30C-F2CE-08282B9A070E}"/>
                </a:ext>
              </a:extLst>
            </p:cNvPr>
            <p:cNvSpPr/>
            <p:nvPr/>
          </p:nvSpPr>
          <p:spPr>
            <a:xfrm>
              <a:off x="4808027" y="3641634"/>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a:solidFill>
                    <a:schemeClr val="tx1"/>
                  </a:solidFill>
                  <a:latin typeface="Meiryo UI" panose="020B0604030504040204" pitchFamily="50" charset="-128"/>
                  <a:ea typeface="Meiryo UI" panose="020B0604030504040204" pitchFamily="50" charset="-128"/>
                </a:rPr>
                <a:t>算出根拠・算定式を記載ください</a:t>
              </a:r>
            </a:p>
          </p:txBody>
        </p:sp>
        <p:sp>
          <p:nvSpPr>
            <p:cNvPr id="64" name="正方形/長方形 63">
              <a:extLst>
                <a:ext uri="{FF2B5EF4-FFF2-40B4-BE49-F238E27FC236}">
                  <a16:creationId xmlns:a16="http://schemas.microsoft.com/office/drawing/2014/main" id="{3B0397B0-7F19-584C-77A8-E8912A393AD8}"/>
                </a:ext>
              </a:extLst>
            </p:cNvPr>
            <p:cNvSpPr/>
            <p:nvPr/>
          </p:nvSpPr>
          <p:spPr>
            <a:xfrm>
              <a:off x="4808027" y="4433675"/>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a:solidFill>
                    <a:schemeClr val="tx1"/>
                  </a:solidFill>
                  <a:latin typeface="Meiryo UI" panose="020B0604030504040204" pitchFamily="50" charset="-128"/>
                  <a:ea typeface="Meiryo UI" panose="020B0604030504040204" pitchFamily="50" charset="-128"/>
                </a:rPr>
                <a:t>算出根拠・算定式を記載ください</a:t>
              </a:r>
            </a:p>
          </p:txBody>
        </p:sp>
        <p:sp>
          <p:nvSpPr>
            <p:cNvPr id="65" name="正方形/長方形 64">
              <a:extLst>
                <a:ext uri="{FF2B5EF4-FFF2-40B4-BE49-F238E27FC236}">
                  <a16:creationId xmlns:a16="http://schemas.microsoft.com/office/drawing/2014/main" id="{98BD7224-B21D-24B5-C57C-5751D170943D}"/>
                </a:ext>
              </a:extLst>
            </p:cNvPr>
            <p:cNvSpPr/>
            <p:nvPr/>
          </p:nvSpPr>
          <p:spPr>
            <a:xfrm>
              <a:off x="4808027" y="5225716"/>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a:solidFill>
                    <a:schemeClr val="tx1"/>
                  </a:solidFill>
                  <a:latin typeface="Meiryo UI" panose="020B0604030504040204" pitchFamily="50" charset="-128"/>
                  <a:ea typeface="Meiryo UI" panose="020B0604030504040204" pitchFamily="50" charset="-128"/>
                </a:rPr>
                <a:t>算出根拠・算定式を記載ください</a:t>
              </a:r>
            </a:p>
          </p:txBody>
        </p:sp>
        <p:sp>
          <p:nvSpPr>
            <p:cNvPr id="66" name="正方形/長方形 65">
              <a:extLst>
                <a:ext uri="{FF2B5EF4-FFF2-40B4-BE49-F238E27FC236}">
                  <a16:creationId xmlns:a16="http://schemas.microsoft.com/office/drawing/2014/main" id="{9D0FBAC7-E2EC-E569-B96F-9A7E40090624}"/>
                </a:ext>
              </a:extLst>
            </p:cNvPr>
            <p:cNvSpPr/>
            <p:nvPr/>
          </p:nvSpPr>
          <p:spPr>
            <a:xfrm>
              <a:off x="672660" y="6017754"/>
              <a:ext cx="2527740" cy="66024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Meiryo UI" panose="020B0604030504040204" pitchFamily="50" charset="-128"/>
                  <a:ea typeface="Meiryo UI" panose="020B0604030504040204" pitchFamily="50" charset="-128"/>
                </a:rPr>
                <a:t>その他</a:t>
              </a:r>
            </a:p>
          </p:txBody>
        </p:sp>
        <p:sp>
          <p:nvSpPr>
            <p:cNvPr id="67" name="正方形/長方形 66">
              <a:extLst>
                <a:ext uri="{FF2B5EF4-FFF2-40B4-BE49-F238E27FC236}">
                  <a16:creationId xmlns:a16="http://schemas.microsoft.com/office/drawing/2014/main" id="{3331F22A-326C-4705-642F-5A4D062139A3}"/>
                </a:ext>
              </a:extLst>
            </p:cNvPr>
            <p:cNvSpPr/>
            <p:nvPr/>
          </p:nvSpPr>
          <p:spPr>
            <a:xfrm>
              <a:off x="3555393" y="6017754"/>
              <a:ext cx="939974" cy="6602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正方形/長方形 67">
              <a:extLst>
                <a:ext uri="{FF2B5EF4-FFF2-40B4-BE49-F238E27FC236}">
                  <a16:creationId xmlns:a16="http://schemas.microsoft.com/office/drawing/2014/main" id="{A1E16603-4A87-D57D-2958-510A1FF7B654}"/>
                </a:ext>
              </a:extLst>
            </p:cNvPr>
            <p:cNvSpPr/>
            <p:nvPr/>
          </p:nvSpPr>
          <p:spPr>
            <a:xfrm>
              <a:off x="4808027" y="6017755"/>
              <a:ext cx="7048612" cy="59194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a:solidFill>
                    <a:schemeClr val="tx1"/>
                  </a:solidFill>
                  <a:latin typeface="Meiryo UI" panose="020B0604030504040204" pitchFamily="50" charset="-128"/>
                  <a:ea typeface="Meiryo UI" panose="020B0604030504040204" pitchFamily="50" charset="-128"/>
                </a:rPr>
                <a:t>内訳、算出根拠・算定式等を記載ください</a:t>
              </a:r>
            </a:p>
          </p:txBody>
        </p:sp>
      </p:grpSp>
      <p:sp>
        <p:nvSpPr>
          <p:cNvPr id="7" name="Title 1">
            <a:extLst>
              <a:ext uri="{FF2B5EF4-FFF2-40B4-BE49-F238E27FC236}">
                <a16:creationId xmlns:a16="http://schemas.microsoft.com/office/drawing/2014/main" id="{C359D3EB-8B0B-B6EB-9F73-C0B658875E0D}"/>
              </a:ext>
            </a:extLst>
          </p:cNvPr>
          <p:cNvSpPr txBox="1">
            <a:spLocks/>
          </p:cNvSpPr>
          <p:nvPr/>
        </p:nvSpPr>
        <p:spPr>
          <a:xfrm>
            <a:off x="180000" y="180000"/>
            <a:ext cx="10800000" cy="5539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③ウ</a:t>
            </a:r>
            <a:r>
              <a:rPr lang="en-US" altLang="ja-JP" sz="2000"/>
              <a:t>.</a:t>
            </a:r>
            <a:r>
              <a:rPr lang="ja-JP" altLang="en-US" sz="2000"/>
              <a:t> 提案事業による経済波及効果</a:t>
            </a:r>
          </a:p>
          <a:p>
            <a:endParaRPr kumimoji="1" lang="en-US" sz="2000">
              <a:solidFill>
                <a:srgbClr val="FF0000"/>
              </a:solidFill>
            </a:endParaRPr>
          </a:p>
        </p:txBody>
      </p:sp>
      <p:sp>
        <p:nvSpPr>
          <p:cNvPr id="8" name="Title 1">
            <a:extLst>
              <a:ext uri="{FF2B5EF4-FFF2-40B4-BE49-F238E27FC236}">
                <a16:creationId xmlns:a16="http://schemas.microsoft.com/office/drawing/2014/main" id="{D3A951C6-2636-B9D5-0E8B-EF3AE0D9E9AC}"/>
              </a:ext>
            </a:extLst>
          </p:cNvPr>
          <p:cNvSpPr txBox="1">
            <a:spLocks/>
          </p:cNvSpPr>
          <p:nvPr/>
        </p:nvSpPr>
        <p:spPr>
          <a:xfrm>
            <a:off x="360000" y="648000"/>
            <a:ext cx="11246652" cy="99719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国内経済等への波及効果として、</a:t>
            </a:r>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といった効果が見込まれる</a:t>
            </a:r>
          </a:p>
          <a:p>
            <a:endParaRPr lang="en-US" altLang="ja-JP">
              <a:solidFill>
                <a:schemeClr val="tx1"/>
              </a:solidFill>
            </a:endParaRPr>
          </a:p>
        </p:txBody>
      </p:sp>
      <p:cxnSp>
        <p:nvCxnSpPr>
          <p:cNvPr id="15" name="直線コネクタ 14">
            <a:extLst>
              <a:ext uri="{FF2B5EF4-FFF2-40B4-BE49-F238E27FC236}">
                <a16:creationId xmlns:a16="http://schemas.microsoft.com/office/drawing/2014/main" id="{7BE6B79D-92F0-A6E0-3047-D652A3B386D0}"/>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pSp>
        <p:nvGrpSpPr>
          <p:cNvPr id="19" name="グループ化 18">
            <a:extLst>
              <a:ext uri="{FF2B5EF4-FFF2-40B4-BE49-F238E27FC236}">
                <a16:creationId xmlns:a16="http://schemas.microsoft.com/office/drawing/2014/main" id="{04BCC655-68D9-E363-84AF-3BFAB402012E}"/>
              </a:ext>
            </a:extLst>
          </p:cNvPr>
          <p:cNvGrpSpPr/>
          <p:nvPr/>
        </p:nvGrpSpPr>
        <p:grpSpPr>
          <a:xfrm>
            <a:off x="672660" y="1634400"/>
            <a:ext cx="2570073" cy="288000"/>
            <a:chOff x="156000" y="1879963"/>
            <a:chExt cx="5760000" cy="288000"/>
          </a:xfrm>
        </p:grpSpPr>
        <p:sp>
          <p:nvSpPr>
            <p:cNvPr id="20" name="正方形/長方形 19">
              <a:extLst>
                <a:ext uri="{FF2B5EF4-FFF2-40B4-BE49-F238E27FC236}">
                  <a16:creationId xmlns:a16="http://schemas.microsoft.com/office/drawing/2014/main" id="{861DD043-3A76-94FD-CABF-C97B610C477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a:solidFill>
                    <a:schemeClr val="tx1"/>
                  </a:solidFill>
                  <a:latin typeface="Meiryo UI" panose="020B0604030504040204" pitchFamily="50" charset="-128"/>
                  <a:ea typeface="Meiryo UI" panose="020B0604030504040204" pitchFamily="50" charset="-128"/>
                </a:rPr>
                <a:t>提案</a:t>
              </a:r>
              <a:r>
                <a:rPr kumimoji="1" lang="ja-JP" altLang="en-US" sz="1400" b="1">
                  <a:solidFill>
                    <a:schemeClr val="tx1"/>
                  </a:solidFill>
                  <a:latin typeface="Meiryo UI" panose="020B0604030504040204" pitchFamily="50" charset="-128"/>
                  <a:ea typeface="Meiryo UI" panose="020B0604030504040204" pitchFamily="50" charset="-128"/>
                </a:rPr>
                <a:t>事業における投資誘発効果</a:t>
              </a:r>
            </a:p>
          </p:txBody>
        </p:sp>
        <p:cxnSp>
          <p:nvCxnSpPr>
            <p:cNvPr id="21" name="直線コネクタ 20">
              <a:extLst>
                <a:ext uri="{FF2B5EF4-FFF2-40B4-BE49-F238E27FC236}">
                  <a16:creationId xmlns:a16="http://schemas.microsoft.com/office/drawing/2014/main" id="{505881BB-C891-1510-9161-B03231EB642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913D8749-859A-0F43-1F13-393D400D4D58}"/>
              </a:ext>
            </a:extLst>
          </p:cNvPr>
          <p:cNvGrpSpPr/>
          <p:nvPr/>
        </p:nvGrpSpPr>
        <p:grpSpPr>
          <a:xfrm>
            <a:off x="3555393" y="1634400"/>
            <a:ext cx="939974" cy="288000"/>
            <a:chOff x="156000" y="1879963"/>
            <a:chExt cx="5760000" cy="288000"/>
          </a:xfrm>
        </p:grpSpPr>
        <p:sp>
          <p:nvSpPr>
            <p:cNvPr id="23" name="正方形/長方形 22">
              <a:extLst>
                <a:ext uri="{FF2B5EF4-FFF2-40B4-BE49-F238E27FC236}">
                  <a16:creationId xmlns:a16="http://schemas.microsoft.com/office/drawing/2014/main" id="{1C3E2C1E-0444-4EA7-E972-83ED9026C05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a:solidFill>
                    <a:schemeClr val="tx1"/>
                  </a:solidFill>
                  <a:latin typeface="Meiryo UI" panose="020B0604030504040204" pitchFamily="50" charset="-128"/>
                  <a:ea typeface="Meiryo UI" panose="020B0604030504040204" pitchFamily="50" charset="-128"/>
                </a:rPr>
                <a:t>想定数値</a:t>
              </a:r>
              <a:endParaRPr kumimoji="1" lang="en-US" altLang="ja-JP" sz="1400" b="1">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43793384-CCD9-11EC-F463-21DFE7ECAD8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B28424B1-F529-7B57-2DAF-1C020C49732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48" name="グループ化 47">
            <a:extLst>
              <a:ext uri="{FF2B5EF4-FFF2-40B4-BE49-F238E27FC236}">
                <a16:creationId xmlns:a16="http://schemas.microsoft.com/office/drawing/2014/main" id="{FAF36633-503D-6FFD-E505-0FCB5495A1BD}"/>
              </a:ext>
            </a:extLst>
          </p:cNvPr>
          <p:cNvGrpSpPr/>
          <p:nvPr/>
        </p:nvGrpSpPr>
        <p:grpSpPr>
          <a:xfrm>
            <a:off x="4808027" y="1634400"/>
            <a:ext cx="7048612" cy="288000"/>
            <a:chOff x="156000" y="1879963"/>
            <a:chExt cx="5760000" cy="288000"/>
          </a:xfrm>
        </p:grpSpPr>
        <p:sp>
          <p:nvSpPr>
            <p:cNvPr id="49" name="正方形/長方形 48">
              <a:extLst>
                <a:ext uri="{FF2B5EF4-FFF2-40B4-BE49-F238E27FC236}">
                  <a16:creationId xmlns:a16="http://schemas.microsoft.com/office/drawing/2014/main" id="{84A8D513-E55D-5CA2-2CA3-731260421F1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a:solidFill>
                    <a:schemeClr val="tx1"/>
                  </a:solidFill>
                  <a:latin typeface="Meiryo UI" panose="020B0604030504040204" pitchFamily="50" charset="-128"/>
                  <a:ea typeface="Meiryo UI" panose="020B0604030504040204" pitchFamily="50" charset="-128"/>
                </a:rPr>
                <a:t>備考</a:t>
              </a:r>
              <a:endParaRPr kumimoji="1" lang="en-US" altLang="ja-JP" sz="1400" b="1">
                <a:solidFill>
                  <a:schemeClr val="tx1"/>
                </a:solidFill>
                <a:latin typeface="Meiryo UI" panose="020B0604030504040204" pitchFamily="50" charset="-128"/>
                <a:ea typeface="Meiryo UI" panose="020B0604030504040204" pitchFamily="50" charset="-128"/>
              </a:endParaRPr>
            </a:p>
          </p:txBody>
        </p:sp>
        <p:cxnSp>
          <p:nvCxnSpPr>
            <p:cNvPr id="50" name="直線コネクタ 49">
              <a:extLst>
                <a:ext uri="{FF2B5EF4-FFF2-40B4-BE49-F238E27FC236}">
                  <a16:creationId xmlns:a16="http://schemas.microsoft.com/office/drawing/2014/main" id="{C0C73FCE-DBBA-6333-074E-E32C7CD47C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 name="TextBox 51">
            <a:extLst>
              <a:ext uri="{FF2B5EF4-FFF2-40B4-BE49-F238E27FC236}">
                <a16:creationId xmlns:a16="http://schemas.microsoft.com/office/drawing/2014/main" id="{CD0433CC-776E-C151-B413-D73B803247E5}"/>
              </a:ext>
            </a:extLst>
          </p:cNvPr>
          <p:cNvSpPr txBox="1"/>
          <p:nvPr/>
        </p:nvSpPr>
        <p:spPr>
          <a:xfrm>
            <a:off x="5285588" y="3445964"/>
            <a:ext cx="5561974" cy="1866342"/>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提案事業の経済波及効果を、直接効果、間接効果、誘発効果を定量、定性的に可能な限り具体的に記載ください。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b="1">
                <a:solidFill>
                  <a:srgbClr val="2E3558"/>
                </a:solidFill>
                <a:latin typeface="Meiryo UI" panose="020B0604030504040204" pitchFamily="50" charset="-128"/>
                <a:ea typeface="Meiryo UI" panose="020B0604030504040204" pitchFamily="50" charset="-128"/>
              </a:rPr>
              <a:t>また、地域経済への波及効果や地域の雇用創出効果を定量、定性的に可能な限り具体的に記載ください。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「備考」欄に算出根拠や算定式もあわせて記載すること。</a:t>
            </a:r>
            <a:endParaRPr lang="en-US" altLang="ja-JP" sz="14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経済波及効果については、各都道府県又は政令指定都市の最新の産業連関表を用いて算定すること（二次波及効果は含まない）。</a:t>
            </a:r>
          </a:p>
        </p:txBody>
      </p:sp>
      <p:sp>
        <p:nvSpPr>
          <p:cNvPr id="9" name="スライド番号プレースホルダー 8">
            <a:extLst>
              <a:ext uri="{FF2B5EF4-FFF2-40B4-BE49-F238E27FC236}">
                <a16:creationId xmlns:a16="http://schemas.microsoft.com/office/drawing/2014/main" id="{F97DC7D5-43BB-76CB-CDC7-BAB53B3CF875}"/>
              </a:ext>
            </a:extLst>
          </p:cNvPr>
          <p:cNvSpPr>
            <a:spLocks noGrp="1"/>
          </p:cNvSpPr>
          <p:nvPr>
            <p:ph type="sldNum" sz="quarter" idx="12"/>
          </p:nvPr>
        </p:nvSpPr>
        <p:spPr/>
        <p:txBody>
          <a:bodyPr/>
          <a:lstStyle/>
          <a:p>
            <a:fld id="{10286BC7-5414-4C49-9670-CCB5BF938726}" type="slidenum">
              <a:rPr kumimoji="1" lang="ja-JP" altLang="en-US" smtClean="0"/>
              <a:t>30</a:t>
            </a:fld>
            <a:endParaRPr kumimoji="1" lang="ja-JP" altLang="en-US"/>
          </a:p>
        </p:txBody>
      </p:sp>
    </p:spTree>
    <p:extLst>
      <p:ext uri="{BB962C8B-B14F-4D97-AF65-F5344CB8AC3E}">
        <p14:creationId xmlns:p14="http://schemas.microsoft.com/office/powerpoint/2010/main" val="12095783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EE9C1-0CB3-62CB-B523-D6E6F230CA73}"/>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A6108CDE-68F9-F68B-9264-47C806EA930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A6108CDE-68F9-F68B-9264-47C806EA93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C2C22079-5299-E5D9-E0E6-C4144DCFC3C2}"/>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④排出削減への貢献に関する審査</a:t>
            </a:r>
          </a:p>
        </p:txBody>
      </p:sp>
      <p:sp>
        <p:nvSpPr>
          <p:cNvPr id="2" name="スライド番号プレースホルダー 1">
            <a:extLst>
              <a:ext uri="{FF2B5EF4-FFF2-40B4-BE49-F238E27FC236}">
                <a16:creationId xmlns:a16="http://schemas.microsoft.com/office/drawing/2014/main" id="{E0A44285-8529-F1AF-0346-C8530CC857E2}"/>
              </a:ext>
            </a:extLst>
          </p:cNvPr>
          <p:cNvSpPr>
            <a:spLocks noGrp="1"/>
          </p:cNvSpPr>
          <p:nvPr>
            <p:ph type="sldNum" sz="quarter" idx="12"/>
          </p:nvPr>
        </p:nvSpPr>
        <p:spPr/>
        <p:txBody>
          <a:bodyPr/>
          <a:lstStyle/>
          <a:p>
            <a:fld id="{10286BC7-5414-4C49-9670-CCB5BF938726}" type="slidenum">
              <a:rPr kumimoji="1" lang="ja-JP" altLang="en-US" smtClean="0"/>
              <a:t>31</a:t>
            </a:fld>
            <a:endParaRPr kumimoji="1" lang="ja-JP" altLang="en-US"/>
          </a:p>
        </p:txBody>
      </p:sp>
    </p:spTree>
    <p:extLst>
      <p:ext uri="{BB962C8B-B14F-4D97-AF65-F5344CB8AC3E}">
        <p14:creationId xmlns:p14="http://schemas.microsoft.com/office/powerpoint/2010/main" val="23465346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E55DE-8389-2F1B-E5F6-E9F4EFF25CC5}"/>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D71DF48-41B8-296C-D216-4C407E6F2088}"/>
              </a:ext>
            </a:extLst>
          </p:cNvPr>
          <p:cNvGraphicFramePr>
            <a:graphicFrameLocks noChangeAspect="1"/>
          </p:cNvGraphicFramePr>
          <p:nvPr>
            <p:custDataLst>
              <p:tags r:id="rId1"/>
            </p:custDataLst>
            <p:extLst>
              <p:ext uri="{D42A27DB-BD31-4B8C-83A1-F6EECF244321}">
                <p14:modId xmlns:p14="http://schemas.microsoft.com/office/powerpoint/2010/main" val="6176151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7D71DF48-41B8-296C-D216-4C407E6F208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72A2426E-8012-49B8-4527-94946C656668}"/>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④排出削減への貢献に関する審査</a:t>
            </a:r>
            <a:endParaRPr lang="en-US" altLang="ja-JP" sz="2000"/>
          </a:p>
        </p:txBody>
      </p:sp>
      <p:sp>
        <p:nvSpPr>
          <p:cNvPr id="8" name="Title 1">
            <a:extLst>
              <a:ext uri="{FF2B5EF4-FFF2-40B4-BE49-F238E27FC236}">
                <a16:creationId xmlns:a16="http://schemas.microsoft.com/office/drawing/2014/main" id="{C5A9646F-F7A6-24A9-28CE-64E1C259B894}"/>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defPPr>
              <a:defRPr lang="ja-JP"/>
            </a:defPPr>
            <a:lvl1pPr>
              <a:lnSpc>
                <a:spcPct val="90000"/>
              </a:lnSpc>
              <a:spcBef>
                <a:spcPct val="0"/>
              </a:spcBef>
              <a:buNone/>
              <a:defRPr sz="2400">
                <a:latin typeface="Meiryo UI" panose="020B0604030504040204" pitchFamily="50" charset="-128"/>
                <a:ea typeface="Meiryo UI" panose="020B0604030504040204" pitchFamily="50" charset="-128"/>
                <a:cs typeface="+mj-cs"/>
              </a:defRPr>
            </a:lvl1pPr>
          </a:lstStyle>
          <a:p>
            <a:r>
              <a:rPr lang="ja-JP" altLang="en-US"/>
              <a:t>＠＠＠（本スライドのメッセージ。以下は例）</a:t>
            </a:r>
            <a:endParaRPr lang="en-US" altLang="ja-JP"/>
          </a:p>
          <a:p>
            <a:r>
              <a:rPr lang="en-US" altLang="ja-JP"/>
              <a:t>XXX</a:t>
            </a:r>
            <a:r>
              <a:rPr lang="ja-JP" altLang="en-US"/>
              <a:t>により</a:t>
            </a:r>
            <a:r>
              <a:rPr lang="en-US" altLang="ja-JP"/>
              <a:t>xx</a:t>
            </a:r>
            <a:r>
              <a:rPr lang="ja-JP" altLang="en-US"/>
              <a:t>％の</a:t>
            </a:r>
            <a:r>
              <a:rPr lang="en-US" altLang="ja-JP"/>
              <a:t>CO</a:t>
            </a:r>
            <a:r>
              <a:rPr lang="ja-JP" altLang="en-US"/>
              <a:t>₂排出量削減を見込む</a:t>
            </a:r>
            <a:endParaRPr lang="en-US" altLang="ja-JP"/>
          </a:p>
        </p:txBody>
      </p:sp>
      <p:cxnSp>
        <p:nvCxnSpPr>
          <p:cNvPr id="19" name="直線コネクタ 18">
            <a:extLst>
              <a:ext uri="{FF2B5EF4-FFF2-40B4-BE49-F238E27FC236}">
                <a16:creationId xmlns:a16="http://schemas.microsoft.com/office/drawing/2014/main" id="{E0A80098-8B19-CD80-BCB3-7FBF9DAC70FD}"/>
              </a:ext>
            </a:extLst>
          </p:cNvPr>
          <p:cNvCxnSpPr>
            <a:cxnSpLocks/>
          </p:cNvCxnSpPr>
          <p:nvPr/>
        </p:nvCxnSpPr>
        <p:spPr>
          <a:xfrm flipV="1">
            <a:off x="156000" y="1370721"/>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1" name="Rectangle 43">
            <a:extLst>
              <a:ext uri="{FF2B5EF4-FFF2-40B4-BE49-F238E27FC236}">
                <a16:creationId xmlns:a16="http://schemas.microsoft.com/office/drawing/2014/main" id="{6CC1E90C-F041-E492-82FE-C9A672054788}"/>
              </a:ext>
            </a:extLst>
          </p:cNvPr>
          <p:cNvSpPr/>
          <p:nvPr/>
        </p:nvSpPr>
        <p:spPr>
          <a:xfrm>
            <a:off x="706894" y="2028350"/>
            <a:ext cx="5076000" cy="437718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b="1" i="1">
                <a:solidFill>
                  <a:schemeClr val="tx1"/>
                </a:solidFill>
                <a:latin typeface="Meiryo UI" panose="020B0604030504040204" pitchFamily="50" charset="-128"/>
                <a:ea typeface="Meiryo UI" panose="020B0604030504040204" pitchFamily="50" charset="-128"/>
              </a:rPr>
              <a:t>（対象年度）</a:t>
            </a:r>
            <a:endParaRPr lang="en-US" altLang="ja-JP" sz="1400" b="1" i="1">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年度</a:t>
            </a:r>
            <a:endParaRPr lang="en-US" altLang="ja-JP" sz="1400">
              <a:solidFill>
                <a:schemeClr val="tx1"/>
              </a:solidFill>
              <a:latin typeface="Meiryo UI" panose="020B0604030504040204" pitchFamily="50" charset="-128"/>
              <a:ea typeface="Meiryo UI" panose="020B0604030504040204" pitchFamily="50" charset="-128"/>
            </a:endParaRPr>
          </a:p>
          <a:p>
            <a:pPr marL="323850" lvl="1">
              <a:buClr>
                <a:schemeClr val="tx2"/>
              </a:buClr>
              <a:buSzPct val="100000"/>
            </a:pPr>
            <a:endParaRPr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lang="ja-JP" altLang="en-US" sz="1400" b="1">
                <a:solidFill>
                  <a:schemeClr val="tx1"/>
                </a:solidFill>
                <a:latin typeface="Meiryo UI" panose="020B0604030504040204" pitchFamily="50" charset="-128"/>
                <a:ea typeface="Meiryo UI" panose="020B0604030504040204" pitchFamily="50" charset="-128"/>
              </a:rPr>
              <a:t>（</a:t>
            </a:r>
            <a:r>
              <a:rPr lang="en-US" altLang="ja-JP" sz="1400" b="1">
                <a:solidFill>
                  <a:schemeClr val="tx1"/>
                </a:solidFill>
                <a:latin typeface="Meiryo UI" panose="020B0604030504040204" pitchFamily="50" charset="-128"/>
                <a:ea typeface="Meiryo UI" panose="020B0604030504040204" pitchFamily="50" charset="-128"/>
              </a:rPr>
              <a:t>CO</a:t>
            </a:r>
            <a:r>
              <a:rPr lang="en-US" altLang="ja-JP" sz="1400" b="1" baseline="-25000">
                <a:solidFill>
                  <a:schemeClr val="tx1"/>
                </a:solidFill>
                <a:latin typeface="Meiryo UI" panose="020B0604030504040204" pitchFamily="50" charset="-128"/>
                <a:ea typeface="Meiryo UI" panose="020B0604030504040204" pitchFamily="50" charset="-128"/>
              </a:rPr>
              <a:t>2</a:t>
            </a:r>
            <a:r>
              <a:rPr lang="ja-JP" altLang="en-US" sz="1400" b="1">
                <a:solidFill>
                  <a:schemeClr val="tx1"/>
                </a:solidFill>
                <a:latin typeface="Meiryo UI" panose="020B0604030504040204" pitchFamily="50" charset="-128"/>
                <a:ea typeface="Meiryo UI" panose="020B0604030504040204" pitchFamily="50" charset="-128"/>
              </a:rPr>
              <a:t>削減率・量）</a:t>
            </a:r>
            <a:endParaRPr lang="en-US" altLang="ja-JP" sz="1400" b="1">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xxtCO</a:t>
            </a:r>
            <a:r>
              <a:rPr lang="en-US" altLang="ja-JP" sz="1400" baseline="-25000">
                <a:solidFill>
                  <a:schemeClr val="tx1"/>
                </a:solidFill>
                <a:latin typeface="Meiryo UI" panose="020B0604030504040204" pitchFamily="50" charset="-128"/>
                <a:ea typeface="Meiryo UI" panose="020B0604030504040204" pitchFamily="50" charset="-128"/>
              </a:rPr>
              <a:t>2</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年削減</a:t>
            </a:r>
            <a:br>
              <a:rPr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年度比</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減）</a:t>
            </a:r>
            <a:endParaRPr lang="en-US" altLang="ja-JP" sz="1400">
              <a:solidFill>
                <a:schemeClr val="tx1"/>
              </a:solidFill>
              <a:latin typeface="Meiryo UI" panose="020B0604030504040204" pitchFamily="50" charset="-128"/>
              <a:ea typeface="Meiryo UI" panose="020B0604030504040204" pitchFamily="50" charset="-128"/>
            </a:endParaRPr>
          </a:p>
          <a:p>
            <a:pPr marL="323850" lvl="1">
              <a:buClr>
                <a:schemeClr val="tx2"/>
              </a:buClr>
              <a:buSzPct val="100000"/>
            </a:pP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内訳</a:t>
            </a:r>
            <a:r>
              <a:rPr lang="en-US" altLang="ja-JP" sz="1400">
                <a:solidFill>
                  <a:schemeClr val="tx1"/>
                </a:solidFill>
                <a:latin typeface="Meiryo UI" panose="020B0604030504040204" pitchFamily="50" charset="-128"/>
                <a:ea typeface="Meiryo UI" panose="020B0604030504040204" pitchFamily="50" charset="-128"/>
              </a:rPr>
              <a:t>)</a:t>
            </a:r>
            <a:br>
              <a:rPr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　</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a:t>
            </a:r>
            <a:r>
              <a:rPr lang="ja-JP" altLang="en-US" sz="1400">
                <a:solidFill>
                  <a:schemeClr val="tx1"/>
                </a:solidFill>
                <a:latin typeface="Meiryo UI" panose="020B0604030504040204" pitchFamily="50" charset="-128"/>
                <a:ea typeface="Meiryo UI" panose="020B0604030504040204" pitchFamily="50" charset="-128"/>
              </a:rPr>
              <a:t>年</a:t>
            </a:r>
          </a:p>
          <a:p>
            <a:pPr marL="323850"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　</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323850" lvl="1">
              <a:buClr>
                <a:schemeClr val="tx2"/>
              </a:buClr>
              <a:buSzPct val="100000"/>
            </a:pPr>
            <a:endParaRPr lang="en-US" altLang="ja-JP" sz="1400">
              <a:solidFill>
                <a:schemeClr val="tx1"/>
              </a:solidFill>
              <a:latin typeface="Meiryo UI" panose="020B0604030504040204" pitchFamily="50" charset="-128"/>
              <a:ea typeface="Meiryo UI" panose="020B0604030504040204" pitchFamily="50" charset="-128"/>
            </a:endParaRPr>
          </a:p>
          <a:p>
            <a:pPr marL="323850" lvl="1">
              <a:buClr>
                <a:schemeClr val="tx2"/>
              </a:buClr>
              <a:buSzPct val="100000"/>
            </a:pPr>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2" name="Rectangle 43">
            <a:extLst>
              <a:ext uri="{FF2B5EF4-FFF2-40B4-BE49-F238E27FC236}">
                <a16:creationId xmlns:a16="http://schemas.microsoft.com/office/drawing/2014/main" id="{55FC2DDB-C0C2-A145-0743-40EABA17255C}"/>
              </a:ext>
            </a:extLst>
          </p:cNvPr>
          <p:cNvSpPr/>
          <p:nvPr/>
        </p:nvSpPr>
        <p:spPr>
          <a:xfrm>
            <a:off x="6239438" y="1983898"/>
            <a:ext cx="5184000" cy="437718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b="1" i="1">
                <a:solidFill>
                  <a:schemeClr val="tx1"/>
                </a:solidFill>
                <a:latin typeface="Meiryo UI" panose="020B0604030504040204" pitchFamily="50" charset="-128"/>
                <a:ea typeface="Meiryo UI" panose="020B0604030504040204" pitchFamily="50" charset="-128"/>
              </a:rPr>
              <a:t>（導出過程）</a:t>
            </a:r>
            <a:endParaRPr lang="en-US" altLang="ja-JP" sz="1400" b="1" i="1">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err="1">
                <a:solidFill>
                  <a:schemeClr val="tx1"/>
                </a:solidFill>
                <a:latin typeface="Meiryo UI" panose="020B0604030504040204" pitchFamily="50" charset="-128"/>
                <a:ea typeface="Meiryo UI" panose="020B0604030504040204" pitchFamily="50" charset="-128"/>
              </a:rPr>
              <a:t>Xxx</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err="1">
                <a:solidFill>
                  <a:schemeClr val="tx1"/>
                </a:solidFill>
                <a:latin typeface="Meiryo UI" panose="020B0604030504040204" pitchFamily="50" charset="-128"/>
                <a:ea typeface="Meiryo UI" panose="020B0604030504040204" pitchFamily="50" charset="-128"/>
              </a:rPr>
              <a:t>Xxx</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46038" lvl="1">
              <a:buClr>
                <a:schemeClr val="tx2"/>
              </a:buClr>
              <a:buSzPct val="100000"/>
            </a:pPr>
            <a:r>
              <a:rPr lang="ja-JP" altLang="en-US" sz="1400" b="1" i="1">
                <a:solidFill>
                  <a:schemeClr val="tx1"/>
                </a:solidFill>
                <a:latin typeface="Meiryo UI" panose="020B0604030504040204" pitchFamily="50" charset="-128"/>
                <a:ea typeface="Meiryo UI" panose="020B0604030504040204" pitchFamily="50" charset="-128"/>
              </a:rPr>
              <a:t>（出典）</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261938"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A52029AD-9F3B-044D-964E-2F34C0DF3B5A}"/>
              </a:ext>
            </a:extLst>
          </p:cNvPr>
          <p:cNvGrpSpPr/>
          <p:nvPr/>
        </p:nvGrpSpPr>
        <p:grpSpPr>
          <a:xfrm>
            <a:off x="765598" y="1604864"/>
            <a:ext cx="5184000" cy="288000"/>
            <a:chOff x="156000" y="1879963"/>
            <a:chExt cx="5760000" cy="288000"/>
          </a:xfrm>
        </p:grpSpPr>
        <p:sp>
          <p:nvSpPr>
            <p:cNvPr id="24" name="正方形/長方形 23">
              <a:extLst>
                <a:ext uri="{FF2B5EF4-FFF2-40B4-BE49-F238E27FC236}">
                  <a16:creationId xmlns:a16="http://schemas.microsoft.com/office/drawing/2014/main" id="{2E288180-8A2F-37CD-95E4-0CA79EC3751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CO</a:t>
              </a:r>
              <a:r>
                <a:rPr kumimoji="1" lang="en-US" altLang="ja-JP" sz="1400" b="1" baseline="-25000">
                  <a:solidFill>
                    <a:schemeClr val="tx1"/>
                  </a:solidFill>
                  <a:latin typeface="Meiryo UI" panose="020B0604030504040204" pitchFamily="50" charset="-128"/>
                  <a:ea typeface="Meiryo UI" panose="020B0604030504040204" pitchFamily="50" charset="-128"/>
                </a:rPr>
                <a:t>2</a:t>
              </a:r>
              <a:r>
                <a:rPr kumimoji="1" lang="ja-JP" altLang="en-US" sz="1400" b="1">
                  <a:solidFill>
                    <a:schemeClr val="tx1"/>
                  </a:solidFill>
                  <a:latin typeface="Meiryo UI" panose="020B0604030504040204" pitchFamily="50" charset="-128"/>
                  <a:ea typeface="Meiryo UI" panose="020B0604030504040204" pitchFamily="50" charset="-128"/>
                </a:rPr>
                <a:t>排出削減効果</a:t>
              </a:r>
              <a:r>
                <a:rPr lang="ja-JP" altLang="en-US" sz="1400" b="1">
                  <a:solidFill>
                    <a:schemeClr val="tx1"/>
                  </a:solidFill>
                  <a:latin typeface="Meiryo UI" panose="020B0604030504040204" pitchFamily="50" charset="-128"/>
                  <a:ea typeface="Meiryo UI" panose="020B0604030504040204" pitchFamily="50" charset="-128"/>
                </a:rPr>
                <a:t>（</a:t>
              </a:r>
              <a:r>
                <a:rPr lang="en-US" altLang="ja-JP" sz="1400" b="1">
                  <a:solidFill>
                    <a:schemeClr val="tx1"/>
                  </a:solidFill>
                  <a:latin typeface="Meiryo UI" panose="020B0604030504040204" pitchFamily="50" charset="-128"/>
                  <a:ea typeface="Meiryo UI" panose="020B0604030504040204" pitchFamily="50" charset="-128"/>
                </a:rPr>
                <a:t>Scope1</a:t>
              </a:r>
              <a:r>
                <a:rPr lang="ja-JP" altLang="en-US" sz="1400" b="1">
                  <a:solidFill>
                    <a:schemeClr val="tx1"/>
                  </a:solidFill>
                  <a:latin typeface="Meiryo UI" panose="020B0604030504040204" pitchFamily="50" charset="-128"/>
                  <a:ea typeface="Meiryo UI" panose="020B0604030504040204" pitchFamily="50" charset="-128"/>
                </a:rPr>
                <a:t>）</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834DDE9-E2DF-C193-A2BF-A472C163775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6" name="グループ化 25">
            <a:extLst>
              <a:ext uri="{FF2B5EF4-FFF2-40B4-BE49-F238E27FC236}">
                <a16:creationId xmlns:a16="http://schemas.microsoft.com/office/drawing/2014/main" id="{6DFADB87-D880-D5DD-8317-8559BD058F7C}"/>
              </a:ext>
            </a:extLst>
          </p:cNvPr>
          <p:cNvGrpSpPr/>
          <p:nvPr/>
        </p:nvGrpSpPr>
        <p:grpSpPr>
          <a:xfrm>
            <a:off x="6239438" y="1604864"/>
            <a:ext cx="5184000" cy="288000"/>
            <a:chOff x="156000" y="1879963"/>
            <a:chExt cx="5760000" cy="288000"/>
          </a:xfrm>
        </p:grpSpPr>
        <p:sp>
          <p:nvSpPr>
            <p:cNvPr id="27" name="正方形/長方形 26">
              <a:extLst>
                <a:ext uri="{FF2B5EF4-FFF2-40B4-BE49-F238E27FC236}">
                  <a16:creationId xmlns:a16="http://schemas.microsoft.com/office/drawing/2014/main" id="{F974D1D8-CAB8-C20A-F4A9-96D54C21CC6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b="1">
                  <a:solidFill>
                    <a:schemeClr val="tx1"/>
                  </a:solidFill>
                  <a:latin typeface="Meiryo UI" panose="020B0604030504040204" pitchFamily="50" charset="-128"/>
                  <a:ea typeface="Meiryo UI" panose="020B0604030504040204" pitchFamily="50" charset="-128"/>
                </a:rPr>
                <a:t>導出根拠</a:t>
              </a:r>
            </a:p>
          </p:txBody>
        </p:sp>
        <p:cxnSp>
          <p:nvCxnSpPr>
            <p:cNvPr id="28" name="直線コネクタ 27">
              <a:extLst>
                <a:ext uri="{FF2B5EF4-FFF2-40B4-BE49-F238E27FC236}">
                  <a16:creationId xmlns:a16="http://schemas.microsoft.com/office/drawing/2014/main" id="{5978410E-234F-2955-FFF9-BB35A07159D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0" name="TextBox 51">
            <a:extLst>
              <a:ext uri="{FF2B5EF4-FFF2-40B4-BE49-F238E27FC236}">
                <a16:creationId xmlns:a16="http://schemas.microsoft.com/office/drawing/2014/main" id="{65674CA1-FAF1-6160-1504-05DD752FED96}"/>
              </a:ext>
            </a:extLst>
          </p:cNvPr>
          <p:cNvSpPr txBox="1"/>
          <p:nvPr/>
        </p:nvSpPr>
        <p:spPr>
          <a:xfrm>
            <a:off x="6520873" y="2780173"/>
            <a:ext cx="5040000" cy="1408899"/>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600" b="1">
                <a:solidFill>
                  <a:srgbClr val="2E3558"/>
                </a:solidFill>
                <a:latin typeface="Meiryo UI" panose="020B0604030504040204" pitchFamily="50" charset="-128"/>
                <a:ea typeface="Meiryo UI" panose="020B0604030504040204" pitchFamily="50" charset="-128"/>
              </a:rPr>
              <a:t>エネルギー消費量やそれに対する排出原単位（排出量を示す係数）を基に、排出削減量を導出した</a:t>
            </a:r>
            <a:br>
              <a:rPr lang="en-US" altLang="ja-JP" sz="1600" b="1">
                <a:solidFill>
                  <a:srgbClr val="2E3558"/>
                </a:solidFill>
                <a:latin typeface="Meiryo UI" panose="020B0604030504040204" pitchFamily="50" charset="-128"/>
                <a:ea typeface="Meiryo UI" panose="020B0604030504040204" pitchFamily="50" charset="-128"/>
              </a:rPr>
            </a:br>
            <a:r>
              <a:rPr lang="ja-JP" altLang="en-US" sz="1600" b="1">
                <a:solidFill>
                  <a:srgbClr val="2E3558"/>
                </a:solidFill>
                <a:latin typeface="Meiryo UI" panose="020B0604030504040204" pitchFamily="50" charset="-128"/>
                <a:ea typeface="Meiryo UI" panose="020B0604030504040204" pitchFamily="50" charset="-128"/>
              </a:rPr>
              <a:t>計算式を記載ください。</a:t>
            </a:r>
            <a:endParaRPr lang="en-US" altLang="ja-JP" sz="16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上記算出において用いた評価手法とその評価手法を選択した理由も記載ください。</a:t>
            </a:r>
          </a:p>
        </p:txBody>
      </p:sp>
      <p:graphicFrame>
        <p:nvGraphicFramePr>
          <p:cNvPr id="20" name="コンテンツ プレースホルダ 12">
            <a:extLst>
              <a:ext uri="{FF2B5EF4-FFF2-40B4-BE49-F238E27FC236}">
                <a16:creationId xmlns:a16="http://schemas.microsoft.com/office/drawing/2014/main" id="{A8C7DA51-9790-D8A5-7D97-3416B0CE8B54}"/>
              </a:ext>
            </a:extLst>
          </p:cNvPr>
          <p:cNvGraphicFramePr>
            <a:graphicFrameLocks/>
          </p:cNvGraphicFramePr>
          <p:nvPr>
            <p:extLst>
              <p:ext uri="{D42A27DB-BD31-4B8C-83A1-F6EECF244321}">
                <p14:modId xmlns:p14="http://schemas.microsoft.com/office/powerpoint/2010/main" val="2694002157"/>
              </p:ext>
            </p:extLst>
          </p:nvPr>
        </p:nvGraphicFramePr>
        <p:xfrm>
          <a:off x="342598" y="3962904"/>
          <a:ext cx="5607000" cy="2837946"/>
        </p:xfrm>
        <a:graphic>
          <a:graphicData uri="http://schemas.openxmlformats.org/drawingml/2006/chart">
            <c:chart xmlns:c="http://schemas.openxmlformats.org/drawingml/2006/chart" xmlns:r="http://schemas.openxmlformats.org/officeDocument/2006/relationships" r:id="rId5"/>
          </a:graphicData>
        </a:graphic>
      </p:graphicFrame>
      <p:sp>
        <p:nvSpPr>
          <p:cNvPr id="47" name="TextBox 51">
            <a:extLst>
              <a:ext uri="{FF2B5EF4-FFF2-40B4-BE49-F238E27FC236}">
                <a16:creationId xmlns:a16="http://schemas.microsoft.com/office/drawing/2014/main" id="{17CBF66C-7617-541E-1130-E3FFF6451889}"/>
              </a:ext>
            </a:extLst>
          </p:cNvPr>
          <p:cNvSpPr txBox="1"/>
          <p:nvPr/>
        </p:nvSpPr>
        <p:spPr>
          <a:xfrm>
            <a:off x="6520873" y="5334907"/>
            <a:ext cx="5040000" cy="80998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600" b="1">
                <a:solidFill>
                  <a:srgbClr val="2E3558"/>
                </a:solidFill>
                <a:latin typeface="Meiryo UI" panose="020B0604030504040204" pitchFamily="50" charset="-128"/>
                <a:ea typeface="Meiryo UI" panose="020B0604030504040204" pitchFamily="50" charset="-128"/>
              </a:rPr>
              <a:t>排出原単位の出典・データソース等を記載ください。</a:t>
            </a:r>
          </a:p>
        </p:txBody>
      </p:sp>
      <p:sp>
        <p:nvSpPr>
          <p:cNvPr id="9" name="スライド番号プレースホルダー 8">
            <a:extLst>
              <a:ext uri="{FF2B5EF4-FFF2-40B4-BE49-F238E27FC236}">
                <a16:creationId xmlns:a16="http://schemas.microsoft.com/office/drawing/2014/main" id="{129B36B9-F20B-7AA1-4BA9-0EB3741CD28F}"/>
              </a:ext>
            </a:extLst>
          </p:cNvPr>
          <p:cNvSpPr>
            <a:spLocks noGrp="1"/>
          </p:cNvSpPr>
          <p:nvPr>
            <p:ph type="sldNum" sz="quarter" idx="12"/>
          </p:nvPr>
        </p:nvSpPr>
        <p:spPr/>
        <p:txBody>
          <a:bodyPr/>
          <a:lstStyle/>
          <a:p>
            <a:fld id="{10286BC7-5414-4C49-9670-CCB5BF938726}" type="slidenum">
              <a:rPr kumimoji="1" lang="ja-JP" altLang="en-US" smtClean="0"/>
              <a:t>32</a:t>
            </a:fld>
            <a:endParaRPr kumimoji="1" lang="ja-JP" altLang="en-US"/>
          </a:p>
        </p:txBody>
      </p:sp>
      <p:sp>
        <p:nvSpPr>
          <p:cNvPr id="11" name="正方形/長方形 10">
            <a:extLst>
              <a:ext uri="{FF2B5EF4-FFF2-40B4-BE49-F238E27FC236}">
                <a16:creationId xmlns:a16="http://schemas.microsoft.com/office/drawing/2014/main" id="{885BCC64-9AAC-5531-4397-7481ADD60BF4}"/>
              </a:ext>
            </a:extLst>
          </p:cNvPr>
          <p:cNvSpPr/>
          <p:nvPr/>
        </p:nvSpPr>
        <p:spPr>
          <a:xfrm>
            <a:off x="8146473" y="85758"/>
            <a:ext cx="2760790" cy="32400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tx1"/>
                </a:solidFill>
                <a:latin typeface="Meiryo UI" panose="020B0604030504040204" pitchFamily="50" charset="-128"/>
                <a:ea typeface="Meiryo UI" panose="020B0604030504040204" pitchFamily="50" charset="-128"/>
              </a:rPr>
              <a:t>燃料転換（</a:t>
            </a:r>
            <a:r>
              <a:rPr lang="en-US" altLang="ja-JP" sz="1600" b="1">
                <a:solidFill>
                  <a:schemeClr val="tx1"/>
                </a:solidFill>
                <a:latin typeface="Meiryo UI" panose="020B0604030504040204" pitchFamily="50" charset="-128"/>
                <a:ea typeface="Meiryo UI" panose="020B0604030504040204" pitchFamily="50" charset="-128"/>
              </a:rPr>
              <a:t>Scope1</a:t>
            </a:r>
            <a:r>
              <a:rPr lang="ja-JP" altLang="en-US" sz="1600" b="1">
                <a:solidFill>
                  <a:schemeClr val="tx1"/>
                </a:solidFill>
                <a:latin typeface="Meiryo UI" panose="020B0604030504040204" pitchFamily="50" charset="-128"/>
                <a:ea typeface="Meiryo UI" panose="020B0604030504040204" pitchFamily="50" charset="-128"/>
              </a:rPr>
              <a:t>削減）</a:t>
            </a:r>
            <a:endParaRPr lang="en-US" altLang="ja-JP" sz="1600" b="1">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5492DD4B-E02A-B861-34EE-EB3C43EF62E3}"/>
              </a:ext>
            </a:extLst>
          </p:cNvPr>
          <p:cNvSpPr txBox="1"/>
          <p:nvPr/>
        </p:nvSpPr>
        <p:spPr>
          <a:xfrm>
            <a:off x="360000" y="4107756"/>
            <a:ext cx="1281801" cy="307777"/>
          </a:xfrm>
          <a:prstGeom prst="rect">
            <a:avLst/>
          </a:prstGeom>
          <a:noFill/>
        </p:spPr>
        <p:txBody>
          <a:bodyPr wrap="square" rtlCol="0">
            <a:spAutoFit/>
          </a:bodyPr>
          <a:lstStyle/>
          <a:p>
            <a:r>
              <a:rPr kumimoji="1" lang="ja-JP" altLang="en-US" sz="1400">
                <a:latin typeface="Meiryo UI" panose="020B0604030504040204" pitchFamily="50" charset="-128"/>
                <a:ea typeface="Meiryo UI" panose="020B0604030504040204" pitchFamily="50" charset="-128"/>
              </a:rPr>
              <a:t>（作成の例）</a:t>
            </a:r>
          </a:p>
        </p:txBody>
      </p:sp>
      <p:sp>
        <p:nvSpPr>
          <p:cNvPr id="5" name="TextBox 51">
            <a:extLst>
              <a:ext uri="{FF2B5EF4-FFF2-40B4-BE49-F238E27FC236}">
                <a16:creationId xmlns:a16="http://schemas.microsoft.com/office/drawing/2014/main" id="{F4C80724-7B47-D97B-DBCC-F6C67EEAD1A2}"/>
              </a:ext>
            </a:extLst>
          </p:cNvPr>
          <p:cNvSpPr txBox="1"/>
          <p:nvPr/>
        </p:nvSpPr>
        <p:spPr>
          <a:xfrm>
            <a:off x="837598" y="2066523"/>
            <a:ext cx="5040000" cy="3640855"/>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lgn="ctr"/>
            <a:r>
              <a:rPr lang="ja-JP" altLang="en-US" sz="1600" b="1">
                <a:solidFill>
                  <a:srgbClr val="2E3558"/>
                </a:solidFill>
                <a:latin typeface="Meiryo UI" panose="020B0604030504040204" pitchFamily="50" charset="-128"/>
                <a:ea typeface="Meiryo UI" panose="020B0604030504040204" pitchFamily="50" charset="-128"/>
              </a:rPr>
              <a:t>燃料転換または製造プロセス転換をした場合に、</a:t>
            </a:r>
            <a:r>
              <a:rPr lang="en-US" altLang="ja-JP" sz="1600" b="1">
                <a:solidFill>
                  <a:srgbClr val="2E3558"/>
                </a:solidFill>
                <a:latin typeface="Meiryo UI" panose="020B0604030504040204" pitchFamily="50" charset="-128"/>
                <a:ea typeface="Meiryo UI" panose="020B0604030504040204" pitchFamily="50" charset="-128"/>
              </a:rPr>
              <a:t>CO</a:t>
            </a:r>
            <a:r>
              <a:rPr lang="en-US" altLang="ja-JP" sz="1600" b="1" baseline="-25000">
                <a:solidFill>
                  <a:srgbClr val="2E3558"/>
                </a:solidFill>
                <a:latin typeface="Meiryo UI" panose="020B0604030504040204" pitchFamily="50" charset="-128"/>
                <a:ea typeface="Meiryo UI" panose="020B0604030504040204" pitchFamily="50" charset="-128"/>
              </a:rPr>
              <a:t>2</a:t>
            </a:r>
            <a:r>
              <a:rPr lang="ja-JP" altLang="en-US" sz="1600" b="1">
                <a:solidFill>
                  <a:srgbClr val="2E3558"/>
                </a:solidFill>
                <a:latin typeface="Meiryo UI" panose="020B0604030504040204" pitchFamily="50" charset="-128"/>
                <a:ea typeface="Meiryo UI" panose="020B0604030504040204" pitchFamily="50" charset="-128"/>
              </a:rPr>
              <a:t>排出量の削減がどの程度見込まれるか記載ください。</a:t>
            </a:r>
            <a:endParaRPr lang="en-US" altLang="ja-JP" sz="16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削減率算定に用いる基準とする</a:t>
            </a:r>
            <a:r>
              <a:rPr lang="en-US" altLang="ja-JP" sz="1600">
                <a:solidFill>
                  <a:srgbClr val="2E3558"/>
                </a:solidFill>
                <a:latin typeface="Meiryo UI" panose="020B0604030504040204" pitchFamily="50" charset="-128"/>
                <a:ea typeface="Meiryo UI" panose="020B0604030504040204" pitchFamily="50" charset="-128"/>
              </a:rPr>
              <a:t>CO</a:t>
            </a:r>
            <a:r>
              <a:rPr lang="en-US" altLang="ja-JP" sz="1600" baseline="-25000">
                <a:solidFill>
                  <a:srgbClr val="2E3558"/>
                </a:solidFill>
                <a:latin typeface="Meiryo UI" panose="020B0604030504040204" pitchFamily="50" charset="-128"/>
                <a:ea typeface="Meiryo UI" panose="020B0604030504040204" pitchFamily="50" charset="-128"/>
              </a:rPr>
              <a:t>2</a:t>
            </a:r>
            <a:r>
              <a:rPr lang="ja-JP" altLang="en-US" sz="1600">
                <a:solidFill>
                  <a:srgbClr val="2E3558"/>
                </a:solidFill>
                <a:latin typeface="Meiryo UI" panose="020B0604030504040204" pitchFamily="50" charset="-128"/>
                <a:ea typeface="Meiryo UI" panose="020B0604030504040204" pitchFamily="50" charset="-128"/>
              </a:rPr>
              <a:t>排出量は、原則、直近</a:t>
            </a:r>
            <a:r>
              <a:rPr lang="en-US" altLang="ja-JP" sz="1600">
                <a:solidFill>
                  <a:srgbClr val="2E3558"/>
                </a:solidFill>
                <a:latin typeface="Meiryo UI" panose="020B0604030504040204" pitchFamily="50" charset="-128"/>
                <a:ea typeface="Meiryo UI" panose="020B0604030504040204" pitchFamily="50" charset="-128"/>
              </a:rPr>
              <a:t>3</a:t>
            </a:r>
            <a:r>
              <a:rPr lang="ja-JP" altLang="en-US" sz="1600">
                <a:solidFill>
                  <a:srgbClr val="2E3558"/>
                </a:solidFill>
                <a:latin typeface="Meiryo UI" panose="020B0604030504040204" pitchFamily="50" charset="-128"/>
                <a:ea typeface="Meiryo UI" panose="020B0604030504040204" pitchFamily="50" charset="-128"/>
              </a:rPr>
              <a:t>年間の平均値を用いる（令和５年度～７年度）。但し、当該</a:t>
            </a:r>
            <a:r>
              <a:rPr lang="en-US" altLang="ja-JP" sz="1600">
                <a:solidFill>
                  <a:srgbClr val="2E3558"/>
                </a:solidFill>
                <a:latin typeface="Meiryo UI" panose="020B0604030504040204" pitchFamily="50" charset="-128"/>
                <a:ea typeface="Meiryo UI" panose="020B0604030504040204" pitchFamily="50" charset="-128"/>
              </a:rPr>
              <a:t>3</a:t>
            </a:r>
            <a:r>
              <a:rPr lang="ja-JP" altLang="en-US" sz="1600">
                <a:solidFill>
                  <a:srgbClr val="2E3558"/>
                </a:solidFill>
                <a:latin typeface="Meiryo UI" panose="020B0604030504040204" pitchFamily="50" charset="-128"/>
                <a:ea typeface="Meiryo UI" panose="020B0604030504040204" pitchFamily="50" charset="-128"/>
              </a:rPr>
              <a:t>年間において市況環境の急激な悪化など</a:t>
            </a:r>
            <a:r>
              <a:rPr lang="en-US" altLang="ja-JP" sz="1600">
                <a:solidFill>
                  <a:srgbClr val="2E3558"/>
                </a:solidFill>
                <a:latin typeface="Meiryo UI" panose="020B0604030504040204" pitchFamily="50" charset="-128"/>
                <a:ea typeface="Meiryo UI" panose="020B0604030504040204" pitchFamily="50" charset="-128"/>
              </a:rPr>
              <a:t>CO</a:t>
            </a:r>
            <a:r>
              <a:rPr lang="en-US" altLang="ja-JP" sz="1600" baseline="-25000">
                <a:solidFill>
                  <a:srgbClr val="2E3558"/>
                </a:solidFill>
                <a:latin typeface="Meiryo UI" panose="020B0604030504040204" pitchFamily="50" charset="-128"/>
                <a:ea typeface="Meiryo UI" panose="020B0604030504040204" pitchFamily="50" charset="-128"/>
              </a:rPr>
              <a:t>2</a:t>
            </a:r>
            <a:r>
              <a:rPr lang="ja-JP" altLang="en-US" sz="1600">
                <a:solidFill>
                  <a:srgbClr val="2E3558"/>
                </a:solidFill>
                <a:latin typeface="Meiryo UI" panose="020B0604030504040204" pitchFamily="50" charset="-128"/>
                <a:ea typeface="Meiryo UI" panose="020B0604030504040204" pitchFamily="50" charset="-128"/>
              </a:rPr>
              <a:t>排出量にボラティリティが発生していた場合には、当該年を除いて定常的な市場環境等の</a:t>
            </a:r>
            <a:r>
              <a:rPr lang="en-US" altLang="ja-JP" sz="1600">
                <a:solidFill>
                  <a:srgbClr val="2E3558"/>
                </a:solidFill>
                <a:latin typeface="Meiryo UI" panose="020B0604030504040204" pitchFamily="50" charset="-128"/>
                <a:ea typeface="Meiryo UI" panose="020B0604030504040204" pitchFamily="50" charset="-128"/>
              </a:rPr>
              <a:t>3</a:t>
            </a:r>
            <a:r>
              <a:rPr lang="ja-JP" altLang="en-US" sz="1600">
                <a:solidFill>
                  <a:srgbClr val="2E3558"/>
                </a:solidFill>
                <a:latin typeface="Meiryo UI" panose="020B0604030504040204" pitchFamily="50" charset="-128"/>
                <a:ea typeface="Meiryo UI" panose="020B0604030504040204" pitchFamily="50" charset="-128"/>
              </a:rPr>
              <a:t>年分の平均値を採用することとする。</a:t>
            </a:r>
            <a:endParaRPr lang="en-US" altLang="ja-JP" sz="1600">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en-US" altLang="ja-JP" sz="1600">
                <a:solidFill>
                  <a:srgbClr val="2E3558"/>
                </a:solidFill>
                <a:latin typeface="Meiryo UI" panose="020B0604030504040204" pitchFamily="50" charset="-128"/>
                <a:ea typeface="Meiryo UI" panose="020B0604030504040204" pitchFamily="50" charset="-128"/>
              </a:rPr>
              <a:t>CO</a:t>
            </a:r>
            <a:r>
              <a:rPr lang="en-US" altLang="ja-JP" sz="1600" baseline="-25000">
                <a:solidFill>
                  <a:srgbClr val="2E3558"/>
                </a:solidFill>
                <a:latin typeface="Meiryo UI" panose="020B0604030504040204" pitchFamily="50" charset="-128"/>
                <a:ea typeface="Meiryo UI" panose="020B0604030504040204" pitchFamily="50" charset="-128"/>
              </a:rPr>
              <a:t>2</a:t>
            </a:r>
            <a:r>
              <a:rPr lang="ja-JP" altLang="en-US" sz="1600">
                <a:solidFill>
                  <a:srgbClr val="2E3558"/>
                </a:solidFill>
                <a:latin typeface="Meiryo UI" panose="020B0604030504040204" pitchFamily="50" charset="-128"/>
                <a:ea typeface="Meiryo UI" panose="020B0604030504040204" pitchFamily="50" charset="-128"/>
              </a:rPr>
              <a:t>排出量の積算対象範囲は、応募申請者が合理的な方法で算出すること</a:t>
            </a:r>
            <a:endParaRPr lang="en-US" altLang="ja-JP" sz="1600" b="1">
              <a:solidFill>
                <a:srgbClr val="2E3558"/>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14653245-224B-2A47-5B6D-2631E7A19C4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79890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1CF70-CA6E-635F-AD4D-276D622A1DD5}"/>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D15E80B-3BD3-5643-A4B0-A062BBDEC5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4" name="think-cell data - do not delete" hidden="1">
                        <a:extLst>
                          <a:ext uri="{FF2B5EF4-FFF2-40B4-BE49-F238E27FC236}">
                            <a16:creationId xmlns:a16="http://schemas.microsoft.com/office/drawing/2014/main" id="{CD15E80B-3BD3-5643-A4B0-A062BBDEC5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TextBox 40">
            <a:extLst>
              <a:ext uri="{FF2B5EF4-FFF2-40B4-BE49-F238E27FC236}">
                <a16:creationId xmlns:a16="http://schemas.microsoft.com/office/drawing/2014/main" id="{15FC31A3-E657-77F1-3218-C5EF1B90F433}"/>
              </a:ext>
            </a:extLst>
          </p:cNvPr>
          <p:cNvSpPr txBox="1"/>
          <p:nvPr/>
        </p:nvSpPr>
        <p:spPr>
          <a:xfrm>
            <a:off x="1540648" y="2802768"/>
            <a:ext cx="1779194" cy="8496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en-US" altLang="ja-JP" sz="1200">
                <a:solidFill>
                  <a:prstClr val="black"/>
                </a:solidFill>
                <a:latin typeface="Meiryo UI" panose="020B0604030504040204" pitchFamily="50" charset="-128"/>
                <a:ea typeface="Meiryo UI" panose="020B0604030504040204" pitchFamily="50" charset="-128"/>
              </a:rPr>
              <a:t>(a)</a:t>
            </a:r>
            <a:r>
              <a:rPr lang="ja-JP" altLang="en-US" sz="1200">
                <a:solidFill>
                  <a:prstClr val="black"/>
                </a:solidFill>
                <a:latin typeface="Meiryo UI" panose="020B0604030504040204" pitchFamily="50" charset="-128"/>
                <a:ea typeface="Meiryo UI" panose="020B0604030504040204" pitchFamily="50" charset="-128"/>
              </a:rPr>
              <a:t> </a:t>
            </a: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ベースラインとなる</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CO</a:t>
            </a:r>
            <a:r>
              <a:rPr kumimoji="1" lang="en-US" altLang="ja-JP" sz="1200" b="0" i="0" u="none" strike="noStrike" kern="1200" cap="none" spc="0" normalizeH="0" baseline="-25000" noProof="0">
                <a:ln>
                  <a:noFill/>
                </a:ln>
                <a:solidFill>
                  <a:prstClr val="black"/>
                </a:solidFill>
                <a:effectLst/>
                <a:uLnTx/>
                <a:uFillTx/>
                <a:latin typeface="Meiryo UI" panose="020B0604030504040204" pitchFamily="50" charset="-128"/>
                <a:ea typeface="Meiryo UI" panose="020B0604030504040204" pitchFamily="50" charset="-128"/>
              </a:rPr>
              <a:t>2</a:t>
            </a: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排出量</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10" name="TextBox 40">
            <a:extLst>
              <a:ext uri="{FF2B5EF4-FFF2-40B4-BE49-F238E27FC236}">
                <a16:creationId xmlns:a16="http://schemas.microsoft.com/office/drawing/2014/main" id="{340D9419-1AD0-7E09-BCE8-AC5CFCB66587}"/>
              </a:ext>
            </a:extLst>
          </p:cNvPr>
          <p:cNvSpPr txBox="1"/>
          <p:nvPr/>
        </p:nvSpPr>
        <p:spPr>
          <a:xfrm>
            <a:off x="3429724" y="2802768"/>
            <a:ext cx="2590830" cy="8496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r>
              <a:rPr lang="en-US" altLang="ja-JP" sz="1200">
                <a:solidFill>
                  <a:schemeClr val="tx1"/>
                </a:solidFill>
                <a:latin typeface="Meiryo UI" panose="020B0604030504040204" pitchFamily="50" charset="-128"/>
                <a:ea typeface="Meiryo UI" panose="020B0604030504040204" pitchFamily="50" charset="-128"/>
              </a:rPr>
              <a:t>t</a:t>
            </a:r>
            <a:r>
              <a:rPr kumimoji="1" lang="en-US" altLang="ja-JP" sz="1200">
                <a:solidFill>
                  <a:schemeClr val="tx1"/>
                </a:solidFill>
                <a:latin typeface="Meiryo UI" panose="020B0604030504040204" pitchFamily="50" charset="-128"/>
                <a:ea typeface="Meiryo UI" panose="020B0604030504040204" pitchFamily="50" charset="-128"/>
              </a:rPr>
              <a:t>CO</a:t>
            </a:r>
            <a:r>
              <a:rPr kumimoji="1" lang="en-US" altLang="ja-JP" sz="1200" baseline="-25000">
                <a:solidFill>
                  <a:schemeClr val="tx1"/>
                </a:solidFill>
                <a:latin typeface="Meiryo UI" panose="020B0604030504040204" pitchFamily="50" charset="-128"/>
                <a:ea typeface="Meiryo UI" panose="020B0604030504040204" pitchFamily="50" charset="-128"/>
              </a:rPr>
              <a:t>2</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2" name="TextBox 40">
            <a:extLst>
              <a:ext uri="{FF2B5EF4-FFF2-40B4-BE49-F238E27FC236}">
                <a16:creationId xmlns:a16="http://schemas.microsoft.com/office/drawing/2014/main" id="{B26764D9-3E27-110C-0262-917A59BCF6F3}"/>
              </a:ext>
            </a:extLst>
          </p:cNvPr>
          <p:cNvSpPr txBox="1"/>
          <p:nvPr/>
        </p:nvSpPr>
        <p:spPr>
          <a:xfrm>
            <a:off x="3429724" y="2328217"/>
            <a:ext cx="8517726" cy="37310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地域</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における</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具体的な活動</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に由来する</a:t>
            </a:r>
            <a:r>
              <a:rPr lang="en-US" altLang="ja-JP" sz="1200">
                <a:solidFill>
                  <a:schemeClr val="tx1"/>
                </a:solidFill>
                <a:latin typeface="Meiryo UI" panose="020B0604030504040204" pitchFamily="50" charset="-128"/>
                <a:ea typeface="Meiryo UI" panose="020B0604030504040204" pitchFamily="50" charset="-128"/>
              </a:rPr>
              <a:t>CO</a:t>
            </a:r>
            <a:r>
              <a:rPr lang="en-US" altLang="ja-JP" sz="1200" baseline="-25000">
                <a:solidFill>
                  <a:schemeClr val="tx1"/>
                </a:solidFill>
                <a:latin typeface="Meiryo UI" panose="020B0604030504040204" pitchFamily="50" charset="-128"/>
                <a:ea typeface="Meiryo UI" panose="020B0604030504040204" pitchFamily="50" charset="-128"/>
              </a:rPr>
              <a:t>2</a:t>
            </a:r>
            <a:r>
              <a:rPr lang="ja-JP" altLang="en-US" sz="1200">
                <a:solidFill>
                  <a:schemeClr val="tx1"/>
                </a:solidFill>
                <a:latin typeface="Meiryo UI" panose="020B0604030504040204" pitchFamily="50" charset="-128"/>
                <a:ea typeface="Meiryo UI" panose="020B0604030504040204" pitchFamily="50" charset="-128"/>
              </a:rPr>
              <a:t>排出</a:t>
            </a:r>
          </a:p>
        </p:txBody>
      </p:sp>
      <p:sp>
        <p:nvSpPr>
          <p:cNvPr id="16" name="TextBox 40">
            <a:extLst>
              <a:ext uri="{FF2B5EF4-FFF2-40B4-BE49-F238E27FC236}">
                <a16:creationId xmlns:a16="http://schemas.microsoft.com/office/drawing/2014/main" id="{84532DB2-0DF0-0D36-34F7-8DB5F0195E67}"/>
              </a:ext>
            </a:extLst>
          </p:cNvPr>
          <p:cNvSpPr txBox="1"/>
          <p:nvPr/>
        </p:nvSpPr>
        <p:spPr>
          <a:xfrm>
            <a:off x="3429724" y="3750841"/>
            <a:ext cx="2590830" cy="8496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xxtCO</a:t>
            </a:r>
            <a:r>
              <a:rPr lang="en-US" altLang="ja-JP" sz="1200" baseline="-25000">
                <a:solidFill>
                  <a:schemeClr val="tx1"/>
                </a:solidFill>
                <a:latin typeface="Meiryo UI" panose="020B0604030504040204" pitchFamily="50" charset="-128"/>
                <a:ea typeface="Meiryo UI" panose="020B0604030504040204" pitchFamily="50" charset="-128"/>
              </a:rPr>
              <a:t>2</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年</a:t>
            </a:r>
          </a:p>
        </p:txBody>
      </p:sp>
      <p:sp>
        <p:nvSpPr>
          <p:cNvPr id="25" name="TextBox 40">
            <a:extLst>
              <a:ext uri="{FF2B5EF4-FFF2-40B4-BE49-F238E27FC236}">
                <a16:creationId xmlns:a16="http://schemas.microsoft.com/office/drawing/2014/main" id="{BB4E3D1F-CFBC-A38A-77C5-C3DD43C32EEC}"/>
              </a:ext>
            </a:extLst>
          </p:cNvPr>
          <p:cNvSpPr txBox="1"/>
          <p:nvPr/>
        </p:nvSpPr>
        <p:spPr>
          <a:xfrm>
            <a:off x="180001" y="2802768"/>
            <a:ext cx="1267800" cy="849600"/>
          </a:xfrm>
          <a:prstGeom prst="rect">
            <a:avLst/>
          </a:prstGeom>
          <a:solidFill>
            <a:schemeClr val="accent2">
              <a:lumMod val="20000"/>
              <a:lumOff val="80000"/>
            </a:schemeClr>
          </a:solidFill>
          <a:ln w="28575">
            <a:noFill/>
          </a:ln>
        </p:spPr>
        <p:txBody>
          <a:bodyPr vert="horz" wrap="square" lIns="0" tIns="0" rIns="0" bIns="0" rtlCol="0" anchor="ctr">
            <a:noAutofit/>
          </a:bodyPr>
          <a:lstStyle>
            <a:defPPr>
              <a:defRPr lang="ja-JP"/>
            </a:defPPr>
            <a:lvl1pPr algn="ctr">
              <a:lnSpc>
                <a:spcPct val="90000"/>
              </a:lnSpc>
              <a:spcBef>
                <a:spcPct val="0"/>
              </a:spcBef>
              <a:defRPr sz="900">
                <a:solidFill>
                  <a:schemeClr val="tx1"/>
                </a:solidFill>
                <a:latin typeface="Meiryo UI" panose="020B0604030504040204" pitchFamily="50" charset="-128"/>
                <a:ea typeface="Meiryo UI" panose="020B0604030504040204" pitchFamily="50" charset="-128"/>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t>ベースラインとなる</a:t>
            </a:r>
            <a:endParaRPr lang="en-US" altLang="ja-JP" sz="1200"/>
          </a:p>
          <a:p>
            <a:r>
              <a:rPr lang="en-US" altLang="ja-JP" sz="1200"/>
              <a:t>CO</a:t>
            </a:r>
            <a:r>
              <a:rPr lang="en-US" altLang="ja-JP" sz="1200" baseline="-25000"/>
              <a:t>2</a:t>
            </a:r>
            <a:r>
              <a:rPr lang="ja-JP" altLang="en-US" sz="1200"/>
              <a:t>排出量</a:t>
            </a:r>
            <a:endParaRPr lang="en-US" altLang="ja-JP" sz="1200"/>
          </a:p>
        </p:txBody>
      </p:sp>
      <p:sp>
        <p:nvSpPr>
          <p:cNvPr id="30" name="TextBox 40">
            <a:extLst>
              <a:ext uri="{FF2B5EF4-FFF2-40B4-BE49-F238E27FC236}">
                <a16:creationId xmlns:a16="http://schemas.microsoft.com/office/drawing/2014/main" id="{80A3A305-8765-CED5-D581-AF47A350F94A}"/>
              </a:ext>
            </a:extLst>
          </p:cNvPr>
          <p:cNvSpPr txBox="1"/>
          <p:nvPr/>
        </p:nvSpPr>
        <p:spPr>
          <a:xfrm>
            <a:off x="1540648" y="2328217"/>
            <a:ext cx="1779194" cy="37311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ベースラインとなる活動の概要</a:t>
            </a:r>
            <a:endPar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4DEAC1EE-C9D3-27C0-39C1-ED7DCBD24DE7}"/>
              </a:ext>
            </a:extLst>
          </p:cNvPr>
          <p:cNvSpPr txBox="1"/>
          <p:nvPr/>
        </p:nvSpPr>
        <p:spPr>
          <a:xfrm>
            <a:off x="180001" y="3748698"/>
            <a:ext cx="1267800" cy="2757786"/>
          </a:xfrm>
          <a:prstGeom prst="rect">
            <a:avLst/>
          </a:prstGeom>
          <a:solidFill>
            <a:schemeClr val="accent6">
              <a:lumMod val="20000"/>
              <a:lumOff val="80000"/>
            </a:schemeClr>
          </a:solidFill>
          <a:ln w="28575">
            <a:noFill/>
          </a:ln>
        </p:spPr>
        <p:txBody>
          <a:bodyPr vert="horz" wrap="square" lIns="0" tIns="0" rIns="0" bIns="0" rtlCol="0" anchor="ctr">
            <a:noAutofit/>
          </a:bodyPr>
          <a:lstStyle>
            <a:defPPr>
              <a:defRPr lang="ja-JP"/>
            </a:defPPr>
            <a:lvl1pPr lvl="0" algn="ctr">
              <a:defRPr sz="900">
                <a:solidFill>
                  <a:schemeClr val="tx1"/>
                </a:solidFill>
                <a:latin typeface="Meiryo UI" panose="020B0604030504040204" pitchFamily="50" charset="-128"/>
                <a:ea typeface="Meiryo UI" panose="020B0604030504040204" pitchFamily="50" charset="-12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altLang="ja-JP" sz="1200"/>
          </a:p>
          <a:p>
            <a:pPr lvl="0">
              <a:defRPr/>
            </a:pPr>
            <a:r>
              <a:rPr lang="ja-JP" altLang="en-US" sz="1200"/>
              <a:t>提案事業の製品の</a:t>
            </a:r>
            <a:endParaRPr lang="en-US" altLang="ja-JP" sz="1200"/>
          </a:p>
          <a:p>
            <a:pPr>
              <a:lnSpc>
                <a:spcPct val="90000"/>
              </a:lnSpc>
              <a:spcBef>
                <a:spcPct val="0"/>
              </a:spcBef>
            </a:pPr>
            <a:r>
              <a:rPr lang="ja-JP" altLang="en-US" sz="1200"/>
              <a:t>製造等に伴う</a:t>
            </a:r>
            <a:br>
              <a:rPr lang="en-US" altLang="ja-JP" sz="1200"/>
            </a:br>
            <a:r>
              <a:rPr lang="en-US" altLang="ja-JP" sz="1200"/>
              <a:t>CO</a:t>
            </a:r>
            <a:r>
              <a:rPr lang="en-US" altLang="ja-JP" sz="1200" baseline="-25000"/>
              <a:t>2</a:t>
            </a:r>
            <a:r>
              <a:rPr lang="ja-JP" altLang="en-US" sz="1200"/>
              <a:t>排出量</a:t>
            </a:r>
            <a:endParaRPr lang="en-US" altLang="ja-JP" sz="1200"/>
          </a:p>
        </p:txBody>
      </p:sp>
      <p:sp>
        <p:nvSpPr>
          <p:cNvPr id="32" name="TextBox 40">
            <a:extLst>
              <a:ext uri="{FF2B5EF4-FFF2-40B4-BE49-F238E27FC236}">
                <a16:creationId xmlns:a16="http://schemas.microsoft.com/office/drawing/2014/main" id="{D6BFD3A6-FA6E-C43D-8EE1-AC6D6BB62F2B}"/>
              </a:ext>
            </a:extLst>
          </p:cNvPr>
          <p:cNvSpPr txBox="1"/>
          <p:nvPr/>
        </p:nvSpPr>
        <p:spPr>
          <a:xfrm>
            <a:off x="180001" y="1888986"/>
            <a:ext cx="1267800" cy="812339"/>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算定の前提条件</a:t>
            </a:r>
            <a:endParaRPr kumimoji="1" lang="en-US" altLang="ja-JP" sz="10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3" name="TextBox 40">
            <a:extLst>
              <a:ext uri="{FF2B5EF4-FFF2-40B4-BE49-F238E27FC236}">
                <a16:creationId xmlns:a16="http://schemas.microsoft.com/office/drawing/2014/main" id="{ED9FBA30-F91C-C9A4-D606-A487D4D13035}"/>
              </a:ext>
            </a:extLst>
          </p:cNvPr>
          <p:cNvSpPr txBox="1"/>
          <p:nvPr/>
        </p:nvSpPr>
        <p:spPr>
          <a:xfrm>
            <a:off x="3429724" y="1901275"/>
            <a:ext cx="8517726" cy="37310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●●年</a:t>
            </a:r>
            <a:endParaRPr lang="en-US" altLang="ja-JP" sz="1200">
              <a:solidFill>
                <a:schemeClr val="tx1"/>
              </a:solidFill>
              <a:latin typeface="Meiryo UI" panose="020B0604030504040204" pitchFamily="50" charset="-128"/>
              <a:ea typeface="Meiryo UI" panose="020B0604030504040204" pitchFamily="50" charset="-128"/>
            </a:endParaRPr>
          </a:p>
          <a:p>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(a) (b) (c) </a:t>
            </a:r>
            <a:r>
              <a:rPr lang="ja-JP" altLang="en-US" sz="1200">
                <a:solidFill>
                  <a:schemeClr val="tx1"/>
                </a:solidFill>
                <a:latin typeface="Meiryo UI" panose="020B0604030504040204" pitchFamily="50" charset="-128"/>
                <a:ea typeface="Meiryo UI" panose="020B0604030504040204" pitchFamily="50" charset="-128"/>
              </a:rPr>
              <a:t>で同一の年度とすること）</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34" name="TextBox 40">
            <a:extLst>
              <a:ext uri="{FF2B5EF4-FFF2-40B4-BE49-F238E27FC236}">
                <a16:creationId xmlns:a16="http://schemas.microsoft.com/office/drawing/2014/main" id="{2801694F-FD61-4739-FAB2-4355957ED32E}"/>
              </a:ext>
            </a:extLst>
          </p:cNvPr>
          <p:cNvSpPr txBox="1"/>
          <p:nvPr/>
        </p:nvSpPr>
        <p:spPr>
          <a:xfrm>
            <a:off x="1540648" y="1901275"/>
            <a:ext cx="1779194" cy="37311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削減量を計算する</a:t>
            </a:r>
            <a:b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b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対象年度</a:t>
            </a:r>
            <a:endPar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5" name="TextBox 40">
            <a:extLst>
              <a:ext uri="{FF2B5EF4-FFF2-40B4-BE49-F238E27FC236}">
                <a16:creationId xmlns:a16="http://schemas.microsoft.com/office/drawing/2014/main" id="{1EE1F86E-3F72-1F0C-B5CC-03CE698DA734}"/>
              </a:ext>
            </a:extLst>
          </p:cNvPr>
          <p:cNvSpPr txBox="1"/>
          <p:nvPr/>
        </p:nvSpPr>
        <p:spPr>
          <a:xfrm>
            <a:off x="1753945" y="4696771"/>
            <a:ext cx="1562413" cy="54285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内訳：</a:t>
            </a:r>
            <a:endParaRPr lang="en-US" altLang="ja-JP" sz="120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応募申請者の</a:t>
            </a:r>
            <a:r>
              <a:rPr lang="en-US" altLang="ja-JP" sz="1200">
                <a:solidFill>
                  <a:prstClr val="black"/>
                </a:solidFill>
                <a:latin typeface="Meiryo UI" panose="020B0604030504040204" pitchFamily="50" charset="-128"/>
                <a:ea typeface="Meiryo UI" panose="020B0604030504040204" pitchFamily="50" charset="-128"/>
              </a:rPr>
              <a:t>Scope1</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6" name="TextBox 40">
            <a:extLst>
              <a:ext uri="{FF2B5EF4-FFF2-40B4-BE49-F238E27FC236}">
                <a16:creationId xmlns:a16="http://schemas.microsoft.com/office/drawing/2014/main" id="{4E733473-7941-8ABD-DD9E-94F6FB865128}"/>
              </a:ext>
            </a:extLst>
          </p:cNvPr>
          <p:cNvSpPr txBox="1"/>
          <p:nvPr/>
        </p:nvSpPr>
        <p:spPr>
          <a:xfrm>
            <a:off x="3429724" y="4692944"/>
            <a:ext cx="2590830" cy="5428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xxtCO</a:t>
            </a:r>
            <a:r>
              <a:rPr lang="en-US" altLang="ja-JP" sz="1200" baseline="-25000">
                <a:solidFill>
                  <a:schemeClr val="tx1"/>
                </a:solidFill>
                <a:latin typeface="Meiryo UI" panose="020B0604030504040204" pitchFamily="50" charset="-128"/>
                <a:ea typeface="Meiryo UI" panose="020B0604030504040204" pitchFamily="50" charset="-128"/>
              </a:rPr>
              <a:t>2</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年</a:t>
            </a:r>
          </a:p>
        </p:txBody>
      </p:sp>
      <p:sp>
        <p:nvSpPr>
          <p:cNvPr id="37" name="TextBox 40">
            <a:extLst>
              <a:ext uri="{FF2B5EF4-FFF2-40B4-BE49-F238E27FC236}">
                <a16:creationId xmlns:a16="http://schemas.microsoft.com/office/drawing/2014/main" id="{64B3A6A5-A284-DEE8-232B-EFC10CE8A732}"/>
              </a:ext>
            </a:extLst>
          </p:cNvPr>
          <p:cNvSpPr txBox="1"/>
          <p:nvPr/>
        </p:nvSpPr>
        <p:spPr>
          <a:xfrm>
            <a:off x="1753945" y="5324454"/>
            <a:ext cx="1562413" cy="54285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内訳：</a:t>
            </a:r>
            <a:endParaRPr lang="en-US" altLang="ja-JP" sz="120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応募申請者の</a:t>
            </a:r>
            <a:r>
              <a:rPr lang="en-US" altLang="ja-JP" sz="1200">
                <a:solidFill>
                  <a:prstClr val="black"/>
                </a:solidFill>
                <a:latin typeface="Meiryo UI" panose="020B0604030504040204" pitchFamily="50" charset="-128"/>
                <a:ea typeface="Meiryo UI" panose="020B0604030504040204" pitchFamily="50" charset="-128"/>
              </a:rPr>
              <a:t>Scope2</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38" name="TextBox 40">
            <a:extLst>
              <a:ext uri="{FF2B5EF4-FFF2-40B4-BE49-F238E27FC236}">
                <a16:creationId xmlns:a16="http://schemas.microsoft.com/office/drawing/2014/main" id="{488085F9-DAA9-A5C2-594F-04F168CE419A}"/>
              </a:ext>
            </a:extLst>
          </p:cNvPr>
          <p:cNvSpPr txBox="1"/>
          <p:nvPr/>
        </p:nvSpPr>
        <p:spPr>
          <a:xfrm>
            <a:off x="3429724" y="5328292"/>
            <a:ext cx="2590830" cy="5428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xxtCO</a:t>
            </a:r>
            <a:r>
              <a:rPr lang="en-US" altLang="ja-JP" sz="1200" baseline="-25000">
                <a:solidFill>
                  <a:schemeClr val="tx1"/>
                </a:solidFill>
                <a:latin typeface="Meiryo UI" panose="020B0604030504040204" pitchFamily="50" charset="-128"/>
                <a:ea typeface="Meiryo UI" panose="020B0604030504040204" pitchFamily="50" charset="-128"/>
              </a:rPr>
              <a:t>2</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年</a:t>
            </a:r>
          </a:p>
        </p:txBody>
      </p:sp>
      <p:sp>
        <p:nvSpPr>
          <p:cNvPr id="39" name="TextBox 40">
            <a:extLst>
              <a:ext uri="{FF2B5EF4-FFF2-40B4-BE49-F238E27FC236}">
                <a16:creationId xmlns:a16="http://schemas.microsoft.com/office/drawing/2014/main" id="{2A8F72F0-A2F3-B212-87A0-8708BBD45ABB}"/>
              </a:ext>
            </a:extLst>
          </p:cNvPr>
          <p:cNvSpPr txBox="1"/>
          <p:nvPr/>
        </p:nvSpPr>
        <p:spPr>
          <a:xfrm>
            <a:off x="1753945" y="5963634"/>
            <a:ext cx="1562413" cy="54285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内訳：</a:t>
            </a:r>
            <a:endParaRPr lang="en-US" altLang="ja-JP" sz="120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Meiryo UI" panose="020B0604030504040204" pitchFamily="50" charset="-128"/>
                <a:ea typeface="Meiryo UI" panose="020B0604030504040204" pitchFamily="50" charset="-128"/>
              </a:rPr>
              <a:t>応募申請者の</a:t>
            </a:r>
            <a:r>
              <a:rPr lang="en-US" altLang="ja-JP" sz="1200">
                <a:solidFill>
                  <a:prstClr val="black"/>
                </a:solidFill>
                <a:latin typeface="Meiryo UI" panose="020B0604030504040204" pitchFamily="50" charset="-128"/>
                <a:ea typeface="Meiryo UI" panose="020B0604030504040204" pitchFamily="50" charset="-128"/>
              </a:rPr>
              <a:t>Scope3</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0" name="TextBox 40">
            <a:extLst>
              <a:ext uri="{FF2B5EF4-FFF2-40B4-BE49-F238E27FC236}">
                <a16:creationId xmlns:a16="http://schemas.microsoft.com/office/drawing/2014/main" id="{3F970361-9098-E66A-DFB2-929A0561AD05}"/>
              </a:ext>
            </a:extLst>
          </p:cNvPr>
          <p:cNvSpPr txBox="1"/>
          <p:nvPr/>
        </p:nvSpPr>
        <p:spPr>
          <a:xfrm>
            <a:off x="3429724" y="5963639"/>
            <a:ext cx="2590830" cy="5428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xxtCO</a:t>
            </a:r>
            <a:r>
              <a:rPr lang="en-US" altLang="ja-JP" sz="1200" baseline="-25000">
                <a:solidFill>
                  <a:schemeClr val="tx1"/>
                </a:solidFill>
                <a:latin typeface="Meiryo UI" panose="020B0604030504040204" pitchFamily="50" charset="-128"/>
                <a:ea typeface="Meiryo UI" panose="020B0604030504040204" pitchFamily="50" charset="-128"/>
              </a:rPr>
              <a:t>2</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年</a:t>
            </a:r>
          </a:p>
        </p:txBody>
      </p:sp>
      <p:grpSp>
        <p:nvGrpSpPr>
          <p:cNvPr id="58" name="グループ化 57">
            <a:extLst>
              <a:ext uri="{FF2B5EF4-FFF2-40B4-BE49-F238E27FC236}">
                <a16:creationId xmlns:a16="http://schemas.microsoft.com/office/drawing/2014/main" id="{834603F6-592D-A399-ED55-15D2F1FF8312}"/>
              </a:ext>
            </a:extLst>
          </p:cNvPr>
          <p:cNvGrpSpPr/>
          <p:nvPr/>
        </p:nvGrpSpPr>
        <p:grpSpPr>
          <a:xfrm>
            <a:off x="1540648" y="3750841"/>
            <a:ext cx="1779194" cy="2763622"/>
            <a:chOff x="1561166" y="3634769"/>
            <a:chExt cx="1779194" cy="2998577"/>
          </a:xfrm>
        </p:grpSpPr>
        <p:sp>
          <p:nvSpPr>
            <p:cNvPr id="11" name="TextBox 40">
              <a:extLst>
                <a:ext uri="{FF2B5EF4-FFF2-40B4-BE49-F238E27FC236}">
                  <a16:creationId xmlns:a16="http://schemas.microsoft.com/office/drawing/2014/main" id="{16F3D7FE-F02A-415F-7EC8-3F2226B7206F}"/>
                </a:ext>
              </a:extLst>
            </p:cNvPr>
            <p:cNvSpPr txBox="1"/>
            <p:nvPr/>
          </p:nvSpPr>
          <p:spPr>
            <a:xfrm>
              <a:off x="1561166" y="3634769"/>
              <a:ext cx="1779194" cy="92183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200">
                  <a:solidFill>
                    <a:prstClr val="black"/>
                  </a:solidFill>
                  <a:latin typeface="Meiryo UI" panose="020B0604030504040204" pitchFamily="50" charset="-128"/>
                  <a:ea typeface="Meiryo UI" panose="020B0604030504040204" pitchFamily="50" charset="-128"/>
                </a:rPr>
                <a:t>(b) </a:t>
              </a:r>
              <a:r>
                <a:rPr lang="ja-JP" altLang="en-US" sz="1200">
                  <a:solidFill>
                    <a:prstClr val="black"/>
                  </a:solidFill>
                  <a:latin typeface="Meiryo UI" panose="020B0604030504040204" pitchFamily="50" charset="-128"/>
                  <a:ea typeface="Meiryo UI" panose="020B0604030504040204" pitchFamily="50" charset="-128"/>
                </a:rPr>
                <a:t>提案</a:t>
              </a: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事業終了年度の</a:t>
              </a:r>
              <a:r>
                <a:rPr lang="en-US" altLang="ja-JP" sz="1200">
                  <a:solidFill>
                    <a:prstClr val="black"/>
                  </a:solidFill>
                  <a:latin typeface="Meiryo UI" panose="020B0604030504040204" pitchFamily="50" charset="-128"/>
                  <a:ea typeface="Meiryo UI" panose="020B0604030504040204" pitchFamily="50" charset="-128"/>
                </a:rPr>
                <a:t>CO</a:t>
              </a:r>
              <a:r>
                <a:rPr lang="en-US" altLang="ja-JP" sz="1200" baseline="-25000">
                  <a:solidFill>
                    <a:prstClr val="black"/>
                  </a:solidFill>
                  <a:latin typeface="Meiryo UI" panose="020B0604030504040204" pitchFamily="50" charset="-128"/>
                  <a:ea typeface="Meiryo UI" panose="020B0604030504040204" pitchFamily="50" charset="-128"/>
                </a:rPr>
                <a:t>2</a:t>
              </a:r>
              <a:r>
                <a:rPr lang="ja-JP" altLang="en-US" sz="1200">
                  <a:solidFill>
                    <a:prstClr val="black"/>
                  </a:solidFill>
                  <a:latin typeface="Meiryo UI" panose="020B0604030504040204" pitchFamily="50" charset="-128"/>
                  <a:ea typeface="Meiryo UI" panose="020B0604030504040204" pitchFamily="50" charset="-128"/>
                </a:rPr>
                <a:t>排出量：応募申請者の</a:t>
              </a:r>
              <a:r>
                <a:rPr lang="en-US" altLang="ja-JP" sz="1200">
                  <a:solidFill>
                    <a:prstClr val="black"/>
                  </a:solidFill>
                  <a:latin typeface="Meiryo UI" panose="020B0604030504040204" pitchFamily="50" charset="-128"/>
                  <a:ea typeface="Meiryo UI" panose="020B0604030504040204" pitchFamily="50" charset="-128"/>
                </a:rPr>
                <a:t>Scope1</a:t>
              </a:r>
              <a:r>
                <a:rPr lang="ja-JP" altLang="en-US" sz="1200">
                  <a:solidFill>
                    <a:prstClr val="black"/>
                  </a:solidFill>
                  <a:latin typeface="Meiryo UI" panose="020B0604030504040204" pitchFamily="50" charset="-128"/>
                  <a:ea typeface="Meiryo UI" panose="020B0604030504040204" pitchFamily="50" charset="-128"/>
                </a:rPr>
                <a:t>、</a:t>
              </a:r>
              <a:r>
                <a:rPr lang="en-US" altLang="ja-JP" sz="1200">
                  <a:solidFill>
                    <a:prstClr val="black"/>
                  </a:solidFill>
                  <a:latin typeface="Meiryo UI" panose="020B0604030504040204" pitchFamily="50" charset="-128"/>
                  <a:ea typeface="Meiryo UI" panose="020B0604030504040204" pitchFamily="50" charset="-128"/>
                </a:rPr>
                <a:t>2</a:t>
              </a:r>
              <a:r>
                <a:rPr lang="ja-JP" altLang="en-US" sz="1200">
                  <a:solidFill>
                    <a:prstClr val="black"/>
                  </a:solidFill>
                  <a:latin typeface="Meiryo UI" panose="020B0604030504040204" pitchFamily="50" charset="-128"/>
                  <a:ea typeface="Meiryo UI" panose="020B0604030504040204" pitchFamily="50" charset="-128"/>
                </a:rPr>
                <a:t>、</a:t>
              </a:r>
              <a:r>
                <a:rPr lang="en-US" altLang="ja-JP" sz="1200">
                  <a:solidFill>
                    <a:prstClr val="black"/>
                  </a:solidFill>
                  <a:latin typeface="Meiryo UI" panose="020B0604030504040204" pitchFamily="50" charset="-128"/>
                  <a:ea typeface="Meiryo UI" panose="020B0604030504040204" pitchFamily="50" charset="-128"/>
                </a:rPr>
                <a:t>3</a:t>
              </a:r>
              <a:br>
                <a:rPr lang="en-US" altLang="ja-JP" sz="1200">
                  <a:solidFill>
                    <a:prstClr val="black"/>
                  </a:solidFill>
                  <a:latin typeface="Meiryo UI" panose="020B0604030504040204" pitchFamily="50" charset="-128"/>
                  <a:ea typeface="Meiryo UI" panose="020B0604030504040204" pitchFamily="50" charset="-128"/>
                </a:rPr>
              </a:br>
              <a:r>
                <a:rPr lang="ja-JP" altLang="en-US" sz="1200">
                  <a:solidFill>
                    <a:prstClr val="black"/>
                  </a:solidFill>
                  <a:latin typeface="Meiryo UI" panose="020B0604030504040204" pitchFamily="50" charset="-128"/>
                  <a:ea typeface="Meiryo UI" panose="020B0604030504040204" pitchFamily="50" charset="-128"/>
                </a:rPr>
                <a:t>合計値</a:t>
              </a:r>
              <a:endParaRPr lang="en-US" altLang="ja-JP" sz="1200">
                <a:solidFill>
                  <a:prstClr val="black"/>
                </a:solidFill>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B101CB84-A642-C476-F715-82CD62B98E75}"/>
                </a:ext>
              </a:extLst>
            </p:cNvPr>
            <p:cNvSpPr/>
            <p:nvPr/>
          </p:nvSpPr>
          <p:spPr bwMode="gray">
            <a:xfrm>
              <a:off x="1561166" y="4556601"/>
              <a:ext cx="103414" cy="2076745"/>
            </a:xfrm>
            <a:prstGeom prst="rect">
              <a:avLst/>
            </a:prstGeom>
            <a:solidFill>
              <a:srgbClr val="F2F2F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86C848E6-DB24-0976-F01A-8B0E89222B21}"/>
                </a:ext>
              </a:extLst>
            </p:cNvPr>
            <p:cNvSpPr/>
            <p:nvPr/>
          </p:nvSpPr>
          <p:spPr bwMode="gray">
            <a:xfrm>
              <a:off x="1567028" y="4511990"/>
              <a:ext cx="93600" cy="95435"/>
            </a:xfrm>
            <a:prstGeom prst="rect">
              <a:avLst/>
            </a:prstGeom>
            <a:solidFill>
              <a:srgbClr val="F2F2F2"/>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grpSp>
      <p:sp>
        <p:nvSpPr>
          <p:cNvPr id="6" name="正方形/長方形 5">
            <a:extLst>
              <a:ext uri="{FF2B5EF4-FFF2-40B4-BE49-F238E27FC236}">
                <a16:creationId xmlns:a16="http://schemas.microsoft.com/office/drawing/2014/main" id="{0D41FC35-5B4B-37A6-E50C-25F9C00672F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EABE6C89-5BF5-4C84-AC16-ABB72BE4318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XXX</a:t>
            </a:r>
            <a:r>
              <a:rPr lang="ja-JP" altLang="en-US">
                <a:solidFill>
                  <a:schemeClr val="tx1"/>
                </a:solidFill>
              </a:rPr>
              <a:t>により、ベースライン比</a:t>
            </a:r>
            <a:r>
              <a:rPr lang="en-US" altLang="ja-JP">
                <a:solidFill>
                  <a:schemeClr val="tx1"/>
                </a:solidFill>
              </a:rPr>
              <a:t>xx%</a:t>
            </a:r>
            <a:r>
              <a:rPr lang="ja-JP" altLang="en-US">
                <a:solidFill>
                  <a:schemeClr val="tx1"/>
                </a:solidFill>
              </a:rPr>
              <a:t>の</a:t>
            </a:r>
            <a:r>
              <a:rPr lang="en-US" altLang="ja-JP">
                <a:solidFill>
                  <a:schemeClr val="tx1"/>
                </a:solidFill>
              </a:rPr>
              <a:t>CO</a:t>
            </a:r>
            <a:r>
              <a:rPr lang="en-US" altLang="ja-JP" baseline="-25000">
                <a:solidFill>
                  <a:schemeClr val="tx1"/>
                </a:solidFill>
              </a:rPr>
              <a:t>2</a:t>
            </a:r>
            <a:r>
              <a:rPr lang="ja-JP" altLang="en-US">
                <a:solidFill>
                  <a:schemeClr val="tx1"/>
                </a:solidFill>
              </a:rPr>
              <a:t>削減を見込む</a:t>
            </a:r>
          </a:p>
        </p:txBody>
      </p:sp>
      <p:cxnSp>
        <p:nvCxnSpPr>
          <p:cNvPr id="3" name="直線コネクタ 2">
            <a:extLst>
              <a:ext uri="{FF2B5EF4-FFF2-40B4-BE49-F238E27FC236}">
                <a16:creationId xmlns:a16="http://schemas.microsoft.com/office/drawing/2014/main" id="{05B5BFED-7F68-F349-1798-3D3DA9E750F4}"/>
              </a:ext>
            </a:extLst>
          </p:cNvPr>
          <p:cNvCxnSpPr>
            <a:cxnSpLocks/>
          </p:cNvCxnSpPr>
          <p:nvPr/>
        </p:nvCxnSpPr>
        <p:spPr>
          <a:xfrm flipV="1">
            <a:off x="156000" y="1336431"/>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4AD40E08-05A6-9C79-5E56-0BE1C497ACC3}"/>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④排出削減への貢献に関する審査</a:t>
            </a:r>
            <a:endParaRPr lang="en-US" altLang="ja-JP" sz="2000"/>
          </a:p>
        </p:txBody>
      </p:sp>
      <p:sp>
        <p:nvSpPr>
          <p:cNvPr id="42" name="正方形/長方形 41">
            <a:extLst>
              <a:ext uri="{FF2B5EF4-FFF2-40B4-BE49-F238E27FC236}">
                <a16:creationId xmlns:a16="http://schemas.microsoft.com/office/drawing/2014/main" id="{A4EB228F-51F0-F699-5AEE-23A69C088FEE}"/>
              </a:ext>
            </a:extLst>
          </p:cNvPr>
          <p:cNvSpPr/>
          <p:nvPr/>
        </p:nvSpPr>
        <p:spPr>
          <a:xfrm>
            <a:off x="8826061" y="85758"/>
            <a:ext cx="2082940" cy="32400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tx1"/>
                </a:solidFill>
                <a:latin typeface="Meiryo UI" panose="020B0604030504040204" pitchFamily="50" charset="-128"/>
                <a:ea typeface="Meiryo UI" panose="020B0604030504040204" pitchFamily="50" charset="-128"/>
              </a:rPr>
              <a:t>燃料転換以外</a:t>
            </a:r>
            <a:endParaRPr lang="en-US" altLang="ja-JP" sz="1600" b="1">
              <a:solidFill>
                <a:schemeClr val="tx1"/>
              </a:solidFill>
              <a:latin typeface="Meiryo UI" panose="020B0604030504040204" pitchFamily="50" charset="-128"/>
              <a:ea typeface="Meiryo UI" panose="020B0604030504040204" pitchFamily="50" charset="-128"/>
            </a:endParaRPr>
          </a:p>
        </p:txBody>
      </p:sp>
      <p:grpSp>
        <p:nvGrpSpPr>
          <p:cNvPr id="44" name="グループ化 43">
            <a:extLst>
              <a:ext uri="{FF2B5EF4-FFF2-40B4-BE49-F238E27FC236}">
                <a16:creationId xmlns:a16="http://schemas.microsoft.com/office/drawing/2014/main" id="{985A1844-D13A-6A56-A57E-ACF96247B7E6}"/>
              </a:ext>
            </a:extLst>
          </p:cNvPr>
          <p:cNvGrpSpPr/>
          <p:nvPr/>
        </p:nvGrpSpPr>
        <p:grpSpPr>
          <a:xfrm>
            <a:off x="179999" y="1420251"/>
            <a:ext cx="11879999" cy="411097"/>
            <a:chOff x="156000" y="1879963"/>
            <a:chExt cx="5760000" cy="288000"/>
          </a:xfrm>
        </p:grpSpPr>
        <p:sp>
          <p:nvSpPr>
            <p:cNvPr id="45" name="正方形/長方形 44">
              <a:extLst>
                <a:ext uri="{FF2B5EF4-FFF2-40B4-BE49-F238E27FC236}">
                  <a16:creationId xmlns:a16="http://schemas.microsoft.com/office/drawing/2014/main" id="{7663D3D2-EBAC-CF0F-F33F-BD2AA90798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共用設備・施設の稼働に該当する場合、評価手法は特定の手法に限定しないが、各社の</a:t>
              </a:r>
              <a:r>
                <a:rPr lang="en-US" altLang="ja-JP" sz="1400">
                  <a:solidFill>
                    <a:schemeClr val="tx1"/>
                  </a:solidFill>
                  <a:latin typeface="Meiryo UI" panose="020B0604030504040204" pitchFamily="50" charset="-128"/>
                  <a:ea typeface="Meiryo UI" panose="020B0604030504040204" pitchFamily="50" charset="-128"/>
                </a:rPr>
                <a:t>CO</a:t>
              </a:r>
              <a:r>
                <a:rPr lang="en-US" altLang="ja-JP" sz="1400" baseline="-25000">
                  <a:solidFill>
                    <a:schemeClr val="tx1"/>
                  </a:solidFill>
                  <a:latin typeface="Meiryo UI" panose="020B0604030504040204" pitchFamily="50" charset="-128"/>
                  <a:ea typeface="Meiryo UI" panose="020B0604030504040204" pitchFamily="50" charset="-128"/>
                </a:rPr>
                <a:t>2</a:t>
              </a:r>
              <a:r>
                <a:rPr lang="ja-JP" altLang="en-US" sz="1400">
                  <a:solidFill>
                    <a:schemeClr val="tx1"/>
                  </a:solidFill>
                  <a:latin typeface="Meiryo UI" panose="020B0604030504040204" pitchFamily="50" charset="-128"/>
                  <a:ea typeface="Meiryo UI" panose="020B0604030504040204" pitchFamily="50" charset="-128"/>
                </a:rPr>
                <a:t>排出削減量を算出すること。</a:t>
              </a:r>
              <a:endParaRPr lang="en-US" altLang="ja-JP" sz="1400">
                <a:solidFill>
                  <a:schemeClr val="tx1"/>
                </a:solidFill>
                <a:latin typeface="Meiryo UI" panose="020B0604030504040204" pitchFamily="50" charset="-128"/>
                <a:ea typeface="Meiryo UI" panose="020B0604030504040204" pitchFamily="50" charset="-128"/>
              </a:endParaRPr>
            </a:p>
          </p:txBody>
        </p:sp>
        <p:cxnSp>
          <p:nvCxnSpPr>
            <p:cNvPr id="50" name="直線コネクタ 49">
              <a:extLst>
                <a:ext uri="{FF2B5EF4-FFF2-40B4-BE49-F238E27FC236}">
                  <a16:creationId xmlns:a16="http://schemas.microsoft.com/office/drawing/2014/main" id="{CA893832-53F3-7534-AA1E-AB5E3DE8A3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スライド番号プレースホルダー 8">
            <a:extLst>
              <a:ext uri="{FF2B5EF4-FFF2-40B4-BE49-F238E27FC236}">
                <a16:creationId xmlns:a16="http://schemas.microsoft.com/office/drawing/2014/main" id="{A9DF1A95-27DC-282A-DDF1-E466F79F4F18}"/>
              </a:ext>
            </a:extLst>
          </p:cNvPr>
          <p:cNvSpPr txBox="1">
            <a:spLocks/>
          </p:cNvSpPr>
          <p:nvPr/>
        </p:nvSpPr>
        <p:spPr>
          <a:xfrm>
            <a:off x="8610600" y="6478900"/>
            <a:ext cx="27432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10286BC7-5414-4C49-9670-CCB5BF938726}" type="slidenum">
              <a:rPr lang="ja-JP" altLang="en-US" sz="1200">
                <a:solidFill>
                  <a:schemeClr val="tx1">
                    <a:tint val="82000"/>
                  </a:schemeClr>
                </a:solidFill>
              </a:rPr>
              <a:pPr algn="r"/>
              <a:t>33</a:t>
            </a:fld>
            <a:endParaRPr lang="ja-JP" altLang="en-US" sz="1200">
              <a:solidFill>
                <a:schemeClr val="tx1">
                  <a:tint val="82000"/>
                </a:schemeClr>
              </a:solidFill>
            </a:endParaRPr>
          </a:p>
        </p:txBody>
      </p:sp>
      <p:sp>
        <p:nvSpPr>
          <p:cNvPr id="17" name="TextBox 40">
            <a:extLst>
              <a:ext uri="{FF2B5EF4-FFF2-40B4-BE49-F238E27FC236}">
                <a16:creationId xmlns:a16="http://schemas.microsoft.com/office/drawing/2014/main" id="{F02D0B0D-87C9-0303-EC01-9B1FFAAE04C2}"/>
              </a:ext>
            </a:extLst>
          </p:cNvPr>
          <p:cNvSpPr txBox="1"/>
          <p:nvPr/>
        </p:nvSpPr>
        <p:spPr>
          <a:xfrm>
            <a:off x="7467544" y="2793571"/>
            <a:ext cx="1779194" cy="8496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en-US" altLang="ja-JP" sz="1200">
                <a:solidFill>
                  <a:prstClr val="black"/>
                </a:solidFill>
                <a:latin typeface="Meiryo UI" panose="020B0604030504040204" pitchFamily="50" charset="-128"/>
                <a:ea typeface="Meiryo UI" panose="020B0604030504040204" pitchFamily="50" charset="-128"/>
              </a:rPr>
              <a:t>(c)</a:t>
            </a:r>
            <a:r>
              <a:rPr lang="ja-JP" altLang="en-US" sz="1200">
                <a:solidFill>
                  <a:prstClr val="black"/>
                </a:solidFill>
                <a:latin typeface="Meiryo UI" panose="020B0604030504040204" pitchFamily="50" charset="-128"/>
                <a:ea typeface="Meiryo UI" panose="020B0604030504040204" pitchFamily="50" charset="-128"/>
              </a:rPr>
              <a:t>期待される削減量</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20" name="TextBox 40">
            <a:extLst>
              <a:ext uri="{FF2B5EF4-FFF2-40B4-BE49-F238E27FC236}">
                <a16:creationId xmlns:a16="http://schemas.microsoft.com/office/drawing/2014/main" id="{648D7391-F77A-833D-EE99-76C4C40A9859}"/>
              </a:ext>
            </a:extLst>
          </p:cNvPr>
          <p:cNvSpPr txBox="1"/>
          <p:nvPr/>
        </p:nvSpPr>
        <p:spPr>
          <a:xfrm>
            <a:off x="9356620" y="2802768"/>
            <a:ext cx="2590830" cy="8496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r>
              <a:rPr lang="en-US" altLang="ja-JP" sz="1200">
                <a:solidFill>
                  <a:schemeClr val="tx1"/>
                </a:solidFill>
                <a:latin typeface="Meiryo UI" panose="020B0604030504040204" pitchFamily="50" charset="-128"/>
                <a:ea typeface="Meiryo UI" panose="020B0604030504040204" pitchFamily="50" charset="-128"/>
              </a:rPr>
              <a:t>t</a:t>
            </a:r>
            <a:r>
              <a:rPr kumimoji="1" lang="en-US" altLang="ja-JP" sz="1200">
                <a:solidFill>
                  <a:schemeClr val="tx1"/>
                </a:solidFill>
                <a:latin typeface="Meiryo UI" panose="020B0604030504040204" pitchFamily="50" charset="-128"/>
                <a:ea typeface="Meiryo UI" panose="020B0604030504040204" pitchFamily="50" charset="-128"/>
              </a:rPr>
              <a:t>CO</a:t>
            </a:r>
            <a:r>
              <a:rPr kumimoji="1" lang="en-US" altLang="ja-JP" sz="1200" baseline="-25000">
                <a:solidFill>
                  <a:schemeClr val="tx1"/>
                </a:solidFill>
                <a:latin typeface="Meiryo UI" panose="020B0604030504040204" pitchFamily="50" charset="-128"/>
                <a:ea typeface="Meiryo UI" panose="020B0604030504040204" pitchFamily="50" charset="-128"/>
              </a:rPr>
              <a:t>2</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3" name="TextBox 40">
            <a:extLst>
              <a:ext uri="{FF2B5EF4-FFF2-40B4-BE49-F238E27FC236}">
                <a16:creationId xmlns:a16="http://schemas.microsoft.com/office/drawing/2014/main" id="{9CE5B333-DE40-2B6F-5411-F41F11CBC56E}"/>
              </a:ext>
            </a:extLst>
          </p:cNvPr>
          <p:cNvSpPr txBox="1"/>
          <p:nvPr/>
        </p:nvSpPr>
        <p:spPr>
          <a:xfrm>
            <a:off x="6102957" y="2802767"/>
            <a:ext cx="1267800" cy="2679482"/>
          </a:xfrm>
          <a:prstGeom prst="rect">
            <a:avLst/>
          </a:prstGeom>
          <a:solidFill>
            <a:srgbClr val="DCEAF7"/>
          </a:solidFill>
          <a:ln w="28575">
            <a:noFill/>
          </a:ln>
        </p:spPr>
        <p:txBody>
          <a:bodyPr vert="horz" wrap="square" lIns="0" tIns="0" rIns="0" bIns="0" rtlCol="0" anchor="ctr">
            <a:noAutofit/>
          </a:bodyPr>
          <a:lstStyle>
            <a:defPPr>
              <a:defRPr lang="ja-JP"/>
            </a:defPPr>
            <a:lvl1pPr lvl="0" algn="ctr">
              <a:defRPr sz="1200">
                <a:latin typeface="Meiryo UI" panose="020B0604030504040204" pitchFamily="50" charset="-128"/>
                <a:ea typeface="Meiryo UI" panose="020B0604030504040204" pitchFamily="50" charset="-12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a:t>提案事業の製品の</a:t>
            </a:r>
          </a:p>
          <a:p>
            <a:r>
              <a:rPr lang="ja-JP" altLang="en-US"/>
              <a:t>利用で期待される</a:t>
            </a:r>
            <a:endParaRPr lang="en-US" altLang="ja-JP"/>
          </a:p>
          <a:p>
            <a:r>
              <a:rPr lang="ja-JP" altLang="en-US"/>
              <a:t>削減量</a:t>
            </a:r>
          </a:p>
        </p:txBody>
      </p:sp>
      <p:sp>
        <p:nvSpPr>
          <p:cNvPr id="29" name="TextBox 40">
            <a:extLst>
              <a:ext uri="{FF2B5EF4-FFF2-40B4-BE49-F238E27FC236}">
                <a16:creationId xmlns:a16="http://schemas.microsoft.com/office/drawing/2014/main" id="{F12FA886-8E46-106A-4C04-AE79BC54BC4F}"/>
              </a:ext>
            </a:extLst>
          </p:cNvPr>
          <p:cNvSpPr txBox="1"/>
          <p:nvPr/>
        </p:nvSpPr>
        <p:spPr>
          <a:xfrm>
            <a:off x="7467544" y="3709727"/>
            <a:ext cx="1779194" cy="8496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200">
                <a:solidFill>
                  <a:prstClr val="black"/>
                </a:solidFill>
                <a:latin typeface="Meiryo UI" panose="020B0604030504040204" pitchFamily="50" charset="-128"/>
                <a:ea typeface="Meiryo UI" panose="020B0604030504040204" pitchFamily="50" charset="-128"/>
              </a:rPr>
              <a:t>削減が見込まれるシナリオ​</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3" name="TextBox 40">
            <a:extLst>
              <a:ext uri="{FF2B5EF4-FFF2-40B4-BE49-F238E27FC236}">
                <a16:creationId xmlns:a16="http://schemas.microsoft.com/office/drawing/2014/main" id="{5056F26F-0F38-C5F3-3274-0DC1AC245535}"/>
              </a:ext>
            </a:extLst>
          </p:cNvPr>
          <p:cNvSpPr txBox="1"/>
          <p:nvPr/>
        </p:nvSpPr>
        <p:spPr>
          <a:xfrm>
            <a:off x="9356620" y="3718924"/>
            <a:ext cx="2590830" cy="8496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削減が見込まれるシナリオを記載ください</a:t>
            </a:r>
          </a:p>
        </p:txBody>
      </p:sp>
      <p:sp>
        <p:nvSpPr>
          <p:cNvPr id="46" name="TextBox 40">
            <a:extLst>
              <a:ext uri="{FF2B5EF4-FFF2-40B4-BE49-F238E27FC236}">
                <a16:creationId xmlns:a16="http://schemas.microsoft.com/office/drawing/2014/main" id="{170D2ACF-B5B5-B86E-25DF-A1B7BFF67679}"/>
              </a:ext>
            </a:extLst>
          </p:cNvPr>
          <p:cNvSpPr txBox="1"/>
          <p:nvPr/>
        </p:nvSpPr>
        <p:spPr>
          <a:xfrm>
            <a:off x="7467544" y="4632649"/>
            <a:ext cx="1779194" cy="8496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200">
                <a:solidFill>
                  <a:prstClr val="black"/>
                </a:solidFill>
                <a:latin typeface="Meiryo UI" panose="020B0604030504040204" pitchFamily="50" charset="-128"/>
                <a:ea typeface="Meiryo UI" panose="020B0604030504040204" pitchFamily="50" charset="-128"/>
              </a:rPr>
              <a:t>間接補助事業者の立場から見たときの、削減が見込まれる範囲 </a:t>
            </a:r>
            <a:r>
              <a:rPr lang="en-US" altLang="ja-JP" sz="1200">
                <a:solidFill>
                  <a:prstClr val="black"/>
                </a:solidFill>
                <a:latin typeface="Meiryo UI" panose="020B0604030504040204" pitchFamily="50" charset="-128"/>
                <a:ea typeface="Meiryo UI" panose="020B0604030504040204" pitchFamily="50" charset="-128"/>
              </a:rPr>
              <a:t>(</a:t>
            </a:r>
            <a:r>
              <a:rPr lang="ja-JP" altLang="en-US" sz="1200">
                <a:solidFill>
                  <a:prstClr val="black"/>
                </a:solidFill>
                <a:latin typeface="Meiryo UI" panose="020B0604030504040204" pitchFamily="50" charset="-128"/>
                <a:ea typeface="Meiryo UI" panose="020B0604030504040204" pitchFamily="50" charset="-128"/>
              </a:rPr>
              <a:t>バウンダリ</a:t>
            </a:r>
            <a:r>
              <a:rPr lang="en-US" altLang="ja-JP" sz="1200">
                <a:solidFill>
                  <a:prstClr val="black"/>
                </a:solidFill>
                <a:latin typeface="Meiryo UI" panose="020B0604030504040204" pitchFamily="50" charset="-128"/>
                <a:ea typeface="Meiryo UI" panose="020B0604030504040204" pitchFamily="50" charset="-128"/>
              </a:rPr>
              <a:t>)​</a:t>
            </a:r>
            <a:endPar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1098C997-B2ED-5E54-DF36-18366495572F}"/>
              </a:ext>
            </a:extLst>
          </p:cNvPr>
          <p:cNvSpPr txBox="1"/>
          <p:nvPr/>
        </p:nvSpPr>
        <p:spPr>
          <a:xfrm>
            <a:off x="9356620" y="4632649"/>
            <a:ext cx="2590830" cy="8496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chemeClr val="tx1"/>
                </a:solidFill>
                <a:latin typeface="Meiryo UI" panose="020B0604030504040204" pitchFamily="50" charset="-128"/>
                <a:ea typeface="Meiryo UI" panose="020B0604030504040204" pitchFamily="50" charset="-128"/>
              </a:rPr>
              <a:t>（以下いずれかに☑）​</a:t>
            </a:r>
          </a:p>
          <a:p>
            <a:r>
              <a:rPr lang="ja-JP" altLang="en-US" sz="800">
                <a:solidFill>
                  <a:schemeClr val="tx1"/>
                </a:solidFill>
                <a:latin typeface="Meiryo UI" panose="020B0604030504040204" pitchFamily="50" charset="-128"/>
                <a:ea typeface="Meiryo UI" panose="020B0604030504040204" pitchFamily="50" charset="-128"/>
              </a:rPr>
              <a:t>□ 直接的な削減 </a:t>
            </a:r>
            <a:r>
              <a:rPr lang="en-US" altLang="ja-JP" sz="800">
                <a:solidFill>
                  <a:schemeClr val="tx1"/>
                </a:solidFill>
                <a:latin typeface="Meiryo UI" panose="020B0604030504040204" pitchFamily="50" charset="-128"/>
                <a:ea typeface="Meiryo UI" panose="020B0604030504040204" pitchFamily="50" charset="-128"/>
              </a:rPr>
              <a:t>(Scope1</a:t>
            </a:r>
            <a:r>
              <a:rPr lang="ja-JP" altLang="en-US" sz="800">
                <a:solidFill>
                  <a:schemeClr val="tx1"/>
                </a:solidFill>
                <a:latin typeface="Meiryo UI" panose="020B0604030504040204" pitchFamily="50" charset="-128"/>
                <a:ea typeface="Meiryo UI" panose="020B0604030504040204" pitchFamily="50" charset="-128"/>
              </a:rPr>
              <a:t>、</a:t>
            </a:r>
            <a:r>
              <a:rPr lang="en-US" altLang="ja-JP" sz="800">
                <a:solidFill>
                  <a:schemeClr val="tx1"/>
                </a:solidFill>
                <a:latin typeface="Meiryo UI" panose="020B0604030504040204" pitchFamily="50" charset="-128"/>
                <a:ea typeface="Meiryo UI" panose="020B0604030504040204" pitchFamily="50" charset="-128"/>
              </a:rPr>
              <a:t>2</a:t>
            </a:r>
            <a:r>
              <a:rPr lang="ja-JP" altLang="en-US" sz="800">
                <a:solidFill>
                  <a:schemeClr val="tx1"/>
                </a:solidFill>
                <a:latin typeface="Meiryo UI" panose="020B0604030504040204" pitchFamily="50" charset="-128"/>
                <a:ea typeface="Meiryo UI" panose="020B0604030504040204" pitchFamily="50" charset="-128"/>
              </a:rPr>
              <a:t>の削減に相当</a:t>
            </a:r>
            <a:r>
              <a:rPr lang="en-US" altLang="ja-JP" sz="800">
                <a:solidFill>
                  <a:schemeClr val="tx1"/>
                </a:solidFill>
                <a:latin typeface="Meiryo UI" panose="020B0604030504040204" pitchFamily="50" charset="-128"/>
                <a:ea typeface="Meiryo UI" panose="020B0604030504040204" pitchFamily="50" charset="-128"/>
              </a:rPr>
              <a:t>)​</a:t>
            </a:r>
          </a:p>
          <a:p>
            <a:r>
              <a:rPr lang="en-US" altLang="ja-JP" sz="800">
                <a:solidFill>
                  <a:schemeClr val="tx1"/>
                </a:solidFill>
                <a:latin typeface="Meiryo UI" panose="020B0604030504040204" pitchFamily="50" charset="-128"/>
                <a:ea typeface="Meiryo UI" panose="020B0604030504040204" pitchFamily="50" charset="-128"/>
              </a:rPr>
              <a:t>□ </a:t>
            </a:r>
            <a:r>
              <a:rPr lang="ja-JP" altLang="en-US" sz="800">
                <a:solidFill>
                  <a:schemeClr val="tx1"/>
                </a:solidFill>
                <a:latin typeface="Meiryo UI" panose="020B0604030504040204" pitchFamily="50" charset="-128"/>
                <a:ea typeface="Meiryo UI" panose="020B0604030504040204" pitchFamily="50" charset="-128"/>
              </a:rPr>
              <a:t>サプライチェーン上の削減 </a:t>
            </a:r>
            <a:r>
              <a:rPr lang="en-US" altLang="ja-JP" sz="800">
                <a:solidFill>
                  <a:schemeClr val="tx1"/>
                </a:solidFill>
                <a:latin typeface="Meiryo UI" panose="020B0604030504040204" pitchFamily="50" charset="-128"/>
                <a:ea typeface="Meiryo UI" panose="020B0604030504040204" pitchFamily="50" charset="-128"/>
              </a:rPr>
              <a:t>(Scope3</a:t>
            </a:r>
            <a:r>
              <a:rPr lang="ja-JP" altLang="en-US" sz="800">
                <a:solidFill>
                  <a:schemeClr val="tx1"/>
                </a:solidFill>
                <a:latin typeface="Meiryo UI" panose="020B0604030504040204" pitchFamily="50" charset="-128"/>
                <a:ea typeface="Meiryo UI" panose="020B0604030504040204" pitchFamily="50" charset="-128"/>
              </a:rPr>
              <a:t>の削減に相当</a:t>
            </a:r>
            <a:r>
              <a:rPr lang="en-US" altLang="ja-JP" sz="800">
                <a:solidFill>
                  <a:schemeClr val="tx1"/>
                </a:solidFill>
                <a:latin typeface="Meiryo UI" panose="020B0604030504040204" pitchFamily="50" charset="-128"/>
                <a:ea typeface="Meiryo UI" panose="020B0604030504040204" pitchFamily="50" charset="-128"/>
              </a:rPr>
              <a:t>)​</a:t>
            </a:r>
          </a:p>
          <a:p>
            <a:r>
              <a:rPr lang="en-US" altLang="ja-JP" sz="800">
                <a:solidFill>
                  <a:schemeClr val="tx1"/>
                </a:solidFill>
                <a:latin typeface="Meiryo UI" panose="020B0604030504040204" pitchFamily="50" charset="-128"/>
                <a:ea typeface="Meiryo UI" panose="020B0604030504040204" pitchFamily="50" charset="-128"/>
              </a:rPr>
              <a:t>□ </a:t>
            </a:r>
            <a:r>
              <a:rPr lang="ja-JP" altLang="en-US" sz="800">
                <a:solidFill>
                  <a:schemeClr val="tx1"/>
                </a:solidFill>
                <a:latin typeface="Meiryo UI" panose="020B0604030504040204" pitchFamily="50" charset="-128"/>
                <a:ea typeface="Meiryo UI" panose="020B0604030504040204" pitchFamily="50" charset="-128"/>
              </a:rPr>
              <a:t>上記に該当しない、間接的な削減 </a:t>
            </a:r>
            <a:r>
              <a:rPr lang="en-US" altLang="ja-JP" sz="800">
                <a:solidFill>
                  <a:schemeClr val="tx1"/>
                </a:solidFill>
                <a:latin typeface="Meiryo UI" panose="020B0604030504040204" pitchFamily="50" charset="-128"/>
                <a:ea typeface="Meiryo UI" panose="020B0604030504040204" pitchFamily="50" charset="-128"/>
              </a:rPr>
              <a:t>(</a:t>
            </a:r>
            <a:r>
              <a:rPr lang="ja-JP" altLang="en-US" sz="800">
                <a:solidFill>
                  <a:schemeClr val="tx1"/>
                </a:solidFill>
                <a:latin typeface="Meiryo UI" panose="020B0604030504040204" pitchFamily="50" charset="-128"/>
                <a:ea typeface="Meiryo UI" panose="020B0604030504040204" pitchFamily="50" charset="-128"/>
              </a:rPr>
              <a:t>自社サプライ​</a:t>
            </a:r>
          </a:p>
          <a:p>
            <a:r>
              <a:rPr lang="ja-JP" altLang="en-US" sz="800">
                <a:solidFill>
                  <a:schemeClr val="tx1"/>
                </a:solidFill>
                <a:latin typeface="Meiryo UI" panose="020B0604030504040204" pitchFamily="50" charset="-128"/>
                <a:ea typeface="Meiryo UI" panose="020B0604030504040204" pitchFamily="50" charset="-128"/>
              </a:rPr>
              <a:t>　　チェーン外の削減や、削減貢献量に相当するもの等</a:t>
            </a:r>
            <a:r>
              <a:rPr lang="en-US" altLang="ja-JP" sz="800">
                <a:solidFill>
                  <a:schemeClr val="tx1"/>
                </a:solidFill>
                <a:latin typeface="Meiryo UI" panose="020B0604030504040204" pitchFamily="50" charset="-128"/>
                <a:ea typeface="Meiryo UI" panose="020B0604030504040204" pitchFamily="50" charset="-128"/>
              </a:rPr>
              <a:t>)​</a:t>
            </a:r>
            <a:endParaRPr lang="ja-JP" altLang="en-US" sz="8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2B126FEA-3AF8-62B0-C5D3-EF0BDE6B162F}"/>
              </a:ext>
            </a:extLst>
          </p:cNvPr>
          <p:cNvSpPr txBox="1"/>
          <p:nvPr/>
        </p:nvSpPr>
        <p:spPr>
          <a:xfrm>
            <a:off x="6102957" y="5591671"/>
            <a:ext cx="1267800" cy="922792"/>
          </a:xfrm>
          <a:prstGeom prst="rect">
            <a:avLst/>
          </a:prstGeom>
          <a:solidFill>
            <a:schemeClr val="accent4">
              <a:lumMod val="20000"/>
              <a:lumOff val="80000"/>
            </a:schemeClr>
          </a:solidFill>
          <a:ln w="28575">
            <a:noFill/>
          </a:ln>
        </p:spPr>
        <p:txBody>
          <a:bodyPr vert="horz" wrap="square" lIns="0" tIns="0" rIns="0" bIns="0" rtlCol="0" anchor="ctr">
            <a:noAutofit/>
          </a:bodyPr>
          <a:lstStyle>
            <a:defPPr>
              <a:defRPr lang="ja-JP"/>
            </a:defPPr>
            <a:lvl1pPr algn="ctr">
              <a:lnSpc>
                <a:spcPct val="90000"/>
              </a:lnSpc>
              <a:spcBef>
                <a:spcPct val="0"/>
              </a:spcBef>
              <a:defRPr sz="1200">
                <a:latin typeface="Meiryo UI" panose="020B0604030504040204" pitchFamily="50" charset="-128"/>
                <a:ea typeface="Meiryo UI" panose="020B0604030504040204" pitchFamily="50" charset="-128"/>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a:t>削減量・</a:t>
            </a:r>
            <a:endParaRPr lang="en-US" altLang="ja-JP"/>
          </a:p>
          <a:p>
            <a:r>
              <a:rPr lang="ja-JP" altLang="en-US"/>
              <a:t>ベースライン</a:t>
            </a:r>
            <a:endParaRPr lang="en-US" altLang="ja-JP"/>
          </a:p>
          <a:p>
            <a:r>
              <a:rPr lang="ja-JP" altLang="en-US"/>
              <a:t>削減率</a:t>
            </a:r>
            <a:endParaRPr lang="en-US" altLang="ja-JP"/>
          </a:p>
        </p:txBody>
      </p:sp>
      <p:sp>
        <p:nvSpPr>
          <p:cNvPr id="52" name="TextBox 40">
            <a:extLst>
              <a:ext uri="{FF2B5EF4-FFF2-40B4-BE49-F238E27FC236}">
                <a16:creationId xmlns:a16="http://schemas.microsoft.com/office/drawing/2014/main" id="{D8E8E146-6A31-BAEF-622D-211CA33A7E71}"/>
              </a:ext>
            </a:extLst>
          </p:cNvPr>
          <p:cNvSpPr txBox="1"/>
          <p:nvPr/>
        </p:nvSpPr>
        <p:spPr>
          <a:xfrm>
            <a:off x="7467544" y="5595056"/>
            <a:ext cx="1779194" cy="42464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(d) </a:t>
            </a: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総削減量 </a:t>
            </a:r>
            <a:r>
              <a:rPr lang="en-US" altLang="ja-JP" sz="1200">
                <a:solidFill>
                  <a:prstClr val="black"/>
                </a:solidFill>
                <a:latin typeface="Meiryo UI" panose="020B0604030504040204" pitchFamily="50" charset="-128"/>
                <a:ea typeface="Meiryo UI" panose="020B0604030504040204" pitchFamily="50" charset="-128"/>
              </a:rPr>
              <a:t>(c</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 – (</a:t>
            </a:r>
            <a:r>
              <a:rPr lang="en-US" altLang="ja-JP" sz="1200">
                <a:solidFill>
                  <a:prstClr val="black"/>
                </a:solidFill>
                <a:latin typeface="Meiryo UI" panose="020B0604030504040204" pitchFamily="50" charset="-128"/>
                <a:ea typeface="Meiryo UI" panose="020B0604030504040204" pitchFamily="50" charset="-128"/>
              </a:rPr>
              <a:t>b</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61" name="TextBox 40">
            <a:extLst>
              <a:ext uri="{FF2B5EF4-FFF2-40B4-BE49-F238E27FC236}">
                <a16:creationId xmlns:a16="http://schemas.microsoft.com/office/drawing/2014/main" id="{24714DAF-9F8D-D41F-B3BB-7F8E97E2A549}"/>
              </a:ext>
            </a:extLst>
          </p:cNvPr>
          <p:cNvSpPr txBox="1"/>
          <p:nvPr/>
        </p:nvSpPr>
        <p:spPr>
          <a:xfrm>
            <a:off x="9356620" y="5595056"/>
            <a:ext cx="2590831" cy="42464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xxtCO</a:t>
            </a:r>
            <a:r>
              <a:rPr lang="en-US" altLang="ja-JP" sz="1200" baseline="-25000">
                <a:solidFill>
                  <a:schemeClr val="tx1"/>
                </a:solidFill>
                <a:latin typeface="Meiryo UI" panose="020B0604030504040204" pitchFamily="50" charset="-128"/>
                <a:ea typeface="Meiryo UI" panose="020B0604030504040204" pitchFamily="50" charset="-128"/>
              </a:rPr>
              <a:t>2</a:t>
            </a:r>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年</a:t>
            </a:r>
          </a:p>
        </p:txBody>
      </p:sp>
      <p:sp>
        <p:nvSpPr>
          <p:cNvPr id="62" name="TextBox 40">
            <a:extLst>
              <a:ext uri="{FF2B5EF4-FFF2-40B4-BE49-F238E27FC236}">
                <a16:creationId xmlns:a16="http://schemas.microsoft.com/office/drawing/2014/main" id="{F88EF8A9-B29B-5A57-0EFB-159222566840}"/>
              </a:ext>
            </a:extLst>
          </p:cNvPr>
          <p:cNvSpPr txBox="1"/>
          <p:nvPr/>
        </p:nvSpPr>
        <p:spPr>
          <a:xfrm>
            <a:off x="7467544" y="6091716"/>
            <a:ext cx="1779194" cy="42464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ベースライン削減率 </a:t>
            </a:r>
            <a:endPar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lvl="0">
              <a:defRPr/>
            </a:pP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(d) / </a:t>
            </a:r>
            <a:r>
              <a:rPr lang="en-US" altLang="ja-JP" sz="1200">
                <a:solidFill>
                  <a:prstClr val="black"/>
                </a:solidFill>
                <a:latin typeface="Meiryo UI" panose="020B0604030504040204" pitchFamily="50" charset="-128"/>
                <a:ea typeface="Meiryo UI" panose="020B0604030504040204" pitchFamily="50" charset="-128"/>
              </a:rPr>
              <a:t>(a</a:t>
            </a:r>
            <a:r>
              <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 × 100</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63" name="TextBox 40">
            <a:extLst>
              <a:ext uri="{FF2B5EF4-FFF2-40B4-BE49-F238E27FC236}">
                <a16:creationId xmlns:a16="http://schemas.microsoft.com/office/drawing/2014/main" id="{67428DB9-6B64-253F-76A6-CC783FE7FDAA}"/>
              </a:ext>
            </a:extLst>
          </p:cNvPr>
          <p:cNvSpPr txBox="1"/>
          <p:nvPr/>
        </p:nvSpPr>
        <p:spPr>
          <a:xfrm>
            <a:off x="9356620" y="6091716"/>
            <a:ext cx="2590831" cy="42464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a:t>
            </a:r>
          </a:p>
        </p:txBody>
      </p:sp>
      <p:sp>
        <p:nvSpPr>
          <p:cNvPr id="48" name="正方形/長方形 47">
            <a:extLst>
              <a:ext uri="{FF2B5EF4-FFF2-40B4-BE49-F238E27FC236}">
                <a16:creationId xmlns:a16="http://schemas.microsoft.com/office/drawing/2014/main" id="{2471C0B1-4231-18D7-B6AF-5C5F12EE0D4B}"/>
              </a:ext>
            </a:extLst>
          </p:cNvPr>
          <p:cNvSpPr/>
          <p:nvPr/>
        </p:nvSpPr>
        <p:spPr>
          <a:xfrm>
            <a:off x="1596000" y="3656729"/>
            <a:ext cx="9000000" cy="1853770"/>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5725" indent="3175" algn="ctr"/>
            <a:r>
              <a:rPr lang="ja-JP" altLang="en-US" sz="1400" b="1">
                <a:solidFill>
                  <a:srgbClr val="2E3558"/>
                </a:solidFill>
                <a:latin typeface="Meiryo UI" panose="020B0604030504040204" pitchFamily="50" charset="-128"/>
                <a:ea typeface="Meiryo UI" panose="020B0604030504040204" pitchFamily="50" charset="-128"/>
              </a:rPr>
              <a:t>（記載必須事項）</a:t>
            </a:r>
            <a:endParaRPr lang="en-US" altLang="ja-JP" sz="1400" b="1">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b="1">
                <a:solidFill>
                  <a:srgbClr val="2E3558"/>
                </a:solidFill>
                <a:latin typeface="Meiryo UI" panose="020B0604030504040204" pitchFamily="50" charset="-128"/>
                <a:ea typeface="Meiryo UI" panose="020B0604030504040204" pitchFamily="50" charset="-128"/>
              </a:rPr>
              <a:t>本ページの各項目については、次ページ以降の詳細ページに導出根拠と出典を記載すること</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a:solidFill>
                  <a:srgbClr val="2E3558"/>
                </a:solidFill>
                <a:latin typeface="Meiryo UI" panose="020B0604030504040204" pitchFamily="50" charset="-128"/>
                <a:ea typeface="Meiryo UI" panose="020B0604030504040204" pitchFamily="50" charset="-128"/>
              </a:rPr>
              <a:t>　</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a:solidFill>
                  <a:srgbClr val="2E3558"/>
                </a:solidFill>
                <a:latin typeface="Meiryo UI" panose="020B0604030504040204" pitchFamily="50" charset="-128"/>
                <a:ea typeface="Meiryo UI" panose="020B0604030504040204" pitchFamily="50" charset="-128"/>
              </a:rPr>
              <a:t>（注意事項）</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a:solidFill>
                  <a:srgbClr val="2E3558"/>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a:solidFill>
                <a:srgbClr val="2E3558"/>
              </a:solidFill>
              <a:latin typeface="Meiryo UI" panose="020B0604030504040204" pitchFamily="50" charset="-128"/>
              <a:ea typeface="Meiryo UI" panose="020B0604030504040204" pitchFamily="50" charset="-128"/>
            </a:endParaRPr>
          </a:p>
          <a:p>
            <a:pPr marL="85725" indent="3175" algn="ctr"/>
            <a:r>
              <a:rPr lang="ja-JP" altLang="en-US" sz="1400">
                <a:solidFill>
                  <a:srgbClr val="2E3558"/>
                </a:solidFill>
                <a:latin typeface="Meiryo UI" panose="020B0604030504040204" pitchFamily="50" charset="-128"/>
                <a:ea typeface="Meiryo UI" panose="020B0604030504040204" pitchFamily="50" charset="-128"/>
              </a:rPr>
              <a:t>「共用設備・施設の稼働」の類型に該当する場合は、各社の削減量を記載すること。</a:t>
            </a:r>
            <a:endParaRPr lang="en-US" altLang="ja-JP" sz="1400">
              <a:solidFill>
                <a:srgbClr val="2E3558"/>
              </a:solidFill>
              <a:latin typeface="Meiryo UI" panose="020B0604030504040204" pitchFamily="50" charset="-128"/>
              <a:ea typeface="Meiryo UI" panose="020B0604030504040204" pitchFamily="50" charset="-128"/>
            </a:endParaRPr>
          </a:p>
        </p:txBody>
      </p:sp>
      <p:pic>
        <p:nvPicPr>
          <p:cNvPr id="13" name="図 12">
            <a:extLst>
              <a:ext uri="{FF2B5EF4-FFF2-40B4-BE49-F238E27FC236}">
                <a16:creationId xmlns:a16="http://schemas.microsoft.com/office/drawing/2014/main" id="{6DEADE47-080A-301A-B6CF-C00749D196D5}"/>
              </a:ext>
            </a:extLst>
          </p:cNvPr>
          <p:cNvPicPr>
            <a:picLocks noChangeAspect="1"/>
          </p:cNvPicPr>
          <p:nvPr/>
        </p:nvPicPr>
        <p:blipFill>
          <a:blip r:embed="rId6"/>
          <a:stretch>
            <a:fillRect/>
          </a:stretch>
        </p:blipFill>
        <p:spPr>
          <a:xfrm>
            <a:off x="4321170" y="85758"/>
            <a:ext cx="4261406" cy="545008"/>
          </a:xfrm>
          <a:prstGeom prst="rect">
            <a:avLst/>
          </a:prstGeom>
        </p:spPr>
      </p:pic>
    </p:spTree>
    <p:extLst>
      <p:ext uri="{BB962C8B-B14F-4D97-AF65-F5344CB8AC3E}">
        <p14:creationId xmlns:p14="http://schemas.microsoft.com/office/powerpoint/2010/main" val="12294700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98220-219D-9061-E4FA-B083686918BE}"/>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7A16A72-AFA6-1245-8D39-CE6E38C9AF2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4" name="think-cell data - do not delete" hidden="1">
                        <a:extLst>
                          <a:ext uri="{FF2B5EF4-FFF2-40B4-BE49-F238E27FC236}">
                            <a16:creationId xmlns:a16="http://schemas.microsoft.com/office/drawing/2014/main" id="{27A16A72-AFA6-1245-8D39-CE6E38C9AF2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正方形/長方形 5">
            <a:extLst>
              <a:ext uri="{FF2B5EF4-FFF2-40B4-BE49-F238E27FC236}">
                <a16:creationId xmlns:a16="http://schemas.microsoft.com/office/drawing/2014/main" id="{836FB422-61FC-645A-A701-CA025D09698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096EA2D3-2552-235B-8A7E-1AFE850C488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前頁に記載した数値の導出根拠は、下記のとおり</a:t>
            </a:r>
          </a:p>
        </p:txBody>
      </p:sp>
      <p:cxnSp>
        <p:nvCxnSpPr>
          <p:cNvPr id="3" name="直線コネクタ 2">
            <a:extLst>
              <a:ext uri="{FF2B5EF4-FFF2-40B4-BE49-F238E27FC236}">
                <a16:creationId xmlns:a16="http://schemas.microsoft.com/office/drawing/2014/main" id="{877C98F7-7B9E-40B0-5F3E-701123F59754}"/>
              </a:ext>
            </a:extLst>
          </p:cNvPr>
          <p:cNvCxnSpPr>
            <a:cxnSpLocks/>
          </p:cNvCxnSpPr>
          <p:nvPr/>
        </p:nvCxnSpPr>
        <p:spPr>
          <a:xfrm flipV="1">
            <a:off x="156000" y="1336431"/>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A292E0B6-D75A-4224-6AB5-9958F37D5070}"/>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④排出削減への貢献に関する審査</a:t>
            </a:r>
            <a:endParaRPr lang="en-US" altLang="ja-JP" sz="2000"/>
          </a:p>
        </p:txBody>
      </p:sp>
      <p:grpSp>
        <p:nvGrpSpPr>
          <p:cNvPr id="44" name="グループ化 43">
            <a:extLst>
              <a:ext uri="{FF2B5EF4-FFF2-40B4-BE49-F238E27FC236}">
                <a16:creationId xmlns:a16="http://schemas.microsoft.com/office/drawing/2014/main" id="{7D090FD3-060E-DAC6-6A8E-68718F423C4C}"/>
              </a:ext>
            </a:extLst>
          </p:cNvPr>
          <p:cNvGrpSpPr/>
          <p:nvPr/>
        </p:nvGrpSpPr>
        <p:grpSpPr>
          <a:xfrm>
            <a:off x="179999" y="1420251"/>
            <a:ext cx="11879999" cy="411097"/>
            <a:chOff x="156000" y="1879963"/>
            <a:chExt cx="5760000" cy="288000"/>
          </a:xfrm>
        </p:grpSpPr>
        <p:sp>
          <p:nvSpPr>
            <p:cNvPr id="45" name="正方形/長方形 44">
              <a:extLst>
                <a:ext uri="{FF2B5EF4-FFF2-40B4-BE49-F238E27FC236}">
                  <a16:creationId xmlns:a16="http://schemas.microsoft.com/office/drawing/2014/main" id="{9E84E447-3D07-2EA7-0458-534281B9F20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当該間接補助事業者は</a:t>
              </a:r>
              <a:r>
                <a:rPr lang="en-US" altLang="ja-JP" sz="1400">
                  <a:solidFill>
                    <a:schemeClr val="tx1"/>
                  </a:solidFill>
                  <a:latin typeface="Meiryo UI" panose="020B0604030504040204" pitchFamily="50" charset="-128"/>
                  <a:ea typeface="Meiryo UI" panose="020B0604030504040204" pitchFamily="50" charset="-128"/>
                </a:rPr>
                <a:t>CO</a:t>
              </a:r>
              <a:r>
                <a:rPr lang="en-US" altLang="ja-JP" sz="1400" baseline="-25000">
                  <a:solidFill>
                    <a:schemeClr val="tx1"/>
                  </a:solidFill>
                  <a:latin typeface="Meiryo UI" panose="020B0604030504040204" pitchFamily="50" charset="-128"/>
                  <a:ea typeface="Meiryo UI" panose="020B0604030504040204" pitchFamily="50" charset="-128"/>
                </a:rPr>
                <a:t>2</a:t>
              </a:r>
              <a:r>
                <a:rPr lang="ja-JP" altLang="en-US" sz="1400">
                  <a:solidFill>
                    <a:schemeClr val="tx1"/>
                  </a:solidFill>
                  <a:latin typeface="Meiryo UI" panose="020B0604030504040204" pitchFamily="50" charset="-128"/>
                  <a:ea typeface="Meiryo UI" panose="020B0604030504040204" pitchFamily="50" charset="-128"/>
                </a:rPr>
                <a:t>排出削減率を算定するに当たって採用した手法の採用理由を記載すること。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cxnSp>
          <p:nvCxnSpPr>
            <p:cNvPr id="50" name="直線コネクタ 49">
              <a:extLst>
                <a:ext uri="{FF2B5EF4-FFF2-40B4-BE49-F238E27FC236}">
                  <a16:creationId xmlns:a16="http://schemas.microsoft.com/office/drawing/2014/main" id="{E8781CAB-6B67-B025-859E-4744EEB711A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スライド番号プレースホルダー 8">
            <a:extLst>
              <a:ext uri="{FF2B5EF4-FFF2-40B4-BE49-F238E27FC236}">
                <a16:creationId xmlns:a16="http://schemas.microsoft.com/office/drawing/2014/main" id="{9A913086-D041-269D-93F4-B3C73C315E52}"/>
              </a:ext>
            </a:extLst>
          </p:cNvPr>
          <p:cNvSpPr txBox="1">
            <a:spLocks/>
          </p:cNvSpPr>
          <p:nvPr/>
        </p:nvSpPr>
        <p:spPr>
          <a:xfrm>
            <a:off x="8610600" y="6478900"/>
            <a:ext cx="27432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fld id="{10286BC7-5414-4C49-9670-CCB5BF938726}" type="slidenum">
              <a:rPr lang="ja-JP" altLang="en-US" sz="1200">
                <a:solidFill>
                  <a:schemeClr val="tx1">
                    <a:tint val="82000"/>
                  </a:schemeClr>
                </a:solidFill>
              </a:rPr>
              <a:pPr algn="r"/>
              <a:t>34</a:t>
            </a:fld>
            <a:endParaRPr lang="ja-JP" altLang="en-US" sz="1200">
              <a:solidFill>
                <a:schemeClr val="tx1">
                  <a:tint val="82000"/>
                </a:schemeClr>
              </a:solidFill>
            </a:endParaRPr>
          </a:p>
        </p:txBody>
      </p:sp>
      <p:grpSp>
        <p:nvGrpSpPr>
          <p:cNvPr id="8" name="グループ化 7">
            <a:extLst>
              <a:ext uri="{FF2B5EF4-FFF2-40B4-BE49-F238E27FC236}">
                <a16:creationId xmlns:a16="http://schemas.microsoft.com/office/drawing/2014/main" id="{079FDD2F-DFBC-DB7E-B2A4-F9BE2DA8AC8D}"/>
              </a:ext>
            </a:extLst>
          </p:cNvPr>
          <p:cNvGrpSpPr/>
          <p:nvPr/>
        </p:nvGrpSpPr>
        <p:grpSpPr>
          <a:xfrm>
            <a:off x="388996" y="2215863"/>
            <a:ext cx="11623004" cy="1400626"/>
            <a:chOff x="388996" y="2215863"/>
            <a:chExt cx="11623004" cy="1400626"/>
          </a:xfrm>
        </p:grpSpPr>
        <p:sp>
          <p:nvSpPr>
            <p:cNvPr id="15" name="TextBox 40">
              <a:extLst>
                <a:ext uri="{FF2B5EF4-FFF2-40B4-BE49-F238E27FC236}">
                  <a16:creationId xmlns:a16="http://schemas.microsoft.com/office/drawing/2014/main" id="{A0B742BE-0896-0B43-E7C3-350074C3B832}"/>
                </a:ext>
              </a:extLst>
            </p:cNvPr>
            <p:cNvSpPr txBox="1"/>
            <p:nvPr/>
          </p:nvSpPr>
          <p:spPr>
            <a:xfrm>
              <a:off x="388996" y="2215863"/>
              <a:ext cx="1267800" cy="1400626"/>
            </a:xfrm>
            <a:prstGeom prst="rect">
              <a:avLst/>
            </a:prstGeom>
            <a:solidFill>
              <a:schemeClr val="accent2">
                <a:lumMod val="20000"/>
                <a:lumOff val="80000"/>
              </a:schemeClr>
            </a:solidFill>
            <a:ln w="28575">
              <a:noFill/>
            </a:ln>
          </p:spPr>
          <p:txBody>
            <a:bodyPr vert="horz" wrap="square" lIns="0" tIns="0" rIns="0" bIns="0" rtlCol="0" anchor="ctr">
              <a:noAutofit/>
            </a:bodyPr>
            <a:lstStyle>
              <a:defPPr>
                <a:defRPr lang="ja-JP"/>
              </a:defPPr>
              <a:lvl1pPr algn="ctr">
                <a:lnSpc>
                  <a:spcPct val="90000"/>
                </a:lnSpc>
                <a:spcBef>
                  <a:spcPct val="0"/>
                </a:spcBef>
                <a:defRPr sz="900">
                  <a:solidFill>
                    <a:schemeClr val="tx1"/>
                  </a:solidFill>
                  <a:latin typeface="Meiryo UI" panose="020B0604030504040204" pitchFamily="50" charset="-128"/>
                  <a:ea typeface="Meiryo UI" panose="020B0604030504040204" pitchFamily="50" charset="-128"/>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t>ベースラインとなる</a:t>
              </a:r>
              <a:endParaRPr lang="en-US" altLang="ja-JP" sz="1200"/>
            </a:p>
            <a:p>
              <a:r>
                <a:rPr lang="en-US" altLang="ja-JP" sz="1200"/>
                <a:t>CO</a:t>
              </a:r>
              <a:r>
                <a:rPr lang="en-US" altLang="ja-JP" sz="1200" baseline="-25000"/>
                <a:t>2</a:t>
              </a:r>
              <a:r>
                <a:rPr lang="ja-JP" altLang="en-US" sz="1200"/>
                <a:t>排出量</a:t>
              </a:r>
              <a:endParaRPr lang="en-US" altLang="ja-JP" sz="1200"/>
            </a:p>
          </p:txBody>
        </p:sp>
        <p:sp>
          <p:nvSpPr>
            <p:cNvPr id="68" name="TextBox 40">
              <a:extLst>
                <a:ext uri="{FF2B5EF4-FFF2-40B4-BE49-F238E27FC236}">
                  <a16:creationId xmlns:a16="http://schemas.microsoft.com/office/drawing/2014/main" id="{287C3D05-59BE-AF49-EE83-BAE3B888731D}"/>
                </a:ext>
              </a:extLst>
            </p:cNvPr>
            <p:cNvSpPr txBox="1"/>
            <p:nvPr/>
          </p:nvSpPr>
          <p:spPr>
            <a:xfrm>
              <a:off x="4615476" y="2215863"/>
              <a:ext cx="7396524" cy="137548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400" b="1" i="1">
                  <a:solidFill>
                    <a:schemeClr val="tx1"/>
                  </a:solidFill>
                  <a:latin typeface="Meiryo UI" panose="020B0604030504040204" pitchFamily="50" charset="-128"/>
                  <a:ea typeface="Meiryo UI" panose="020B0604030504040204" pitchFamily="50" charset="-128"/>
                </a:rPr>
                <a:t>（導出過程）</a:t>
              </a:r>
              <a:endParaRPr lang="en-US" altLang="ja-JP" sz="1400" b="1" i="1">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err="1">
                  <a:solidFill>
                    <a:schemeClr val="tx1"/>
                  </a:solidFill>
                  <a:latin typeface="Meiryo UI" panose="020B0604030504040204" pitchFamily="50" charset="-128"/>
                  <a:ea typeface="Meiryo UI" panose="020B0604030504040204" pitchFamily="50" charset="-128"/>
                </a:rPr>
                <a:t>Xxx</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46038" lvl="1">
                <a:buClr>
                  <a:schemeClr val="tx2"/>
                </a:buClr>
                <a:buSzPct val="100000"/>
              </a:pPr>
              <a:r>
                <a:rPr lang="ja-JP" altLang="en-US" sz="1400" b="1" i="1">
                  <a:solidFill>
                    <a:schemeClr val="tx1"/>
                  </a:solidFill>
                  <a:latin typeface="Meiryo UI" panose="020B0604030504040204" pitchFamily="50" charset="-128"/>
                  <a:ea typeface="Meiryo UI" panose="020B0604030504040204" pitchFamily="50" charset="-128"/>
                </a:rPr>
                <a:t>（出典）</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grpSp>
          <p:nvGrpSpPr>
            <p:cNvPr id="70" name="グループ化 69">
              <a:extLst>
                <a:ext uri="{FF2B5EF4-FFF2-40B4-BE49-F238E27FC236}">
                  <a16:creationId xmlns:a16="http://schemas.microsoft.com/office/drawing/2014/main" id="{4C4B8784-0473-BCC3-D4F8-770A31237E67}"/>
                </a:ext>
              </a:extLst>
            </p:cNvPr>
            <p:cNvGrpSpPr/>
            <p:nvPr/>
          </p:nvGrpSpPr>
          <p:grpSpPr>
            <a:xfrm>
              <a:off x="1730295" y="2215863"/>
              <a:ext cx="2843128" cy="1375499"/>
              <a:chOff x="1730294" y="2241000"/>
              <a:chExt cx="4208169" cy="1085292"/>
            </a:xfrm>
          </p:grpSpPr>
          <p:sp>
            <p:nvSpPr>
              <p:cNvPr id="59" name="TextBox 40">
                <a:extLst>
                  <a:ext uri="{FF2B5EF4-FFF2-40B4-BE49-F238E27FC236}">
                    <a16:creationId xmlns:a16="http://schemas.microsoft.com/office/drawing/2014/main" id="{3267BAF9-3B75-C79D-90D1-B473CF9D9025}"/>
                  </a:ext>
                </a:extLst>
              </p:cNvPr>
              <p:cNvSpPr txBox="1"/>
              <p:nvPr/>
            </p:nvSpPr>
            <p:spPr>
              <a:xfrm>
                <a:off x="1730294" y="2241000"/>
                <a:ext cx="1510592" cy="52554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60" name="TextBox 40">
                <a:extLst>
                  <a:ext uri="{FF2B5EF4-FFF2-40B4-BE49-F238E27FC236}">
                    <a16:creationId xmlns:a16="http://schemas.microsoft.com/office/drawing/2014/main" id="{33F49EB7-12C5-7B44-D1F9-B6C0873D0577}"/>
                  </a:ext>
                </a:extLst>
              </p:cNvPr>
              <p:cNvSpPr txBox="1"/>
              <p:nvPr/>
            </p:nvSpPr>
            <p:spPr>
              <a:xfrm>
                <a:off x="3303129" y="2241000"/>
                <a:ext cx="2635334" cy="5255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rPr>
                  <a:t>●●年度</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65" name="グループ化 64">
                <a:extLst>
                  <a:ext uri="{FF2B5EF4-FFF2-40B4-BE49-F238E27FC236}">
                    <a16:creationId xmlns:a16="http://schemas.microsoft.com/office/drawing/2014/main" id="{315BCD54-6E06-754C-9B91-4A0FB8309BB8}"/>
                  </a:ext>
                </a:extLst>
              </p:cNvPr>
              <p:cNvGrpSpPr/>
              <p:nvPr/>
            </p:nvGrpSpPr>
            <p:grpSpPr>
              <a:xfrm>
                <a:off x="1730294" y="2800743"/>
                <a:ext cx="4208169" cy="525549"/>
                <a:chOff x="1730294" y="2166315"/>
                <a:chExt cx="4703942" cy="496611"/>
              </a:xfrm>
            </p:grpSpPr>
            <p:sp>
              <p:nvSpPr>
                <p:cNvPr id="66" name="TextBox 40">
                  <a:extLst>
                    <a:ext uri="{FF2B5EF4-FFF2-40B4-BE49-F238E27FC236}">
                      <a16:creationId xmlns:a16="http://schemas.microsoft.com/office/drawing/2014/main" id="{5DFE84AD-5D32-A603-73B0-5C3E1CB1B991}"/>
                    </a:ext>
                  </a:extLst>
                </p:cNvPr>
                <p:cNvSpPr txBox="1"/>
                <p:nvPr/>
              </p:nvSpPr>
              <p:spPr>
                <a:xfrm>
                  <a:off x="1730294" y="2166315"/>
                  <a:ext cx="1688558"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R="0" indent="0" fontAlgn="auto">
                    <a:lnSpc>
                      <a:spcPct val="100000"/>
                    </a:lnSpc>
                    <a:spcBef>
                      <a:spcPts val="0"/>
                    </a:spcBef>
                    <a:spcAft>
                      <a:spcPts val="0"/>
                    </a:spcAft>
                    <a:buClrTx/>
                    <a:buSzTx/>
                    <a:buFontTx/>
                    <a:buNone/>
                    <a:tabLst/>
                    <a:defRPr/>
                  </a:pPr>
                  <a:r>
                    <a:rPr lang="en-US" altLang="ja-JP" sz="1100">
                      <a:solidFill>
                        <a:prstClr val="black"/>
                      </a:solidFill>
                      <a:latin typeface="Meiryo UI" panose="020B0604030504040204" pitchFamily="50" charset="-128"/>
                      <a:ea typeface="Meiryo UI" panose="020B0604030504040204" pitchFamily="50" charset="-128"/>
                    </a:rPr>
                    <a:t>(a) </a:t>
                  </a:r>
                  <a:r>
                    <a:rPr lang="ja-JP" altLang="en-US" sz="1100">
                      <a:solidFill>
                        <a:prstClr val="black"/>
                      </a:solidFill>
                      <a:latin typeface="Meiryo UI" panose="020B0604030504040204" pitchFamily="50" charset="-128"/>
                      <a:ea typeface="Meiryo UI" panose="020B0604030504040204" pitchFamily="50" charset="-128"/>
                    </a:rPr>
                    <a:t>ベースラインとなる</a:t>
                  </a:r>
                  <a:r>
                    <a:rPr lang="en-US" altLang="ja-JP" sz="1100">
                      <a:solidFill>
                        <a:prstClr val="black"/>
                      </a:solidFill>
                      <a:latin typeface="Meiryo UI" panose="020B0604030504040204" pitchFamily="50" charset="-128"/>
                      <a:ea typeface="Meiryo UI" panose="020B0604030504040204" pitchFamily="50" charset="-128"/>
                    </a:rPr>
                    <a:t>CO</a:t>
                  </a:r>
                  <a:r>
                    <a:rPr lang="en-US" altLang="ja-JP" sz="1100" baseline="-25000">
                      <a:solidFill>
                        <a:prstClr val="black"/>
                      </a:solidFill>
                      <a:latin typeface="Meiryo UI" panose="020B0604030504040204" pitchFamily="50" charset="-128"/>
                      <a:ea typeface="Meiryo UI" panose="020B0604030504040204" pitchFamily="50" charset="-128"/>
                    </a:rPr>
                    <a:t>2</a:t>
                  </a:r>
                  <a:r>
                    <a:rPr lang="ja-JP" altLang="en-US" sz="1100">
                      <a:solidFill>
                        <a:prstClr val="black"/>
                      </a:solidFill>
                      <a:latin typeface="Meiryo UI" panose="020B0604030504040204" pitchFamily="50" charset="-128"/>
                      <a:ea typeface="Meiryo UI" panose="020B0604030504040204" pitchFamily="50" charset="-128"/>
                    </a:rPr>
                    <a:t>排出量</a:t>
                  </a:r>
                </a:p>
              </p:txBody>
            </p:sp>
            <p:sp>
              <p:nvSpPr>
                <p:cNvPr id="67" name="TextBox 40">
                  <a:extLst>
                    <a:ext uri="{FF2B5EF4-FFF2-40B4-BE49-F238E27FC236}">
                      <a16:creationId xmlns:a16="http://schemas.microsoft.com/office/drawing/2014/main" id="{5C8ED6DC-F7D8-9037-57D8-7AB8B4BA1012}"/>
                    </a:ext>
                  </a:extLst>
                </p:cNvPr>
                <p:cNvSpPr txBox="1"/>
                <p:nvPr/>
              </p:nvSpPr>
              <p:spPr>
                <a:xfrm>
                  <a:off x="3488428" y="2166318"/>
                  <a:ext cx="2945808"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rPr>
                    <a:t>xxtCO</a:t>
                  </a:r>
                  <a:r>
                    <a:rPr lang="en-US" altLang="ja-JP" sz="1400" baseline="-25000">
                      <a:solidFill>
                        <a:schemeClr val="tx1"/>
                      </a:solidFill>
                      <a:latin typeface="Meiryo UI" panose="020B0604030504040204" pitchFamily="50" charset="-128"/>
                      <a:ea typeface="Meiryo UI" panose="020B0604030504040204" pitchFamily="50" charset="-128"/>
                    </a:rPr>
                    <a:t>2</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p>
              </p:txBody>
            </p:sp>
          </p:grpSp>
        </p:grpSp>
      </p:grpSp>
      <p:grpSp>
        <p:nvGrpSpPr>
          <p:cNvPr id="13" name="グループ化 12">
            <a:extLst>
              <a:ext uri="{FF2B5EF4-FFF2-40B4-BE49-F238E27FC236}">
                <a16:creationId xmlns:a16="http://schemas.microsoft.com/office/drawing/2014/main" id="{B11CD088-32B5-0CE8-248E-D1BEFDEE2BF4}"/>
              </a:ext>
            </a:extLst>
          </p:cNvPr>
          <p:cNvGrpSpPr/>
          <p:nvPr/>
        </p:nvGrpSpPr>
        <p:grpSpPr>
          <a:xfrm>
            <a:off x="388996" y="3680426"/>
            <a:ext cx="11623004" cy="1400626"/>
            <a:chOff x="388996" y="3726164"/>
            <a:chExt cx="11623004" cy="1400626"/>
          </a:xfrm>
        </p:grpSpPr>
        <p:sp>
          <p:nvSpPr>
            <p:cNvPr id="71" name="TextBox 40">
              <a:extLst>
                <a:ext uri="{FF2B5EF4-FFF2-40B4-BE49-F238E27FC236}">
                  <a16:creationId xmlns:a16="http://schemas.microsoft.com/office/drawing/2014/main" id="{399B36FD-F9C6-758E-F8E9-5F7A78B281A8}"/>
                </a:ext>
              </a:extLst>
            </p:cNvPr>
            <p:cNvSpPr txBox="1"/>
            <p:nvPr/>
          </p:nvSpPr>
          <p:spPr>
            <a:xfrm>
              <a:off x="388996" y="3726164"/>
              <a:ext cx="1267800" cy="1400626"/>
            </a:xfrm>
            <a:prstGeom prst="rect">
              <a:avLst/>
            </a:prstGeom>
            <a:solidFill>
              <a:schemeClr val="accent6">
                <a:lumMod val="20000"/>
                <a:lumOff val="80000"/>
              </a:schemeClr>
            </a:solidFill>
            <a:ln w="28575">
              <a:noFill/>
            </a:ln>
          </p:spPr>
          <p:txBody>
            <a:bodyPr vert="horz" wrap="square" lIns="0" tIns="0" rIns="0" bIns="0" rtlCol="0" anchor="ctr">
              <a:noAutofit/>
            </a:bodyPr>
            <a:lstStyle>
              <a:defPPr>
                <a:defRPr lang="ja-JP"/>
              </a:defPPr>
              <a:lvl1pPr lvl="0" algn="ctr">
                <a:defRPr sz="1200">
                  <a:latin typeface="Meiryo UI" panose="020B0604030504040204" pitchFamily="50" charset="-128"/>
                  <a:ea typeface="Meiryo UI" panose="020B0604030504040204" pitchFamily="50" charset="-12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a:t>提案事業の製品の</a:t>
              </a:r>
              <a:endParaRPr lang="en-US" altLang="ja-JP"/>
            </a:p>
            <a:p>
              <a:r>
                <a:rPr lang="ja-JP" altLang="en-US"/>
                <a:t>製造等に伴う</a:t>
              </a:r>
              <a:br>
                <a:rPr lang="en-US" altLang="ja-JP"/>
              </a:br>
              <a:r>
                <a:rPr lang="en-US" altLang="ja-JP"/>
                <a:t>CO</a:t>
              </a:r>
              <a:r>
                <a:rPr lang="en-US" altLang="ja-JP" baseline="-25000"/>
                <a:t>2</a:t>
              </a:r>
              <a:r>
                <a:rPr lang="ja-JP" altLang="en-US"/>
                <a:t>排出量</a:t>
              </a:r>
              <a:endParaRPr lang="en-US" altLang="ja-JP"/>
            </a:p>
          </p:txBody>
        </p:sp>
        <p:sp>
          <p:nvSpPr>
            <p:cNvPr id="72" name="TextBox 40">
              <a:extLst>
                <a:ext uri="{FF2B5EF4-FFF2-40B4-BE49-F238E27FC236}">
                  <a16:creationId xmlns:a16="http://schemas.microsoft.com/office/drawing/2014/main" id="{A867DDB2-679D-367C-74B2-BECF7852BD82}"/>
                </a:ext>
              </a:extLst>
            </p:cNvPr>
            <p:cNvSpPr txBox="1"/>
            <p:nvPr/>
          </p:nvSpPr>
          <p:spPr>
            <a:xfrm>
              <a:off x="4615476" y="3726164"/>
              <a:ext cx="7396524" cy="137548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400" b="1" i="1">
                  <a:solidFill>
                    <a:schemeClr val="tx1"/>
                  </a:solidFill>
                  <a:latin typeface="Meiryo UI" panose="020B0604030504040204" pitchFamily="50" charset="-128"/>
                  <a:ea typeface="Meiryo UI" panose="020B0604030504040204" pitchFamily="50" charset="-128"/>
                </a:rPr>
                <a:t>（導出過程）</a:t>
              </a:r>
              <a:endParaRPr lang="en-US" altLang="ja-JP" sz="1400" b="1" i="1">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err="1">
                  <a:solidFill>
                    <a:schemeClr val="tx1"/>
                  </a:solidFill>
                  <a:latin typeface="Meiryo UI" panose="020B0604030504040204" pitchFamily="50" charset="-128"/>
                  <a:ea typeface="Meiryo UI" panose="020B0604030504040204" pitchFamily="50" charset="-128"/>
                </a:rPr>
                <a:t>Xxx</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46038" lvl="1">
                <a:buClr>
                  <a:schemeClr val="tx2"/>
                </a:buClr>
                <a:buSzPct val="100000"/>
              </a:pPr>
              <a:r>
                <a:rPr lang="ja-JP" altLang="en-US" sz="1400" b="1" i="1">
                  <a:solidFill>
                    <a:schemeClr val="tx1"/>
                  </a:solidFill>
                  <a:latin typeface="Meiryo UI" panose="020B0604030504040204" pitchFamily="50" charset="-128"/>
                  <a:ea typeface="Meiryo UI" panose="020B0604030504040204" pitchFamily="50" charset="-128"/>
                </a:rPr>
                <a:t>（出典）</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grpSp>
          <p:nvGrpSpPr>
            <p:cNvPr id="73" name="グループ化 72">
              <a:extLst>
                <a:ext uri="{FF2B5EF4-FFF2-40B4-BE49-F238E27FC236}">
                  <a16:creationId xmlns:a16="http://schemas.microsoft.com/office/drawing/2014/main" id="{71C95194-340A-4279-6BBB-58C719225EFF}"/>
                </a:ext>
              </a:extLst>
            </p:cNvPr>
            <p:cNvGrpSpPr/>
            <p:nvPr/>
          </p:nvGrpSpPr>
          <p:grpSpPr>
            <a:xfrm>
              <a:off x="1730295" y="3726164"/>
              <a:ext cx="2843128" cy="1375499"/>
              <a:chOff x="1730294" y="2241000"/>
              <a:chExt cx="4208169" cy="1085292"/>
            </a:xfrm>
          </p:grpSpPr>
          <p:sp>
            <p:nvSpPr>
              <p:cNvPr id="74" name="TextBox 40">
                <a:extLst>
                  <a:ext uri="{FF2B5EF4-FFF2-40B4-BE49-F238E27FC236}">
                    <a16:creationId xmlns:a16="http://schemas.microsoft.com/office/drawing/2014/main" id="{70F85508-4415-63DF-2E00-5864B9C1E8D7}"/>
                  </a:ext>
                </a:extLst>
              </p:cNvPr>
              <p:cNvSpPr txBox="1"/>
              <p:nvPr/>
            </p:nvSpPr>
            <p:spPr>
              <a:xfrm>
                <a:off x="1730294" y="2241000"/>
                <a:ext cx="1510592" cy="52554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75" name="TextBox 40">
                <a:extLst>
                  <a:ext uri="{FF2B5EF4-FFF2-40B4-BE49-F238E27FC236}">
                    <a16:creationId xmlns:a16="http://schemas.microsoft.com/office/drawing/2014/main" id="{FAA53003-71DF-5DD0-1844-9EC0F0E23FEE}"/>
                  </a:ext>
                </a:extLst>
              </p:cNvPr>
              <p:cNvSpPr txBox="1"/>
              <p:nvPr/>
            </p:nvSpPr>
            <p:spPr>
              <a:xfrm>
                <a:off x="3303129" y="2241000"/>
                <a:ext cx="2635334" cy="5255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rPr>
                  <a:t>●●年度</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76" name="グループ化 75">
                <a:extLst>
                  <a:ext uri="{FF2B5EF4-FFF2-40B4-BE49-F238E27FC236}">
                    <a16:creationId xmlns:a16="http://schemas.microsoft.com/office/drawing/2014/main" id="{97140E3C-989B-3842-1C73-828932203ACF}"/>
                  </a:ext>
                </a:extLst>
              </p:cNvPr>
              <p:cNvGrpSpPr/>
              <p:nvPr/>
            </p:nvGrpSpPr>
            <p:grpSpPr>
              <a:xfrm>
                <a:off x="1730294" y="2800743"/>
                <a:ext cx="4208169" cy="525549"/>
                <a:chOff x="1730294" y="2166315"/>
                <a:chExt cx="4703942" cy="496611"/>
              </a:xfrm>
            </p:grpSpPr>
            <p:sp>
              <p:nvSpPr>
                <p:cNvPr id="77" name="TextBox 40">
                  <a:extLst>
                    <a:ext uri="{FF2B5EF4-FFF2-40B4-BE49-F238E27FC236}">
                      <a16:creationId xmlns:a16="http://schemas.microsoft.com/office/drawing/2014/main" id="{F80210A3-CA0A-F003-DFFE-3D631FD81AEE}"/>
                    </a:ext>
                  </a:extLst>
                </p:cNvPr>
                <p:cNvSpPr txBox="1"/>
                <p:nvPr/>
              </p:nvSpPr>
              <p:spPr>
                <a:xfrm>
                  <a:off x="1730294" y="2166315"/>
                  <a:ext cx="1688558"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R="0" indent="0" fontAlgn="auto">
                    <a:lnSpc>
                      <a:spcPct val="100000"/>
                    </a:lnSpc>
                    <a:spcBef>
                      <a:spcPts val="0"/>
                    </a:spcBef>
                    <a:spcAft>
                      <a:spcPts val="0"/>
                    </a:spcAft>
                    <a:buClrTx/>
                    <a:buSzTx/>
                    <a:buFontTx/>
                    <a:buNone/>
                    <a:tabLst/>
                    <a:defRPr/>
                  </a:pPr>
                  <a:r>
                    <a:rPr lang="en-US" altLang="ja-JP" sz="1100">
                      <a:solidFill>
                        <a:prstClr val="black"/>
                      </a:solidFill>
                      <a:latin typeface="Meiryo UI" panose="020B0604030504040204" pitchFamily="50" charset="-128"/>
                      <a:ea typeface="Meiryo UI" panose="020B0604030504040204" pitchFamily="50" charset="-128"/>
                    </a:rPr>
                    <a:t>(b) </a:t>
                  </a:r>
                  <a:r>
                    <a:rPr lang="ja-JP" altLang="en-US" sz="1100">
                      <a:solidFill>
                        <a:prstClr val="black"/>
                      </a:solidFill>
                      <a:latin typeface="Meiryo UI" panose="020B0604030504040204" pitchFamily="50" charset="-128"/>
                      <a:ea typeface="Meiryo UI" panose="020B0604030504040204" pitchFamily="50" charset="-128"/>
                    </a:rPr>
                    <a:t>提案事業終了年度の</a:t>
                  </a:r>
                  <a:r>
                    <a:rPr lang="en-US" altLang="ja-JP" sz="1100">
                      <a:solidFill>
                        <a:prstClr val="black"/>
                      </a:solidFill>
                      <a:latin typeface="Meiryo UI" panose="020B0604030504040204" pitchFamily="50" charset="-128"/>
                      <a:ea typeface="Meiryo UI" panose="020B0604030504040204" pitchFamily="50" charset="-128"/>
                    </a:rPr>
                    <a:t>CO</a:t>
                  </a:r>
                  <a:r>
                    <a:rPr lang="en-US" altLang="ja-JP" sz="1100" baseline="-25000">
                      <a:solidFill>
                        <a:prstClr val="black"/>
                      </a:solidFill>
                      <a:latin typeface="Meiryo UI" panose="020B0604030504040204" pitchFamily="50" charset="-128"/>
                      <a:ea typeface="Meiryo UI" panose="020B0604030504040204" pitchFamily="50" charset="-128"/>
                    </a:rPr>
                    <a:t>2</a:t>
                  </a:r>
                  <a:r>
                    <a:rPr lang="ja-JP" altLang="en-US" sz="1100">
                      <a:solidFill>
                        <a:prstClr val="black"/>
                      </a:solidFill>
                      <a:latin typeface="Meiryo UI" panose="020B0604030504040204" pitchFamily="50" charset="-128"/>
                      <a:ea typeface="Meiryo UI" panose="020B0604030504040204" pitchFamily="50" charset="-128"/>
                    </a:rPr>
                    <a:t>排出量</a:t>
                  </a:r>
                </a:p>
              </p:txBody>
            </p:sp>
            <p:sp>
              <p:nvSpPr>
                <p:cNvPr id="78" name="TextBox 40">
                  <a:extLst>
                    <a:ext uri="{FF2B5EF4-FFF2-40B4-BE49-F238E27FC236}">
                      <a16:creationId xmlns:a16="http://schemas.microsoft.com/office/drawing/2014/main" id="{213C4C6C-B986-FC69-E76F-FEA8994DB192}"/>
                    </a:ext>
                  </a:extLst>
                </p:cNvPr>
                <p:cNvSpPr txBox="1"/>
                <p:nvPr/>
              </p:nvSpPr>
              <p:spPr>
                <a:xfrm>
                  <a:off x="3488428" y="2166318"/>
                  <a:ext cx="2945808"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rPr>
                    <a:t>xxtCO</a:t>
                  </a:r>
                  <a:r>
                    <a:rPr lang="en-US" altLang="ja-JP" sz="1400" baseline="-25000">
                      <a:solidFill>
                        <a:schemeClr val="tx1"/>
                      </a:solidFill>
                      <a:latin typeface="Meiryo UI" panose="020B0604030504040204" pitchFamily="50" charset="-128"/>
                      <a:ea typeface="Meiryo UI" panose="020B0604030504040204" pitchFamily="50" charset="-128"/>
                    </a:rPr>
                    <a:t>2</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p>
              </p:txBody>
            </p:sp>
          </p:grpSp>
        </p:grpSp>
      </p:grpSp>
      <p:grpSp>
        <p:nvGrpSpPr>
          <p:cNvPr id="14" name="グループ化 13">
            <a:extLst>
              <a:ext uri="{FF2B5EF4-FFF2-40B4-BE49-F238E27FC236}">
                <a16:creationId xmlns:a16="http://schemas.microsoft.com/office/drawing/2014/main" id="{0393C71A-7E18-7843-5437-0BA8484DA8C3}"/>
              </a:ext>
            </a:extLst>
          </p:cNvPr>
          <p:cNvGrpSpPr/>
          <p:nvPr/>
        </p:nvGrpSpPr>
        <p:grpSpPr>
          <a:xfrm>
            <a:off x="388996" y="5144990"/>
            <a:ext cx="11623004" cy="1400626"/>
            <a:chOff x="388996" y="5236465"/>
            <a:chExt cx="11623004" cy="1400626"/>
          </a:xfrm>
        </p:grpSpPr>
        <p:sp>
          <p:nvSpPr>
            <p:cNvPr id="79" name="TextBox 40">
              <a:extLst>
                <a:ext uri="{FF2B5EF4-FFF2-40B4-BE49-F238E27FC236}">
                  <a16:creationId xmlns:a16="http://schemas.microsoft.com/office/drawing/2014/main" id="{FA6A0FFE-C9AC-55B3-DDB1-D8964DACD7BB}"/>
                </a:ext>
              </a:extLst>
            </p:cNvPr>
            <p:cNvSpPr txBox="1"/>
            <p:nvPr/>
          </p:nvSpPr>
          <p:spPr>
            <a:xfrm>
              <a:off x="388996" y="5236465"/>
              <a:ext cx="1267800" cy="1400626"/>
            </a:xfrm>
            <a:prstGeom prst="rect">
              <a:avLst/>
            </a:prstGeom>
            <a:solidFill>
              <a:srgbClr val="DCEAF7"/>
            </a:solidFill>
            <a:ln w="28575">
              <a:noFill/>
            </a:ln>
          </p:spPr>
          <p:txBody>
            <a:bodyPr vert="horz" wrap="square" lIns="0" tIns="0" rIns="0" bIns="0" rtlCol="0" anchor="ctr">
              <a:noAutofit/>
            </a:bodyPr>
            <a:lstStyle>
              <a:defPPr>
                <a:defRPr lang="ja-JP"/>
              </a:defPPr>
              <a:lvl1pPr lvl="0" algn="ctr">
                <a:defRPr sz="1200">
                  <a:latin typeface="Meiryo UI" panose="020B0604030504040204" pitchFamily="50" charset="-128"/>
                  <a:ea typeface="Meiryo UI" panose="020B0604030504040204" pitchFamily="50" charset="-128"/>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a:t>提案事業の製品の</a:t>
              </a:r>
            </a:p>
            <a:p>
              <a:r>
                <a:rPr lang="ja-JP" altLang="en-US"/>
                <a:t>利用で期待される</a:t>
              </a:r>
              <a:endParaRPr lang="en-US" altLang="ja-JP"/>
            </a:p>
            <a:p>
              <a:r>
                <a:rPr lang="ja-JP" altLang="en-US"/>
                <a:t>削減量</a:t>
              </a:r>
            </a:p>
          </p:txBody>
        </p:sp>
        <p:sp>
          <p:nvSpPr>
            <p:cNvPr id="80" name="TextBox 40">
              <a:extLst>
                <a:ext uri="{FF2B5EF4-FFF2-40B4-BE49-F238E27FC236}">
                  <a16:creationId xmlns:a16="http://schemas.microsoft.com/office/drawing/2014/main" id="{F567CCE0-CBC0-A6CB-D1DA-F4CFC49DF883}"/>
                </a:ext>
              </a:extLst>
            </p:cNvPr>
            <p:cNvSpPr txBox="1"/>
            <p:nvPr/>
          </p:nvSpPr>
          <p:spPr>
            <a:xfrm>
              <a:off x="4615476" y="5236465"/>
              <a:ext cx="7396524" cy="137548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400" b="1" i="1">
                  <a:solidFill>
                    <a:schemeClr val="tx1"/>
                  </a:solidFill>
                  <a:latin typeface="Meiryo UI" panose="020B0604030504040204" pitchFamily="50" charset="-128"/>
                  <a:ea typeface="Meiryo UI" panose="020B0604030504040204" pitchFamily="50" charset="-128"/>
                </a:rPr>
                <a:t>（導出過程）</a:t>
              </a:r>
              <a:endParaRPr lang="en-US" altLang="ja-JP" sz="1400" b="1" i="1">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err="1">
                  <a:solidFill>
                    <a:schemeClr val="tx1"/>
                  </a:solidFill>
                  <a:latin typeface="Meiryo UI" panose="020B0604030504040204" pitchFamily="50" charset="-128"/>
                  <a:ea typeface="Meiryo UI" panose="020B0604030504040204" pitchFamily="50" charset="-128"/>
                </a:rPr>
                <a:t>Xxx</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46038" lvl="1">
                <a:buClr>
                  <a:schemeClr val="tx2"/>
                </a:buClr>
                <a:buSzPct val="100000"/>
              </a:pPr>
              <a:r>
                <a:rPr lang="ja-JP" altLang="en-US" sz="1400" b="1" i="1">
                  <a:solidFill>
                    <a:schemeClr val="tx1"/>
                  </a:solidFill>
                  <a:latin typeface="Meiryo UI" panose="020B0604030504040204" pitchFamily="50" charset="-128"/>
                  <a:ea typeface="Meiryo UI" panose="020B0604030504040204" pitchFamily="50" charset="-128"/>
                </a:rPr>
                <a:t>（出典）</a:t>
              </a:r>
              <a:endParaRPr lang="en-US" altLang="ja-JP" sz="1400">
                <a:solidFill>
                  <a:schemeClr val="tx1"/>
                </a:solidFill>
                <a:latin typeface="Meiryo UI" panose="020B0604030504040204" pitchFamily="50" charset="-128"/>
                <a:ea typeface="Meiryo UI" panose="020B0604030504040204" pitchFamily="50" charset="-128"/>
              </a:endParaRPr>
            </a:p>
            <a:p>
              <a:pPr marL="261938"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grpSp>
          <p:nvGrpSpPr>
            <p:cNvPr id="81" name="グループ化 80">
              <a:extLst>
                <a:ext uri="{FF2B5EF4-FFF2-40B4-BE49-F238E27FC236}">
                  <a16:creationId xmlns:a16="http://schemas.microsoft.com/office/drawing/2014/main" id="{D0CBEE1F-16CD-8008-D495-F86481867537}"/>
                </a:ext>
              </a:extLst>
            </p:cNvPr>
            <p:cNvGrpSpPr/>
            <p:nvPr/>
          </p:nvGrpSpPr>
          <p:grpSpPr>
            <a:xfrm>
              <a:off x="1730295" y="5236465"/>
              <a:ext cx="2843128" cy="1375499"/>
              <a:chOff x="1730294" y="2241000"/>
              <a:chExt cx="4208169" cy="1085292"/>
            </a:xfrm>
          </p:grpSpPr>
          <p:sp>
            <p:nvSpPr>
              <p:cNvPr id="82" name="TextBox 40">
                <a:extLst>
                  <a:ext uri="{FF2B5EF4-FFF2-40B4-BE49-F238E27FC236}">
                    <a16:creationId xmlns:a16="http://schemas.microsoft.com/office/drawing/2014/main" id="{8BDD6B5E-EE50-AB8F-2842-871B7AB20CAE}"/>
                  </a:ext>
                </a:extLst>
              </p:cNvPr>
              <p:cNvSpPr txBox="1"/>
              <p:nvPr/>
            </p:nvSpPr>
            <p:spPr>
              <a:xfrm>
                <a:off x="1730294" y="2241000"/>
                <a:ext cx="1510592" cy="52554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83" name="TextBox 40">
                <a:extLst>
                  <a:ext uri="{FF2B5EF4-FFF2-40B4-BE49-F238E27FC236}">
                    <a16:creationId xmlns:a16="http://schemas.microsoft.com/office/drawing/2014/main" id="{C08D2005-643D-6E2E-E314-840A65B99EE6}"/>
                  </a:ext>
                </a:extLst>
              </p:cNvPr>
              <p:cNvSpPr txBox="1"/>
              <p:nvPr/>
            </p:nvSpPr>
            <p:spPr>
              <a:xfrm>
                <a:off x="3303129" y="2241000"/>
                <a:ext cx="2635334" cy="52554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rPr>
                  <a:t>●●年度</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CE80871C-CD46-62F1-AC3B-50EDC4661CD3}"/>
                  </a:ext>
                </a:extLst>
              </p:cNvPr>
              <p:cNvGrpSpPr/>
              <p:nvPr/>
            </p:nvGrpSpPr>
            <p:grpSpPr>
              <a:xfrm>
                <a:off x="1730294" y="2800743"/>
                <a:ext cx="4208169" cy="525549"/>
                <a:chOff x="1730294" y="2166315"/>
                <a:chExt cx="4703942" cy="496611"/>
              </a:xfrm>
            </p:grpSpPr>
            <p:sp>
              <p:nvSpPr>
                <p:cNvPr id="85" name="TextBox 40">
                  <a:extLst>
                    <a:ext uri="{FF2B5EF4-FFF2-40B4-BE49-F238E27FC236}">
                      <a16:creationId xmlns:a16="http://schemas.microsoft.com/office/drawing/2014/main" id="{AB37D2EB-9216-0744-D703-607DF7D277FB}"/>
                    </a:ext>
                  </a:extLst>
                </p:cNvPr>
                <p:cNvSpPr txBox="1"/>
                <p:nvPr/>
              </p:nvSpPr>
              <p:spPr>
                <a:xfrm>
                  <a:off x="1730294" y="2166315"/>
                  <a:ext cx="1688558"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lvl="0">
                    <a:defRPr/>
                  </a:pPr>
                  <a:r>
                    <a:rPr lang="en-US" altLang="ja-JP" sz="1100">
                      <a:solidFill>
                        <a:prstClr val="black"/>
                      </a:solidFill>
                      <a:latin typeface="Meiryo UI" panose="020B0604030504040204" pitchFamily="50" charset="-128"/>
                      <a:ea typeface="Meiryo UI" panose="020B0604030504040204" pitchFamily="50" charset="-128"/>
                    </a:rPr>
                    <a:t>(c)</a:t>
                  </a:r>
                  <a:r>
                    <a:rPr lang="ja-JP" altLang="en-US" sz="1100">
                      <a:solidFill>
                        <a:prstClr val="black"/>
                      </a:solidFill>
                      <a:latin typeface="Meiryo UI" panose="020B0604030504040204" pitchFamily="50" charset="-128"/>
                      <a:ea typeface="Meiryo UI" panose="020B0604030504040204" pitchFamily="50" charset="-128"/>
                    </a:rPr>
                    <a:t>期待される削減量</a:t>
                  </a:r>
                  <a:endParaRPr lang="en-US" altLang="ja-JP" sz="900">
                    <a:solidFill>
                      <a:prstClr val="black"/>
                    </a:solidFill>
                    <a:latin typeface="Meiryo UI" panose="020B0604030504040204" pitchFamily="50" charset="-128"/>
                    <a:ea typeface="Meiryo UI" panose="020B0604030504040204" pitchFamily="50" charset="-128"/>
                  </a:endParaRPr>
                </a:p>
              </p:txBody>
            </p:sp>
            <p:sp>
              <p:nvSpPr>
                <p:cNvPr id="86" name="TextBox 40">
                  <a:extLst>
                    <a:ext uri="{FF2B5EF4-FFF2-40B4-BE49-F238E27FC236}">
                      <a16:creationId xmlns:a16="http://schemas.microsoft.com/office/drawing/2014/main" id="{BAD7B966-181C-A932-3F6D-52CB09451036}"/>
                    </a:ext>
                  </a:extLst>
                </p:cNvPr>
                <p:cNvSpPr txBox="1"/>
                <p:nvPr/>
              </p:nvSpPr>
              <p:spPr>
                <a:xfrm>
                  <a:off x="3488428" y="2166318"/>
                  <a:ext cx="2945808"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rPr>
                    <a:t>xxtCO</a:t>
                  </a:r>
                  <a:r>
                    <a:rPr lang="en-US" altLang="ja-JP" sz="1400" baseline="-25000">
                      <a:solidFill>
                        <a:schemeClr val="tx1"/>
                      </a:solidFill>
                      <a:latin typeface="Meiryo UI" panose="020B0604030504040204" pitchFamily="50" charset="-128"/>
                      <a:ea typeface="Meiryo UI" panose="020B0604030504040204" pitchFamily="50" charset="-128"/>
                    </a:rPr>
                    <a:t>2</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p>
              </p:txBody>
            </p:sp>
          </p:grpSp>
        </p:grpSp>
      </p:grpSp>
      <p:grpSp>
        <p:nvGrpSpPr>
          <p:cNvPr id="89" name="グループ化 88">
            <a:extLst>
              <a:ext uri="{FF2B5EF4-FFF2-40B4-BE49-F238E27FC236}">
                <a16:creationId xmlns:a16="http://schemas.microsoft.com/office/drawing/2014/main" id="{9715D60C-38F5-1223-3784-C91A5FF51FB9}"/>
              </a:ext>
            </a:extLst>
          </p:cNvPr>
          <p:cNvGrpSpPr/>
          <p:nvPr/>
        </p:nvGrpSpPr>
        <p:grpSpPr>
          <a:xfrm>
            <a:off x="4615476" y="1881089"/>
            <a:ext cx="7396524" cy="288000"/>
            <a:chOff x="156000" y="1879963"/>
            <a:chExt cx="5760000" cy="288000"/>
          </a:xfrm>
        </p:grpSpPr>
        <p:sp>
          <p:nvSpPr>
            <p:cNvPr id="90" name="正方形/長方形 89">
              <a:extLst>
                <a:ext uri="{FF2B5EF4-FFF2-40B4-BE49-F238E27FC236}">
                  <a16:creationId xmlns:a16="http://schemas.microsoft.com/office/drawing/2014/main" id="{F2FC9854-3105-06BD-5A1D-B6EF5F97DAD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b="1">
                  <a:solidFill>
                    <a:schemeClr val="tx1"/>
                  </a:solidFill>
                  <a:latin typeface="Meiryo UI" panose="020B0604030504040204" pitchFamily="50" charset="-128"/>
                  <a:ea typeface="Meiryo UI" panose="020B0604030504040204" pitchFamily="50" charset="-128"/>
                </a:rPr>
                <a:t>導出根拠</a:t>
              </a:r>
            </a:p>
          </p:txBody>
        </p:sp>
        <p:cxnSp>
          <p:nvCxnSpPr>
            <p:cNvPr id="91" name="直線コネクタ 90">
              <a:extLst>
                <a:ext uri="{FF2B5EF4-FFF2-40B4-BE49-F238E27FC236}">
                  <a16:creationId xmlns:a16="http://schemas.microsoft.com/office/drawing/2014/main" id="{55F646CE-E80E-9E2B-45CF-C52A97A7148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F4583EAE-B273-B1B2-5E56-453288BDCBBB}"/>
              </a:ext>
            </a:extLst>
          </p:cNvPr>
          <p:cNvSpPr/>
          <p:nvPr/>
        </p:nvSpPr>
        <p:spPr>
          <a:xfrm>
            <a:off x="8826061" y="85758"/>
            <a:ext cx="2082940" cy="32400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a:solidFill>
                  <a:schemeClr val="tx1"/>
                </a:solidFill>
                <a:latin typeface="Meiryo UI" panose="020B0604030504040204" pitchFamily="50" charset="-128"/>
                <a:ea typeface="Meiryo UI" panose="020B0604030504040204" pitchFamily="50" charset="-128"/>
              </a:rPr>
              <a:t>燃料転換以外</a:t>
            </a:r>
            <a:endParaRPr lang="en-US" altLang="ja-JP" sz="1600" b="1">
              <a:solidFill>
                <a:schemeClr val="tx1"/>
              </a:solidFill>
              <a:latin typeface="Meiryo UI" panose="020B0604030504040204" pitchFamily="50" charset="-128"/>
              <a:ea typeface="Meiryo UI" panose="020B0604030504040204" pitchFamily="50" charset="-128"/>
            </a:endParaRPr>
          </a:p>
        </p:txBody>
      </p:sp>
      <p:sp>
        <p:nvSpPr>
          <p:cNvPr id="5" name="TextBox 51">
            <a:extLst>
              <a:ext uri="{FF2B5EF4-FFF2-40B4-BE49-F238E27FC236}">
                <a16:creationId xmlns:a16="http://schemas.microsoft.com/office/drawing/2014/main" id="{C4328EE5-3FB0-E63C-8EE6-EA5F05AE2753}"/>
              </a:ext>
            </a:extLst>
          </p:cNvPr>
          <p:cNvSpPr txBox="1"/>
          <p:nvPr/>
        </p:nvSpPr>
        <p:spPr>
          <a:xfrm>
            <a:off x="4796558" y="2804130"/>
            <a:ext cx="7034359" cy="3153219"/>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600" b="1">
                <a:solidFill>
                  <a:srgbClr val="2E3558"/>
                </a:solidFill>
                <a:latin typeface="Meiryo UI" panose="020B0604030504040204" pitchFamily="50" charset="-128"/>
                <a:ea typeface="Meiryo UI" panose="020B0604030504040204" pitchFamily="50" charset="-128"/>
              </a:rPr>
              <a:t>エネルギー消費量やそれに対する排出原単位（排出量を示す係数）を基に、</a:t>
            </a:r>
            <a:endParaRPr lang="en-US" altLang="ja-JP" sz="1600" b="1">
              <a:solidFill>
                <a:srgbClr val="2E3558"/>
              </a:solidFill>
              <a:latin typeface="Meiryo UI" panose="020B0604030504040204" pitchFamily="50" charset="-128"/>
              <a:ea typeface="Meiryo UI" panose="020B0604030504040204" pitchFamily="50" charset="-128"/>
            </a:endParaRPr>
          </a:p>
          <a:p>
            <a:pPr marL="85725" algn="ctr"/>
            <a:r>
              <a:rPr lang="en-US" altLang="ja-JP" sz="1600" b="1">
                <a:solidFill>
                  <a:srgbClr val="2E3558"/>
                </a:solidFill>
                <a:latin typeface="Meiryo UI" panose="020B0604030504040204" pitchFamily="50" charset="-128"/>
                <a:ea typeface="Meiryo UI" panose="020B0604030504040204" pitchFamily="50" charset="-128"/>
              </a:rPr>
              <a:t>(a), (b), (c)</a:t>
            </a:r>
            <a:r>
              <a:rPr lang="ja-JP" altLang="en-US" sz="1600" b="1">
                <a:solidFill>
                  <a:srgbClr val="2E3558"/>
                </a:solidFill>
                <a:latin typeface="Meiryo UI" panose="020B0604030504040204" pitchFamily="50" charset="-128"/>
                <a:ea typeface="Meiryo UI" panose="020B0604030504040204" pitchFamily="50" charset="-128"/>
              </a:rPr>
              <a:t>の数値を導出した計算式を記載ください。</a:t>
            </a:r>
            <a:endParaRPr lang="en-US" altLang="ja-JP" sz="1600" b="1">
              <a:solidFill>
                <a:srgbClr val="2E3558"/>
              </a:solidFill>
              <a:latin typeface="Meiryo UI" panose="020B0604030504040204" pitchFamily="50" charset="-128"/>
              <a:ea typeface="Meiryo UI" panose="020B0604030504040204" pitchFamily="50" charset="-128"/>
            </a:endParaRPr>
          </a:p>
          <a:p>
            <a:pPr marL="85725" algn="ctr"/>
            <a:r>
              <a:rPr lang="ja-JP" altLang="en-US" sz="1600" b="1">
                <a:solidFill>
                  <a:srgbClr val="2E3558"/>
                </a:solidFill>
                <a:latin typeface="Meiryo UI" panose="020B0604030504040204" pitchFamily="50" charset="-128"/>
                <a:ea typeface="Meiryo UI" panose="020B0604030504040204" pitchFamily="50" charset="-128"/>
              </a:rPr>
              <a:t>また、排出原単位の出典・データソース等を記載ください。</a:t>
            </a:r>
            <a:endParaRPr lang="en-US" altLang="ja-JP" sz="1600" b="1">
              <a:solidFill>
                <a:srgbClr val="2E3558"/>
              </a:solidFill>
              <a:latin typeface="Meiryo UI" panose="020B0604030504040204" pitchFamily="50" charset="-128"/>
              <a:ea typeface="Meiryo UI" panose="020B0604030504040204" pitchFamily="50" charset="-128"/>
            </a:endParaRPr>
          </a:p>
          <a:p>
            <a:pPr marL="371475" indent="-285750">
              <a:buFont typeface="Arial" panose="020B0604020202020204" pitchFamily="34" charset="0"/>
              <a:buChar char="•"/>
            </a:pPr>
            <a:r>
              <a:rPr lang="ja-JP" altLang="en-US" sz="1600">
                <a:solidFill>
                  <a:srgbClr val="2E3558"/>
                </a:solidFill>
                <a:latin typeface="Meiryo UI" panose="020B0604030504040204" pitchFamily="50" charset="-128"/>
                <a:ea typeface="Meiryo UI" panose="020B0604030504040204" pitchFamily="50" charset="-128"/>
              </a:rPr>
              <a:t>上記算出において用いた評価手法とその評価手法を選択した理由も記載ください。</a:t>
            </a:r>
          </a:p>
        </p:txBody>
      </p:sp>
      <p:pic>
        <p:nvPicPr>
          <p:cNvPr id="19" name="図 18">
            <a:extLst>
              <a:ext uri="{FF2B5EF4-FFF2-40B4-BE49-F238E27FC236}">
                <a16:creationId xmlns:a16="http://schemas.microsoft.com/office/drawing/2014/main" id="{B848AFEE-BAF3-73DF-741C-E295C0AFDAAE}"/>
              </a:ext>
            </a:extLst>
          </p:cNvPr>
          <p:cNvPicPr>
            <a:picLocks noChangeAspect="1"/>
          </p:cNvPicPr>
          <p:nvPr/>
        </p:nvPicPr>
        <p:blipFill>
          <a:blip r:embed="rId6"/>
          <a:stretch>
            <a:fillRect/>
          </a:stretch>
        </p:blipFill>
        <p:spPr>
          <a:xfrm>
            <a:off x="4321170" y="85758"/>
            <a:ext cx="4261406" cy="545008"/>
          </a:xfrm>
          <a:prstGeom prst="rect">
            <a:avLst/>
          </a:prstGeom>
        </p:spPr>
      </p:pic>
    </p:spTree>
    <p:extLst>
      <p:ext uri="{BB962C8B-B14F-4D97-AF65-F5344CB8AC3E}">
        <p14:creationId xmlns:p14="http://schemas.microsoft.com/office/powerpoint/2010/main" val="42797568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28B4412C-47A0-5D34-814E-77868617F9B5}"/>
              </a:ext>
            </a:extLst>
          </p:cNvPr>
          <p:cNvSpPr/>
          <p:nvPr>
            <p:custDataLst>
              <p:tags r:id="rId1"/>
            </p:custDataLst>
          </p:nvPr>
        </p:nvSpPr>
        <p:spPr>
          <a:xfrm>
            <a:off x="565503" y="722511"/>
            <a:ext cx="1625247" cy="91578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a:solidFill>
                  <a:schemeClr val="tx1"/>
                </a:solidFill>
                <a:latin typeface="Trebuchet MS" panose="020B0603020202020204" pitchFamily="34" charset="0"/>
                <a:ea typeface="Meiryo UI" panose="020B0604030504040204" pitchFamily="50" charset="-128"/>
              </a:rPr>
              <a:t>目次</a:t>
            </a:r>
            <a:endParaRPr kumimoji="1" lang="en-US" sz="4000">
              <a:solidFill>
                <a:schemeClr val="tx1"/>
              </a:solidFill>
              <a:latin typeface="Trebuchet MS" panose="020B0603020202020204" pitchFamily="34" charset="0"/>
              <a:ea typeface="Meiryo UI" panose="020B0604030504040204" pitchFamily="50" charset="-128"/>
            </a:endParaRPr>
          </a:p>
        </p:txBody>
      </p:sp>
      <p:sp>
        <p:nvSpPr>
          <p:cNvPr id="5" name="Rectangle 23">
            <a:extLst>
              <a:ext uri="{FF2B5EF4-FFF2-40B4-BE49-F238E27FC236}">
                <a16:creationId xmlns:a16="http://schemas.microsoft.com/office/drawing/2014/main" id="{D66CDEF2-37F2-5EB1-5962-E04D13C1CBC3}"/>
              </a:ext>
            </a:extLst>
          </p:cNvPr>
          <p:cNvSpPr/>
          <p:nvPr/>
        </p:nvSpPr>
        <p:spPr>
          <a:xfrm>
            <a:off x="2796737" y="1074174"/>
            <a:ext cx="5451913" cy="4976165"/>
          </a:xfrm>
          <a:prstGeom prst="rect">
            <a:avLst/>
          </a:prstGeom>
          <a:noFill/>
          <a:ln w="9525" cap="rnd" cmpd="sng" algn="ctr">
            <a:noFill/>
            <a:prstDash val="solid"/>
            <a:round/>
            <a:headEnd type="none" w="med" len="med"/>
            <a:tailEnd type="none" w="med" len="med"/>
          </a:ln>
          <a:effectLst/>
        </p:spPr>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defRPr/>
            </a:pPr>
            <a:r>
              <a:rPr lang="ja-JP" altLang="en-US" sz="1600">
                <a:latin typeface="Trebuchet MS" panose="020B0603020202020204" pitchFamily="34" charset="0"/>
                <a:ea typeface="Meiryo UI" panose="020B0604030504040204" pitchFamily="50" charset="-128"/>
              </a:rPr>
              <a:t>（参考）審査項目と事業計画書内の各項目との関係性</a:t>
            </a:r>
            <a:endParaRPr lang="en-US" altLang="ja-JP" sz="1600">
              <a:latin typeface="Trebuchet MS" panose="020B0603020202020204" pitchFamily="34" charset="0"/>
              <a:ea typeface="Meiryo UI" panose="020B0604030504040204" pitchFamily="50" charset="-128"/>
            </a:endParaRPr>
          </a:p>
          <a:p>
            <a:pPr>
              <a:spcBef>
                <a:spcPts val="600"/>
              </a:spcBef>
              <a:defRPr/>
            </a:pPr>
            <a:r>
              <a:rPr kumimoji="0" lang="ja-JP" altLang="en-US" sz="16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本応募申請の概要</a:t>
            </a:r>
            <a:endParaRPr kumimoji="0" lang="en-US" altLang="ja-JP" sz="16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a:spcBef>
                <a:spcPts val="600"/>
              </a:spcBef>
              <a:defRPr/>
            </a:pPr>
            <a:r>
              <a:rPr kumimoji="0" lang="ja-JP" altLang="en-US" sz="1600" kern="0">
                <a:solidFill>
                  <a:prstClr val="black"/>
                </a:solidFill>
                <a:latin typeface="Meiryo UI" panose="020B0604030504040204" pitchFamily="50" charset="-128"/>
                <a:ea typeface="Meiryo UI" panose="020B0604030504040204" pitchFamily="50" charset="-128"/>
              </a:rPr>
              <a:t>本応募申請の体制</a:t>
            </a:r>
            <a:endPar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342900" lvl="0" indent="-342900">
              <a:spcBef>
                <a:spcPts val="600"/>
              </a:spcBef>
              <a:buFont typeface="+mj-ea"/>
              <a:buAutoNum type="circleNumDbPlain"/>
              <a:tabLst>
                <a:tab pos="533400" algn="l"/>
              </a:tabLst>
              <a:defRPr/>
            </a:pPr>
            <a:r>
              <a:rPr kumimoji="0" lang="ja-JP" altLang="en-US" sz="1600" kern="0">
                <a:solidFill>
                  <a:prstClr val="black"/>
                </a:solidFill>
                <a:latin typeface="Meiryo UI" panose="020B0604030504040204" pitchFamily="50" charset="-128"/>
                <a:ea typeface="Meiryo UI" panose="020B0604030504040204" pitchFamily="50" charset="-128"/>
              </a:rPr>
              <a:t>基本的事項の審査</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ア</a:t>
            </a:r>
            <a: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基本的要件</a:t>
            </a:r>
            <a:b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b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イ</a:t>
            </a:r>
            <a: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適格性</a:t>
            </a:r>
            <a:b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b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ウ</a:t>
            </a:r>
            <a: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経営層のコミットメント</a:t>
            </a:r>
            <a:b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b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オ</a:t>
            </a:r>
            <a:r>
              <a:rPr kumimoji="0" lang="en-US" altLang="ja-JP"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0" lang="ja-JP" altLang="en-US" sz="12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財務の健全性</a:t>
            </a:r>
            <a:endParaRPr kumimoji="0" lang="en-US" altLang="ja-JP" sz="1600" kern="0">
              <a:solidFill>
                <a:prstClr val="black"/>
              </a:solidFill>
              <a:latin typeface="Meiryo UI" panose="020B0604030504040204" pitchFamily="50" charset="-128"/>
              <a:ea typeface="Meiryo UI" panose="020B0604030504040204" pitchFamily="50" charset="-128"/>
            </a:endParaRPr>
          </a:p>
          <a:p>
            <a:pPr marL="342900" indent="-342900">
              <a:spcBef>
                <a:spcPts val="600"/>
              </a:spcBef>
              <a:buFont typeface="+mj-ea"/>
              <a:buAutoNum type="circleNumDbPlain"/>
              <a:tabLst>
                <a:tab pos="533400" algn="l"/>
              </a:tabLst>
              <a:defRPr/>
            </a:pPr>
            <a:r>
              <a:rPr kumimoji="0" lang="ja-JP" altLang="en-US" sz="1600" kern="0">
                <a:solidFill>
                  <a:prstClr val="black"/>
                </a:solidFill>
                <a:latin typeface="Meiryo UI" panose="020B0604030504040204" pitchFamily="50" charset="-128"/>
                <a:ea typeface="Meiryo UI" panose="020B0604030504040204" pitchFamily="50" charset="-128"/>
              </a:rPr>
              <a:t>間接補助事業</a:t>
            </a:r>
            <a:r>
              <a:rPr kumimoji="0" lang="en-US" altLang="ja-JP" sz="1600" kern="0">
                <a:solidFill>
                  <a:prstClr val="black"/>
                </a:solidFill>
                <a:latin typeface="Meiryo UI" panose="020B0604030504040204" pitchFamily="50" charset="-128"/>
                <a:ea typeface="Meiryo UI" panose="020B0604030504040204" pitchFamily="50" charset="-128"/>
              </a:rPr>
              <a:t>/</a:t>
            </a:r>
            <a:r>
              <a:rPr kumimoji="0" lang="ja-JP" altLang="en-US" sz="1600" kern="0">
                <a:solidFill>
                  <a:prstClr val="black"/>
                </a:solidFill>
                <a:latin typeface="Meiryo UI" panose="020B0604030504040204" pitchFamily="50" charset="-128"/>
                <a:ea typeface="Meiryo UI" panose="020B0604030504040204" pitchFamily="50" charset="-128"/>
              </a:rPr>
              <a:t>提案事業の実現性の審査</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600" kern="0">
                <a:solidFill>
                  <a:prstClr val="black"/>
                </a:solidFill>
                <a:latin typeface="Meiryo UI" panose="020B0604030504040204" pitchFamily="50" charset="-128"/>
                <a:ea typeface="Meiryo UI" panose="020B0604030504040204" pitchFamily="50" charset="-128"/>
              </a:rPr>
              <a:t>（</a:t>
            </a:r>
            <a:r>
              <a:rPr kumimoji="0" lang="en-US" altLang="ja-JP" sz="1600" kern="0">
                <a:solidFill>
                  <a:prstClr val="black"/>
                </a:solidFill>
                <a:latin typeface="Meiryo UI" panose="020B0604030504040204" pitchFamily="50" charset="-128"/>
                <a:ea typeface="Meiryo UI" panose="020B0604030504040204" pitchFamily="50" charset="-128"/>
              </a:rPr>
              <a:t>Pre-FEED</a:t>
            </a:r>
            <a:r>
              <a:rPr kumimoji="0" lang="ja-JP" altLang="en-US" sz="1600" kern="0">
                <a:solidFill>
                  <a:prstClr val="black"/>
                </a:solidFill>
                <a:latin typeface="Meiryo UI" panose="020B0604030504040204" pitchFamily="50" charset="-128"/>
                <a:ea typeface="Meiryo UI" panose="020B0604030504040204" pitchFamily="50" charset="-128"/>
              </a:rPr>
              <a:t>・</a:t>
            </a:r>
            <a:r>
              <a:rPr kumimoji="0" lang="en-US" altLang="ja-JP" sz="1600" kern="0">
                <a:solidFill>
                  <a:prstClr val="black"/>
                </a:solidFill>
                <a:latin typeface="Meiryo UI" panose="020B0604030504040204" pitchFamily="50" charset="-128"/>
                <a:ea typeface="Meiryo UI" panose="020B0604030504040204" pitchFamily="50" charset="-128"/>
              </a:rPr>
              <a:t>FEED</a:t>
            </a:r>
            <a:r>
              <a:rPr kumimoji="0" lang="ja-JP" altLang="en-US" sz="1600" kern="0">
                <a:solidFill>
                  <a:prstClr val="black"/>
                </a:solidFill>
                <a:latin typeface="Meiryo UI" panose="020B0604030504040204" pitchFamily="50" charset="-128"/>
                <a:ea typeface="Meiryo UI" panose="020B0604030504040204" pitchFamily="50" charset="-128"/>
              </a:rPr>
              <a:t>初期の実現性）</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ア</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概要</a:t>
            </a:r>
            <a:br>
              <a:rPr kumimoji="0" lang="ja-JP" altLang="en-US"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イ</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間接補助事業の実施内容・スケジュール（</a:t>
            </a:r>
            <a:r>
              <a:rPr kumimoji="0" lang="en-US" altLang="ja-JP" sz="1200" kern="0">
                <a:solidFill>
                  <a:prstClr val="black"/>
                </a:solidFill>
                <a:latin typeface="Meiryo UI" panose="020B0604030504040204" pitchFamily="50" charset="-128"/>
                <a:ea typeface="Meiryo UI" panose="020B0604030504040204" pitchFamily="50" charset="-128"/>
              </a:rPr>
              <a:t>ⅰ</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ja-JP" altLang="en-US"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イ</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間接補助事業の実施内容・スケジュール（</a:t>
            </a:r>
            <a:r>
              <a:rPr kumimoji="0" lang="en-US" altLang="ja-JP" sz="1200" kern="0">
                <a:solidFill>
                  <a:prstClr val="black"/>
                </a:solidFill>
                <a:latin typeface="Meiryo UI" panose="020B0604030504040204" pitchFamily="50" charset="-128"/>
                <a:ea typeface="Meiryo UI" panose="020B0604030504040204" pitchFamily="50" charset="-128"/>
              </a:rPr>
              <a:t>ⅱ</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ja-JP" altLang="en-US"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イ</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間接補助事業の実施内容・スケジュール（</a:t>
            </a:r>
            <a:r>
              <a:rPr kumimoji="0" lang="en-US" altLang="ja-JP" sz="1200" kern="0">
                <a:solidFill>
                  <a:prstClr val="black"/>
                </a:solidFill>
                <a:latin typeface="Meiryo UI" panose="020B0604030504040204" pitchFamily="50" charset="-128"/>
                <a:ea typeface="Meiryo UI" panose="020B0604030504040204" pitchFamily="50" charset="-128"/>
              </a:rPr>
              <a:t>ⅲ</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ja-JP" altLang="en-US"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ウ</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実施体制（</a:t>
            </a:r>
            <a:r>
              <a:rPr kumimoji="0" lang="en-US" altLang="ja-JP" sz="1200" kern="0">
                <a:solidFill>
                  <a:prstClr val="black"/>
                </a:solidFill>
                <a:latin typeface="Meiryo UI" panose="020B0604030504040204" pitchFamily="50" charset="-128"/>
                <a:ea typeface="Meiryo UI" panose="020B0604030504040204" pitchFamily="50" charset="-128"/>
              </a:rPr>
              <a:t>ⅰ</a:t>
            </a:r>
            <a:r>
              <a:rPr kumimoji="0" lang="ja-JP" altLang="en-US" sz="1200" kern="0">
                <a:solidFill>
                  <a:prstClr val="black"/>
                </a:solidFill>
                <a:latin typeface="Meiryo UI" panose="020B0604030504040204" pitchFamily="50" charset="-128"/>
                <a:ea typeface="Meiryo UI" panose="020B0604030504040204" pitchFamily="50" charset="-128"/>
              </a:rPr>
              <a:t>）～（</a:t>
            </a:r>
            <a:r>
              <a:rPr kumimoji="0" lang="en-US" altLang="ja-JP" sz="1200" kern="0">
                <a:solidFill>
                  <a:prstClr val="black"/>
                </a:solidFill>
                <a:latin typeface="Meiryo UI" panose="020B0604030504040204" pitchFamily="50" charset="-128"/>
                <a:ea typeface="Meiryo UI" panose="020B0604030504040204" pitchFamily="50" charset="-128"/>
              </a:rPr>
              <a:t>ⅲ</a:t>
            </a:r>
            <a:r>
              <a:rPr kumimoji="0" lang="ja-JP" altLang="en-US" sz="1200" kern="0">
                <a:solidFill>
                  <a:prstClr val="black"/>
                </a:solidFill>
                <a:latin typeface="Meiryo UI" panose="020B0604030504040204" pitchFamily="50" charset="-128"/>
                <a:ea typeface="Meiryo UI" panose="020B0604030504040204" pitchFamily="50" charset="-128"/>
              </a:rPr>
              <a:t>）</a:t>
            </a:r>
          </a:p>
          <a:p>
            <a:pPr marL="342000" indent="-342000">
              <a:spcBef>
                <a:spcPts val="600"/>
              </a:spcBef>
              <a:tabLst>
                <a:tab pos="533400" algn="l"/>
              </a:tabLst>
              <a:defRPr/>
            </a:pPr>
            <a:r>
              <a:rPr kumimoji="0" lang="ja-JP" altLang="en-US" sz="1600" kern="0">
                <a:solidFill>
                  <a:prstClr val="black"/>
                </a:solidFill>
                <a:latin typeface="Meiryo UI" panose="020B0604030504040204" pitchFamily="50" charset="-128"/>
                <a:ea typeface="Meiryo UI" panose="020B0604030504040204" pitchFamily="50" charset="-128"/>
              </a:rPr>
              <a:t>②　間接補助事業</a:t>
            </a:r>
            <a:r>
              <a:rPr kumimoji="0" lang="en-US" altLang="ja-JP" sz="1600" kern="0">
                <a:solidFill>
                  <a:prstClr val="black"/>
                </a:solidFill>
                <a:latin typeface="Meiryo UI" panose="020B0604030504040204" pitchFamily="50" charset="-128"/>
                <a:ea typeface="Meiryo UI" panose="020B0604030504040204" pitchFamily="50" charset="-128"/>
              </a:rPr>
              <a:t>/</a:t>
            </a:r>
            <a:r>
              <a:rPr kumimoji="0" lang="ja-JP" altLang="en-US" sz="1600" kern="0">
                <a:solidFill>
                  <a:prstClr val="black"/>
                </a:solidFill>
                <a:latin typeface="Meiryo UI" panose="020B0604030504040204" pitchFamily="50" charset="-128"/>
                <a:ea typeface="Meiryo UI" panose="020B0604030504040204" pitchFamily="50" charset="-128"/>
              </a:rPr>
              <a:t>提案事業の実現性の審査</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600" kern="0">
                <a:solidFill>
                  <a:prstClr val="black"/>
                </a:solidFill>
                <a:latin typeface="Meiryo UI" panose="020B0604030504040204" pitchFamily="50" charset="-128"/>
                <a:ea typeface="Meiryo UI" panose="020B0604030504040204" pitchFamily="50" charset="-128"/>
              </a:rPr>
              <a:t>（</a:t>
            </a:r>
            <a:r>
              <a:rPr kumimoji="0" lang="en-US" altLang="ja-JP" sz="1600" kern="0">
                <a:solidFill>
                  <a:prstClr val="black"/>
                </a:solidFill>
                <a:latin typeface="Meiryo UI" panose="020B0604030504040204" pitchFamily="50" charset="-128"/>
                <a:ea typeface="Meiryo UI" panose="020B0604030504040204" pitchFamily="50" charset="-128"/>
              </a:rPr>
              <a:t>FEED</a:t>
            </a:r>
            <a:r>
              <a:rPr kumimoji="0" lang="ja-JP" altLang="en-US" sz="1600" kern="0">
                <a:solidFill>
                  <a:prstClr val="black"/>
                </a:solidFill>
                <a:latin typeface="Meiryo UI" panose="020B0604030504040204" pitchFamily="50" charset="-128"/>
                <a:ea typeface="Meiryo UI" panose="020B0604030504040204" pitchFamily="50" charset="-128"/>
              </a:rPr>
              <a:t>以降の実現性）</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エ</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投資の蓋然性（</a:t>
            </a:r>
            <a:r>
              <a:rPr kumimoji="0" lang="en-US" altLang="ja-JP" sz="1200" kern="0">
                <a:solidFill>
                  <a:prstClr val="black"/>
                </a:solidFill>
                <a:latin typeface="Meiryo UI" panose="020B0604030504040204" pitchFamily="50" charset="-128"/>
                <a:ea typeface="Meiryo UI" panose="020B0604030504040204" pitchFamily="50" charset="-128"/>
              </a:rPr>
              <a:t>FEED</a:t>
            </a:r>
            <a:r>
              <a:rPr kumimoji="0" lang="ja-JP" altLang="en-US" sz="1200" kern="0">
                <a:solidFill>
                  <a:prstClr val="black"/>
                </a:solidFill>
                <a:latin typeface="Meiryo UI" panose="020B0604030504040204" pitchFamily="50" charset="-128"/>
                <a:ea typeface="Meiryo UI" panose="020B0604030504040204" pitchFamily="50" charset="-128"/>
              </a:rPr>
              <a:t>以降の計画）（</a:t>
            </a:r>
            <a:r>
              <a:rPr kumimoji="0" lang="en-US" altLang="ja-JP" sz="1200" kern="0">
                <a:solidFill>
                  <a:prstClr val="black"/>
                </a:solidFill>
                <a:latin typeface="Meiryo UI" panose="020B0604030504040204" pitchFamily="50" charset="-128"/>
                <a:ea typeface="Meiryo UI" panose="020B0604030504040204" pitchFamily="50" charset="-128"/>
              </a:rPr>
              <a:t>ⅰ</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エ</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投資の蓋然性（</a:t>
            </a:r>
            <a:r>
              <a:rPr kumimoji="0" lang="en-US" altLang="ja-JP" sz="1200" kern="0">
                <a:solidFill>
                  <a:prstClr val="black"/>
                </a:solidFill>
                <a:latin typeface="Meiryo UI" panose="020B0604030504040204" pitchFamily="50" charset="-128"/>
                <a:ea typeface="Meiryo UI" panose="020B0604030504040204" pitchFamily="50" charset="-128"/>
              </a:rPr>
              <a:t>FEED</a:t>
            </a:r>
            <a:r>
              <a:rPr kumimoji="0" lang="ja-JP" altLang="en-US" sz="1200" kern="0">
                <a:solidFill>
                  <a:prstClr val="black"/>
                </a:solidFill>
                <a:latin typeface="Meiryo UI" panose="020B0604030504040204" pitchFamily="50" charset="-128"/>
                <a:ea typeface="Meiryo UI" panose="020B0604030504040204" pitchFamily="50" charset="-128"/>
              </a:rPr>
              <a:t>以降の計画）（</a:t>
            </a:r>
            <a:r>
              <a:rPr kumimoji="0" lang="en-US" altLang="ja-JP" sz="1200" kern="0">
                <a:solidFill>
                  <a:prstClr val="black"/>
                </a:solidFill>
                <a:latin typeface="Meiryo UI" panose="020B0604030504040204" pitchFamily="50" charset="-128"/>
                <a:ea typeface="Meiryo UI" panose="020B0604030504040204" pitchFamily="50" charset="-128"/>
              </a:rPr>
              <a:t>ⅱ</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エ</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投資の蓋然性（</a:t>
            </a:r>
            <a:r>
              <a:rPr kumimoji="0" lang="en-US" altLang="ja-JP" sz="1200" kern="0">
                <a:solidFill>
                  <a:prstClr val="black"/>
                </a:solidFill>
                <a:latin typeface="Meiryo UI" panose="020B0604030504040204" pitchFamily="50" charset="-128"/>
                <a:ea typeface="Meiryo UI" panose="020B0604030504040204" pitchFamily="50" charset="-128"/>
              </a:rPr>
              <a:t>FEED</a:t>
            </a:r>
            <a:r>
              <a:rPr kumimoji="0" lang="ja-JP" altLang="en-US" sz="1200" kern="0">
                <a:solidFill>
                  <a:prstClr val="black"/>
                </a:solidFill>
                <a:latin typeface="Meiryo UI" panose="020B0604030504040204" pitchFamily="50" charset="-128"/>
                <a:ea typeface="Meiryo UI" panose="020B0604030504040204" pitchFamily="50" charset="-128"/>
              </a:rPr>
              <a:t>以降の計画）（</a:t>
            </a:r>
            <a:r>
              <a:rPr kumimoji="0" lang="en-US" altLang="ja-JP" sz="1200" kern="0">
                <a:solidFill>
                  <a:prstClr val="black"/>
                </a:solidFill>
                <a:latin typeface="Meiryo UI" panose="020B0604030504040204" pitchFamily="50" charset="-128"/>
                <a:ea typeface="Meiryo UI" panose="020B0604030504040204" pitchFamily="50" charset="-128"/>
              </a:rPr>
              <a:t>ⅲ</a:t>
            </a:r>
            <a:r>
              <a:rPr kumimoji="0" lang="ja-JP" altLang="en-US" sz="1200" kern="0">
                <a:solidFill>
                  <a:prstClr val="black"/>
                </a:solidFill>
                <a:latin typeface="Meiryo UI" panose="020B0604030504040204" pitchFamily="50" charset="-128"/>
                <a:ea typeface="Meiryo UI" panose="020B0604030504040204" pitchFamily="50" charset="-128"/>
              </a:rPr>
              <a:t>）～ （</a:t>
            </a:r>
            <a:r>
              <a:rPr kumimoji="0" lang="en-US" altLang="ja-JP" sz="1200" kern="0">
                <a:solidFill>
                  <a:prstClr val="black"/>
                </a:solidFill>
                <a:latin typeface="Meiryo UI" panose="020B0604030504040204" pitchFamily="50" charset="-128"/>
                <a:ea typeface="Meiryo UI" panose="020B0604030504040204" pitchFamily="50" charset="-128"/>
              </a:rPr>
              <a:t>ⅳ</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エ</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投資の蓋然性（</a:t>
            </a:r>
            <a:r>
              <a:rPr kumimoji="0" lang="en-US" altLang="ja-JP" sz="1200" kern="0">
                <a:solidFill>
                  <a:prstClr val="black"/>
                </a:solidFill>
                <a:latin typeface="Meiryo UI" panose="020B0604030504040204" pitchFamily="50" charset="-128"/>
                <a:ea typeface="Meiryo UI" panose="020B0604030504040204" pitchFamily="50" charset="-128"/>
              </a:rPr>
              <a:t>FEED</a:t>
            </a:r>
            <a:r>
              <a:rPr kumimoji="0" lang="ja-JP" altLang="en-US" sz="1200" kern="0">
                <a:solidFill>
                  <a:prstClr val="black"/>
                </a:solidFill>
                <a:latin typeface="Meiryo UI" panose="020B0604030504040204" pitchFamily="50" charset="-128"/>
                <a:ea typeface="Meiryo UI" panose="020B0604030504040204" pitchFamily="50" charset="-128"/>
              </a:rPr>
              <a:t>以降の計画）（</a:t>
            </a:r>
            <a:r>
              <a:rPr kumimoji="0" lang="en-US" altLang="ja-JP" sz="1200" kern="0">
                <a:solidFill>
                  <a:prstClr val="black"/>
                </a:solidFill>
                <a:latin typeface="Meiryo UI" panose="020B0604030504040204" pitchFamily="50" charset="-128"/>
                <a:ea typeface="Meiryo UI" panose="020B0604030504040204" pitchFamily="50" charset="-128"/>
              </a:rPr>
              <a:t>ⅴ</a:t>
            </a:r>
            <a:r>
              <a:rPr kumimoji="0" lang="ja-JP" altLang="en-US" sz="1200" kern="0">
                <a:solidFill>
                  <a:prstClr val="black"/>
                </a:solidFill>
                <a:latin typeface="Meiryo UI" panose="020B0604030504040204" pitchFamily="50" charset="-128"/>
                <a:ea typeface="Meiryo UI" panose="020B0604030504040204" pitchFamily="50" charset="-128"/>
              </a:rPr>
              <a:t>）</a:t>
            </a:r>
            <a:endParaRPr kumimoji="0" lang="en-US" altLang="ja-JP" sz="1600" kern="0">
              <a:solidFill>
                <a:prstClr val="black"/>
              </a:solidFill>
              <a:latin typeface="Meiryo UI" panose="020B0604030504040204" pitchFamily="50" charset="-128"/>
              <a:ea typeface="Meiryo UI" panose="020B0604030504040204" pitchFamily="50" charset="-128"/>
            </a:endParaRPr>
          </a:p>
        </p:txBody>
      </p:sp>
      <p:sp>
        <p:nvSpPr>
          <p:cNvPr id="3" name="Rectangle 23">
            <a:extLst>
              <a:ext uri="{FF2B5EF4-FFF2-40B4-BE49-F238E27FC236}">
                <a16:creationId xmlns:a16="http://schemas.microsoft.com/office/drawing/2014/main" id="{C6C0813A-04BD-28B5-1AF6-A535FBF8FB04}"/>
              </a:ext>
            </a:extLst>
          </p:cNvPr>
          <p:cNvSpPr/>
          <p:nvPr/>
        </p:nvSpPr>
        <p:spPr>
          <a:xfrm>
            <a:off x="7960138" y="2036794"/>
            <a:ext cx="5451913" cy="1713734"/>
          </a:xfrm>
          <a:prstGeom prst="rect">
            <a:avLst/>
          </a:prstGeom>
          <a:noFill/>
          <a:ln w="9525" cap="rnd" cmpd="sng" algn="ctr">
            <a:noFill/>
            <a:prstDash val="solid"/>
            <a:round/>
            <a:headEnd type="none" w="med" len="med"/>
            <a:tailEnd type="none" w="med" len="med"/>
          </a:ln>
          <a:effectLst/>
        </p:spPr>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marL="342000" indent="-342000">
              <a:spcBef>
                <a:spcPts val="600"/>
              </a:spcBef>
              <a:tabLst>
                <a:tab pos="533400" algn="l"/>
              </a:tabLst>
              <a:defRPr/>
            </a:pPr>
            <a:r>
              <a:rPr kumimoji="0" lang="ja-JP" altLang="en-US" sz="1600" kern="0">
                <a:solidFill>
                  <a:prstClr val="black"/>
                </a:solidFill>
                <a:latin typeface="Meiryo UI" panose="020B0604030504040204" pitchFamily="50" charset="-128"/>
                <a:ea typeface="Meiryo UI" panose="020B0604030504040204" pitchFamily="50" charset="-128"/>
              </a:rPr>
              <a:t>③　産業競争力強化への貢献に関する審査</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ア</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グリーン市場獲得に向けた事業戦略（</a:t>
            </a:r>
            <a:r>
              <a:rPr kumimoji="0" lang="en-US" altLang="ja-JP" sz="1200" kern="0">
                <a:solidFill>
                  <a:prstClr val="black"/>
                </a:solidFill>
                <a:latin typeface="Meiryo UI" panose="020B0604030504040204" pitchFamily="50" charset="-128"/>
                <a:ea typeface="Meiryo UI" panose="020B0604030504040204" pitchFamily="50" charset="-128"/>
              </a:rPr>
              <a:t>ⅰ</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ア</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グリーン市場獲得に向けた事業戦略（</a:t>
            </a:r>
            <a:r>
              <a:rPr kumimoji="0" lang="en-US" altLang="ja-JP" sz="1200" kern="0">
                <a:solidFill>
                  <a:prstClr val="black"/>
                </a:solidFill>
                <a:latin typeface="Meiryo UI" panose="020B0604030504040204" pitchFamily="50" charset="-128"/>
                <a:ea typeface="Meiryo UI" panose="020B0604030504040204" pitchFamily="50" charset="-128"/>
              </a:rPr>
              <a:t>ⅱ</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ア</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グリーン市場獲得に向けた事業戦略（</a:t>
            </a:r>
            <a:r>
              <a:rPr kumimoji="0" lang="en-US" altLang="ja-JP" sz="1200" kern="0">
                <a:solidFill>
                  <a:prstClr val="black"/>
                </a:solidFill>
                <a:latin typeface="Meiryo UI" panose="020B0604030504040204" pitchFamily="50" charset="-128"/>
                <a:ea typeface="Meiryo UI" panose="020B0604030504040204" pitchFamily="50" charset="-128"/>
              </a:rPr>
              <a:t>ⅲ</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イ</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技術的革新性（</a:t>
            </a:r>
            <a:r>
              <a:rPr kumimoji="0" lang="en-US" altLang="ja-JP" sz="1200" kern="0">
                <a:solidFill>
                  <a:prstClr val="black"/>
                </a:solidFill>
                <a:latin typeface="Meiryo UI" panose="020B0604030504040204" pitchFamily="50" charset="-128"/>
                <a:ea typeface="Meiryo UI" panose="020B0604030504040204" pitchFamily="50" charset="-128"/>
              </a:rPr>
              <a:t>ⅰ</a:t>
            </a:r>
            <a:r>
              <a:rPr kumimoji="0" lang="ja-JP" altLang="en-US" sz="1200" kern="0">
                <a:solidFill>
                  <a:prstClr val="black"/>
                </a:solidFill>
                <a:latin typeface="Meiryo UI" panose="020B0604030504040204" pitchFamily="50" charset="-128"/>
                <a:ea typeface="Meiryo UI" panose="020B0604030504040204" pitchFamily="50" charset="-128"/>
              </a:rPr>
              <a:t>）～（</a:t>
            </a:r>
            <a:r>
              <a:rPr kumimoji="0" lang="en-US" altLang="ja-JP" sz="1200" kern="0">
                <a:solidFill>
                  <a:prstClr val="black"/>
                </a:solidFill>
                <a:latin typeface="Meiryo UI" panose="020B0604030504040204" pitchFamily="50" charset="-128"/>
                <a:ea typeface="Meiryo UI" panose="020B0604030504040204" pitchFamily="50" charset="-128"/>
              </a:rPr>
              <a:t>ⅲ</a:t>
            </a:r>
            <a:r>
              <a:rPr kumimoji="0" lang="ja-JP" altLang="en-US" sz="1200" kern="0">
                <a:solidFill>
                  <a:prstClr val="black"/>
                </a:solidFill>
                <a:latin typeface="Meiryo UI" panose="020B0604030504040204" pitchFamily="50" charset="-128"/>
                <a:ea typeface="Meiryo UI" panose="020B0604030504040204" pitchFamily="50" charset="-128"/>
              </a:rPr>
              <a:t>）</a:t>
            </a:r>
            <a:br>
              <a:rPr kumimoji="0" lang="en-US" altLang="ja-JP" sz="1200" kern="0">
                <a:solidFill>
                  <a:prstClr val="black"/>
                </a:solidFill>
                <a:latin typeface="Meiryo UI" panose="020B0604030504040204" pitchFamily="50" charset="-128"/>
                <a:ea typeface="Meiryo UI" panose="020B0604030504040204" pitchFamily="50" charset="-128"/>
              </a:rPr>
            </a:br>
            <a:r>
              <a:rPr kumimoji="0" lang="ja-JP" altLang="en-US" sz="1200" kern="0">
                <a:solidFill>
                  <a:prstClr val="black"/>
                </a:solidFill>
                <a:latin typeface="Meiryo UI" panose="020B0604030504040204" pitchFamily="50" charset="-128"/>
                <a:ea typeface="Meiryo UI" panose="020B0604030504040204" pitchFamily="50" charset="-128"/>
              </a:rPr>
              <a:t>ウ</a:t>
            </a: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提案事業による経済波及効果</a:t>
            </a:r>
            <a:endParaRPr kumimoji="0" lang="en-US" altLang="ja-JP" sz="1200" kern="0">
              <a:solidFill>
                <a:prstClr val="black"/>
              </a:solidFill>
              <a:latin typeface="Meiryo UI" panose="020B0604030504040204" pitchFamily="50" charset="-128"/>
              <a:ea typeface="Meiryo UI" panose="020B0604030504040204" pitchFamily="50" charset="-128"/>
            </a:endParaRPr>
          </a:p>
          <a:p>
            <a:pPr marL="342000" indent="-342000">
              <a:spcBef>
                <a:spcPts val="600"/>
              </a:spcBef>
              <a:tabLst>
                <a:tab pos="533400" algn="l"/>
              </a:tabLst>
              <a:defRPr/>
            </a:pPr>
            <a:r>
              <a:rPr kumimoji="0" lang="ja-JP" altLang="en-US" sz="1600" kern="0">
                <a:solidFill>
                  <a:prstClr val="black"/>
                </a:solidFill>
                <a:latin typeface="Meiryo UI" panose="020B0604030504040204" pitchFamily="50" charset="-128"/>
                <a:ea typeface="Meiryo UI" panose="020B0604030504040204" pitchFamily="50" charset="-128"/>
              </a:rPr>
              <a:t>④　排出削減への貢献に関する審査</a:t>
            </a:r>
            <a:br>
              <a:rPr kumimoji="0" lang="en-US" altLang="ja-JP" sz="1600" kern="0">
                <a:solidFill>
                  <a:prstClr val="black"/>
                </a:solidFill>
                <a:latin typeface="Meiryo UI" panose="020B0604030504040204" pitchFamily="50" charset="-128"/>
                <a:ea typeface="Meiryo UI" panose="020B0604030504040204" pitchFamily="50" charset="-128"/>
              </a:rPr>
            </a:br>
            <a:r>
              <a:rPr kumimoji="0" lang="en-US" altLang="ja-JP" sz="1200" kern="0">
                <a:solidFill>
                  <a:prstClr val="black"/>
                </a:solidFill>
                <a:latin typeface="Meiryo UI" panose="020B0604030504040204" pitchFamily="50" charset="-128"/>
                <a:ea typeface="Meiryo UI" panose="020B0604030504040204" pitchFamily="50" charset="-128"/>
              </a:rPr>
              <a:t>	</a:t>
            </a:r>
            <a:r>
              <a:rPr kumimoji="0" lang="ja-JP" altLang="en-US" sz="1200" kern="0">
                <a:solidFill>
                  <a:prstClr val="black"/>
                </a:solidFill>
                <a:latin typeface="Meiryo UI" panose="020B0604030504040204" pitchFamily="50" charset="-128"/>
                <a:ea typeface="Meiryo UI" panose="020B0604030504040204" pitchFamily="50" charset="-128"/>
              </a:rPr>
              <a:t>排出削減への貢献に関する審査</a:t>
            </a:r>
            <a:endParaRPr kumimoji="0" lang="en-US" altLang="ja-JP" sz="1200" kern="0">
              <a:solidFill>
                <a:prstClr val="black"/>
              </a:solidFill>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0CC8FCC-C47F-8D2E-1D4F-16F1D9AF7B69}"/>
              </a:ext>
            </a:extLst>
          </p:cNvPr>
          <p:cNvSpPr>
            <a:spLocks noGrp="1"/>
          </p:cNvSpPr>
          <p:nvPr>
            <p:ph type="sldNum" sz="quarter" idx="12"/>
          </p:nvPr>
        </p:nvSpPr>
        <p:spPr/>
        <p:txBody>
          <a:bodyPr/>
          <a:lstStyle/>
          <a:p>
            <a:fld id="{10286BC7-5414-4C49-9670-CCB5BF938726}" type="slidenum">
              <a:rPr kumimoji="1" lang="ja-JP" altLang="en-US" smtClean="0"/>
              <a:t>4</a:t>
            </a:fld>
            <a:endParaRPr kumimoji="1" lang="ja-JP" altLang="en-US"/>
          </a:p>
        </p:txBody>
      </p:sp>
    </p:spTree>
    <p:extLst>
      <p:ext uri="{BB962C8B-B14F-4D97-AF65-F5344CB8AC3E}">
        <p14:creationId xmlns:p14="http://schemas.microsoft.com/office/powerpoint/2010/main" val="2348820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7E031-18D7-B819-6B69-EB3BDD7A6B50}"/>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80FB09BE-CC57-BCE2-E578-2F0E99D080B5}"/>
              </a:ext>
            </a:extLst>
          </p:cNvPr>
          <p:cNvGraphicFramePr>
            <a:graphicFrameLocks noChangeAspect="1"/>
          </p:cNvGraphicFramePr>
          <p:nvPr>
            <p:custDataLst>
              <p:tags r:id="rId1"/>
            </p:custDataLst>
            <p:extLst>
              <p:ext uri="{D42A27DB-BD31-4B8C-83A1-F6EECF244321}">
                <p14:modId xmlns:p14="http://schemas.microsoft.com/office/powerpoint/2010/main" val="24048566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80FB09BE-CC57-BCE2-E578-2F0E99D080B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B6BB879-BF0C-1F39-2EEF-C403E12BC53D}"/>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solidFill>
              </a:rPr>
              <a:t>本応募申請の概要</a:t>
            </a:r>
            <a:endParaRPr lang="en-US" altLang="ja-JP" sz="2000">
              <a:solidFill>
                <a:schemeClr val="tx1"/>
              </a:solidFill>
            </a:endParaRPr>
          </a:p>
        </p:txBody>
      </p:sp>
      <p:sp>
        <p:nvSpPr>
          <p:cNvPr id="5" name="正方形/長方形 4">
            <a:extLst>
              <a:ext uri="{FF2B5EF4-FFF2-40B4-BE49-F238E27FC236}">
                <a16:creationId xmlns:a16="http://schemas.microsoft.com/office/drawing/2014/main" id="{3D3FA5F5-B616-844A-F1EE-EBDA38B6737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2CD058DD-D44D-B076-9D50-4C84E1475F1F}"/>
              </a:ext>
            </a:extLst>
          </p:cNvPr>
          <p:cNvSpPr/>
          <p:nvPr/>
        </p:nvSpPr>
        <p:spPr>
          <a:xfrm>
            <a:off x="2002116" y="836921"/>
            <a:ext cx="3908559"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F830C77F-4E07-C871-8D17-130E4363FB9B}"/>
              </a:ext>
            </a:extLst>
          </p:cNvPr>
          <p:cNvSpPr txBox="1"/>
          <p:nvPr/>
        </p:nvSpPr>
        <p:spPr>
          <a:xfrm>
            <a:off x="6541320" y="5774308"/>
            <a:ext cx="1260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8088DC0-1F7F-18EB-F214-54EE589B57A3}"/>
              </a:ext>
            </a:extLst>
          </p:cNvPr>
          <p:cNvSpPr/>
          <p:nvPr/>
        </p:nvSpPr>
        <p:spPr>
          <a:xfrm>
            <a:off x="7874189" y="5774308"/>
            <a:ext cx="4122904"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7A274879-0015-3665-A540-CE23E4CD63B3}"/>
              </a:ext>
            </a:extLst>
          </p:cNvPr>
          <p:cNvSpPr txBox="1"/>
          <p:nvPr/>
        </p:nvSpPr>
        <p:spPr>
          <a:xfrm>
            <a:off x="6541320" y="6238249"/>
            <a:ext cx="1260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完了予定日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BB0FB0EA-3799-34DA-064B-450425018B80}"/>
              </a:ext>
            </a:extLst>
          </p:cNvPr>
          <p:cNvSpPr/>
          <p:nvPr/>
        </p:nvSpPr>
        <p:spPr>
          <a:xfrm>
            <a:off x="7874189" y="6238249"/>
            <a:ext cx="4122904"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6EC7AB67-7960-E2F0-FD14-95561F07DC6C}"/>
              </a:ext>
            </a:extLst>
          </p:cNvPr>
          <p:cNvSpPr txBox="1"/>
          <p:nvPr/>
        </p:nvSpPr>
        <p:spPr>
          <a:xfrm>
            <a:off x="6096000" y="5774308"/>
            <a:ext cx="372450" cy="823941"/>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事業実施</a:t>
            </a:r>
            <a:br>
              <a:rPr kumimoji="1" lang="en-US" altLang="ja-JP" sz="1200">
                <a:solidFill>
                  <a:schemeClr val="bg1"/>
                </a:solidFill>
                <a:latin typeface="Meiryo UI" panose="020B0604030504040204" pitchFamily="50" charset="-128"/>
                <a:ea typeface="Meiryo UI" panose="020B0604030504040204" pitchFamily="50" charset="-128"/>
              </a:rPr>
            </a:br>
            <a:r>
              <a:rPr kumimoji="1" lang="ja-JP" altLang="en-US" sz="1200">
                <a:solidFill>
                  <a:schemeClr val="bg1"/>
                </a:solidFill>
                <a:latin typeface="Meiryo UI" panose="020B0604030504040204" pitchFamily="50" charset="-128"/>
                <a:ea typeface="Meiryo UI" panose="020B0604030504040204" pitchFamily="50" charset="-128"/>
              </a:rPr>
              <a:t>期間</a:t>
            </a:r>
          </a:p>
        </p:txBody>
      </p:sp>
      <p:sp>
        <p:nvSpPr>
          <p:cNvPr id="50" name="正方形/長方形 49">
            <a:extLst>
              <a:ext uri="{FF2B5EF4-FFF2-40B4-BE49-F238E27FC236}">
                <a16:creationId xmlns:a16="http://schemas.microsoft.com/office/drawing/2014/main" id="{D00B8DD6-58CE-D439-AFAD-13C075D39127}"/>
              </a:ext>
            </a:extLst>
          </p:cNvPr>
          <p:cNvSpPr/>
          <p:nvPr/>
        </p:nvSpPr>
        <p:spPr>
          <a:xfrm>
            <a:off x="2002116" y="1417069"/>
            <a:ext cx="3908559"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br>
              <a:rPr kumimoji="1" lang="en-US" altLang="ja-JP" sz="1400">
                <a:solidFill>
                  <a:schemeClr val="tx1"/>
                </a:solidFill>
                <a:latin typeface="Meiryo UI" panose="020B0604030504040204" pitchFamily="50" charset="-128"/>
                <a:ea typeface="Meiryo UI" panose="020B0604030504040204" pitchFamily="50" charset="-128"/>
              </a:rPr>
            </a:br>
            <a:r>
              <a:rPr lang="ja-JP" altLang="en-US" sz="1000">
                <a:solidFill>
                  <a:schemeClr val="tx1"/>
                </a:solidFill>
                <a:latin typeface="Meiryo UI" panose="020B0604030504040204" pitchFamily="50" charset="-128"/>
                <a:ea typeface="Meiryo UI" panose="020B0604030504040204" pitchFamily="50" charset="-128"/>
              </a:rPr>
              <a:t>（「燃料転換」「製造プロセス転換」「</a:t>
            </a:r>
            <a:r>
              <a:rPr lang="en-US" altLang="ja-JP" sz="1000">
                <a:solidFill>
                  <a:schemeClr val="tx1"/>
                </a:solidFill>
                <a:latin typeface="Meiryo UI" panose="020B0604030504040204" pitchFamily="50" charset="-128"/>
                <a:ea typeface="Meiryo UI" panose="020B0604030504040204" pitchFamily="50" charset="-128"/>
              </a:rPr>
              <a:t>GX</a:t>
            </a:r>
            <a:r>
              <a:rPr lang="ja-JP" altLang="en-US" sz="1000">
                <a:solidFill>
                  <a:schemeClr val="tx1"/>
                </a:solidFill>
                <a:latin typeface="Meiryo UI" panose="020B0604030504040204" pitchFamily="50" charset="-128"/>
                <a:ea typeface="Meiryo UI" panose="020B0604030504040204" pitchFamily="50" charset="-128"/>
              </a:rPr>
              <a:t>製品の製造・研究開発」「共用設備・施設の稼動」のいずれかを記載）</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FE92679E-FAAC-4F25-1BDE-C368F19D444E}"/>
              </a:ext>
            </a:extLst>
          </p:cNvPr>
          <p:cNvSpPr txBox="1"/>
          <p:nvPr/>
        </p:nvSpPr>
        <p:spPr>
          <a:xfrm>
            <a:off x="194906" y="3156646"/>
            <a:ext cx="372450" cy="1120319"/>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応募申請者</a:t>
            </a:r>
          </a:p>
        </p:txBody>
      </p:sp>
      <p:sp>
        <p:nvSpPr>
          <p:cNvPr id="58" name="正方形/長方形 57">
            <a:extLst>
              <a:ext uri="{FF2B5EF4-FFF2-40B4-BE49-F238E27FC236}">
                <a16:creationId xmlns:a16="http://schemas.microsoft.com/office/drawing/2014/main" id="{ED8EFEF5-13CB-6326-ABD0-CBB9E8715226}"/>
              </a:ext>
            </a:extLst>
          </p:cNvPr>
          <p:cNvSpPr/>
          <p:nvPr/>
        </p:nvSpPr>
        <p:spPr>
          <a:xfrm>
            <a:off x="2002116" y="3157513"/>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TW"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社</a:t>
            </a:r>
            <a:r>
              <a:rPr lang="zh-TW" altLang="en-US" sz="1200">
                <a:solidFill>
                  <a:schemeClr val="tx1"/>
                </a:solidFill>
                <a:latin typeface="Meiryo UI" panose="020B0604030504040204" pitchFamily="50" charset="-128"/>
                <a:ea typeface="Meiryo UI" panose="020B0604030504040204" pitchFamily="50" charset="-128"/>
              </a:rPr>
              <a:t>（幹事会社）</a:t>
            </a:r>
          </a:p>
        </p:txBody>
      </p:sp>
      <p:sp>
        <p:nvSpPr>
          <p:cNvPr id="59" name="テキスト ボックス 58">
            <a:extLst>
              <a:ext uri="{FF2B5EF4-FFF2-40B4-BE49-F238E27FC236}">
                <a16:creationId xmlns:a16="http://schemas.microsoft.com/office/drawing/2014/main" id="{06797105-239F-2DB9-C919-7714D08ED517}"/>
              </a:ext>
            </a:extLst>
          </p:cNvPr>
          <p:cNvSpPr txBox="1"/>
          <p:nvPr/>
        </p:nvSpPr>
        <p:spPr>
          <a:xfrm>
            <a:off x="194906" y="4317285"/>
            <a:ext cx="372450" cy="2270107"/>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共同申請者</a:t>
            </a:r>
          </a:p>
        </p:txBody>
      </p:sp>
      <p:sp>
        <p:nvSpPr>
          <p:cNvPr id="61" name="テキスト ボックス 60">
            <a:extLst>
              <a:ext uri="{FF2B5EF4-FFF2-40B4-BE49-F238E27FC236}">
                <a16:creationId xmlns:a16="http://schemas.microsoft.com/office/drawing/2014/main" id="{64CFC9C3-D76A-B377-271A-3E59EF748922}"/>
              </a:ext>
            </a:extLst>
          </p:cNvPr>
          <p:cNvSpPr txBox="1"/>
          <p:nvPr/>
        </p:nvSpPr>
        <p:spPr>
          <a:xfrm>
            <a:off x="654736" y="315664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法人の名称</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5537C413-DB05-812F-926C-271693340239}"/>
              </a:ext>
            </a:extLst>
          </p:cNvPr>
          <p:cNvSpPr/>
          <p:nvPr/>
        </p:nvSpPr>
        <p:spPr>
          <a:xfrm>
            <a:off x="2002116" y="3737661"/>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p:txBody>
      </p:sp>
      <p:sp>
        <p:nvSpPr>
          <p:cNvPr id="63" name="テキスト ボックス 62">
            <a:extLst>
              <a:ext uri="{FF2B5EF4-FFF2-40B4-BE49-F238E27FC236}">
                <a16:creationId xmlns:a16="http://schemas.microsoft.com/office/drawing/2014/main" id="{6EEE631F-299B-84E4-A995-6E3FA2767931}"/>
              </a:ext>
            </a:extLst>
          </p:cNvPr>
          <p:cNvSpPr txBox="1"/>
          <p:nvPr/>
        </p:nvSpPr>
        <p:spPr>
          <a:xfrm>
            <a:off x="654736" y="373696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代表者役職・氏名</a:t>
            </a:r>
          </a:p>
        </p:txBody>
      </p:sp>
      <p:sp>
        <p:nvSpPr>
          <p:cNvPr id="64" name="正方形/長方形 63">
            <a:extLst>
              <a:ext uri="{FF2B5EF4-FFF2-40B4-BE49-F238E27FC236}">
                <a16:creationId xmlns:a16="http://schemas.microsoft.com/office/drawing/2014/main" id="{960847D6-B9A1-7FE4-DC61-0AA4ABDEDD93}"/>
              </a:ext>
            </a:extLst>
          </p:cNvPr>
          <p:cNvSpPr/>
          <p:nvPr/>
        </p:nvSpPr>
        <p:spPr>
          <a:xfrm>
            <a:off x="2002116" y="4317809"/>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200">
                <a:solidFill>
                  <a:schemeClr val="tx1"/>
                </a:solidFill>
                <a:latin typeface="Meiryo UI" panose="020B0604030504040204" pitchFamily="50" charset="-128"/>
                <a:ea typeface="Meiryo UI" panose="020B0604030504040204" pitchFamily="50" charset="-128"/>
              </a:rPr>
              <a:t>選定地方公共団体名</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E5B858A6-1EF8-E1CE-148A-DD03DBCA84BF}"/>
              </a:ext>
            </a:extLst>
          </p:cNvPr>
          <p:cNvSpPr txBox="1"/>
          <p:nvPr/>
        </p:nvSpPr>
        <p:spPr>
          <a:xfrm>
            <a:off x="654736" y="431728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選定地方公共団体</a:t>
            </a:r>
            <a:br>
              <a:rPr lang="en-US" altLang="ja-JP" sz="1200">
                <a:solidFill>
                  <a:schemeClr val="tx1"/>
                </a:solidFill>
                <a:latin typeface="Meiryo UI" panose="020B0604030504040204" pitchFamily="50" charset="-128"/>
                <a:ea typeface="Meiryo UI" panose="020B0604030504040204" pitchFamily="50" charset="-128"/>
              </a:rPr>
            </a:br>
            <a:r>
              <a:rPr lang="ja-JP" altLang="en-US" sz="1200">
                <a:solidFill>
                  <a:schemeClr val="tx1"/>
                </a:solidFill>
                <a:latin typeface="Meiryo UI" panose="020B0604030504040204" pitchFamily="50" charset="-128"/>
                <a:ea typeface="Meiryo UI" panose="020B0604030504040204" pitchFamily="50" charset="-128"/>
              </a:rPr>
              <a:t>の名称</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8782C0DA-4879-6E68-C47F-C85FDEDE1BBF}"/>
              </a:ext>
            </a:extLst>
          </p:cNvPr>
          <p:cNvSpPr txBox="1"/>
          <p:nvPr/>
        </p:nvSpPr>
        <p:spPr>
          <a:xfrm>
            <a:off x="654736" y="83536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間接補助事業</a:t>
            </a:r>
            <a:br>
              <a:rPr lang="en-US" altLang="ja-JP"/>
            </a:br>
            <a:r>
              <a:rPr lang="ja-JP" altLang="en-US"/>
              <a:t>の名称</a:t>
            </a:r>
          </a:p>
        </p:txBody>
      </p:sp>
      <p:sp>
        <p:nvSpPr>
          <p:cNvPr id="11" name="テキスト ボックス 10">
            <a:extLst>
              <a:ext uri="{FF2B5EF4-FFF2-40B4-BE49-F238E27FC236}">
                <a16:creationId xmlns:a16="http://schemas.microsoft.com/office/drawing/2014/main" id="{36E3E0D5-7F2A-0B54-0D89-107CBB52B3D3}"/>
              </a:ext>
            </a:extLst>
          </p:cNvPr>
          <p:cNvSpPr txBox="1"/>
          <p:nvPr/>
        </p:nvSpPr>
        <p:spPr>
          <a:xfrm>
            <a:off x="654736" y="141568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補助対象となる</a:t>
            </a:r>
          </a:p>
          <a:p>
            <a:r>
              <a:rPr lang="ja-JP" altLang="en-US"/>
              <a:t>事業の類型</a:t>
            </a:r>
          </a:p>
        </p:txBody>
      </p:sp>
      <p:sp>
        <p:nvSpPr>
          <p:cNvPr id="35" name="正方形/長方形 34">
            <a:extLst>
              <a:ext uri="{FF2B5EF4-FFF2-40B4-BE49-F238E27FC236}">
                <a16:creationId xmlns:a16="http://schemas.microsoft.com/office/drawing/2014/main" id="{F3183CC0-1EF5-B0CF-0F5E-F83473B95054}"/>
              </a:ext>
            </a:extLst>
          </p:cNvPr>
          <p:cNvSpPr/>
          <p:nvPr/>
        </p:nvSpPr>
        <p:spPr>
          <a:xfrm>
            <a:off x="2002116" y="5478105"/>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p:txBody>
      </p:sp>
      <p:sp>
        <p:nvSpPr>
          <p:cNvPr id="36" name="テキスト ボックス 35">
            <a:extLst>
              <a:ext uri="{FF2B5EF4-FFF2-40B4-BE49-F238E27FC236}">
                <a16:creationId xmlns:a16="http://schemas.microsoft.com/office/drawing/2014/main" id="{57858C73-3A30-659F-7709-6F5D050BFE63}"/>
              </a:ext>
            </a:extLst>
          </p:cNvPr>
          <p:cNvSpPr txBox="1"/>
          <p:nvPr/>
        </p:nvSpPr>
        <p:spPr>
          <a:xfrm>
            <a:off x="654736" y="547792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法人の名称</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9F74B2F-13D6-627C-EC04-E0A36FCA6A08}"/>
              </a:ext>
            </a:extLst>
          </p:cNvPr>
          <p:cNvSpPr txBox="1"/>
          <p:nvPr/>
        </p:nvSpPr>
        <p:spPr>
          <a:xfrm>
            <a:off x="194906" y="835366"/>
            <a:ext cx="372450" cy="1120321"/>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申請区分</a:t>
            </a:r>
          </a:p>
        </p:txBody>
      </p:sp>
      <p:sp>
        <p:nvSpPr>
          <p:cNvPr id="8" name="正方形/長方形 7">
            <a:extLst>
              <a:ext uri="{FF2B5EF4-FFF2-40B4-BE49-F238E27FC236}">
                <a16:creationId xmlns:a16="http://schemas.microsoft.com/office/drawing/2014/main" id="{B6C8E27F-3A9A-06DF-6F86-7748B03CB3DA}"/>
              </a:ext>
            </a:extLst>
          </p:cNvPr>
          <p:cNvSpPr/>
          <p:nvPr/>
        </p:nvSpPr>
        <p:spPr>
          <a:xfrm>
            <a:off x="2002116" y="4897957"/>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社</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A87499B1-BCC5-6457-4F5A-092F5A42DAAA}"/>
              </a:ext>
            </a:extLst>
          </p:cNvPr>
          <p:cNvSpPr txBox="1"/>
          <p:nvPr/>
        </p:nvSpPr>
        <p:spPr>
          <a:xfrm>
            <a:off x="654736" y="489760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法人の名称</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6CADD658-3E5E-AB22-B285-060B6BA96135}"/>
              </a:ext>
            </a:extLst>
          </p:cNvPr>
          <p:cNvSpPr/>
          <p:nvPr/>
        </p:nvSpPr>
        <p:spPr>
          <a:xfrm>
            <a:off x="2002116" y="6058249"/>
            <a:ext cx="3920514"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p:txBody>
      </p:sp>
      <p:sp>
        <p:nvSpPr>
          <p:cNvPr id="18" name="テキスト ボックス 17">
            <a:extLst>
              <a:ext uri="{FF2B5EF4-FFF2-40B4-BE49-F238E27FC236}">
                <a16:creationId xmlns:a16="http://schemas.microsoft.com/office/drawing/2014/main" id="{0ADC4041-F395-DD45-5591-9FA8AC922A79}"/>
              </a:ext>
            </a:extLst>
          </p:cNvPr>
          <p:cNvSpPr txBox="1"/>
          <p:nvPr/>
        </p:nvSpPr>
        <p:spPr>
          <a:xfrm>
            <a:off x="654736" y="6058249"/>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法人の名称</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362A47C7-BA8E-45EB-B98B-469D17410C7A}"/>
              </a:ext>
            </a:extLst>
          </p:cNvPr>
          <p:cNvSpPr/>
          <p:nvPr/>
        </p:nvSpPr>
        <p:spPr>
          <a:xfrm>
            <a:off x="2002116" y="1997217"/>
            <a:ext cx="390856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（有望地域名</a:t>
            </a:r>
            <a:r>
              <a:rPr lang="ja-JP"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間接補助事業実施場所施設名を記載）</a:t>
            </a:r>
          </a:p>
        </p:txBody>
      </p:sp>
      <p:sp>
        <p:nvSpPr>
          <p:cNvPr id="20" name="テキスト ボックス 19">
            <a:extLst>
              <a:ext uri="{FF2B5EF4-FFF2-40B4-BE49-F238E27FC236}">
                <a16:creationId xmlns:a16="http://schemas.microsoft.com/office/drawing/2014/main" id="{6BAF6795-4073-2423-A791-0949DBFE93DF}"/>
              </a:ext>
            </a:extLst>
          </p:cNvPr>
          <p:cNvSpPr txBox="1"/>
          <p:nvPr/>
        </p:nvSpPr>
        <p:spPr>
          <a:xfrm>
            <a:off x="654736" y="199600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実施エリア・施設</a:t>
            </a:r>
          </a:p>
        </p:txBody>
      </p:sp>
      <p:sp>
        <p:nvSpPr>
          <p:cNvPr id="45" name="正方形/長方形 44">
            <a:extLst>
              <a:ext uri="{FF2B5EF4-FFF2-40B4-BE49-F238E27FC236}">
                <a16:creationId xmlns:a16="http://schemas.microsoft.com/office/drawing/2014/main" id="{F272D2F1-156E-6E18-3E0A-84103C912FDE}"/>
              </a:ext>
            </a:extLst>
          </p:cNvPr>
          <p:cNvSpPr/>
          <p:nvPr/>
        </p:nvSpPr>
        <p:spPr>
          <a:xfrm>
            <a:off x="2002116" y="2577365"/>
            <a:ext cx="390856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（住所を記載）</a:t>
            </a:r>
          </a:p>
        </p:txBody>
      </p:sp>
      <p:sp>
        <p:nvSpPr>
          <p:cNvPr id="47" name="テキスト ボックス 46">
            <a:extLst>
              <a:ext uri="{FF2B5EF4-FFF2-40B4-BE49-F238E27FC236}">
                <a16:creationId xmlns:a16="http://schemas.microsoft.com/office/drawing/2014/main" id="{38CC2703-034D-A01A-C24A-D1E929D73180}"/>
              </a:ext>
            </a:extLst>
          </p:cNvPr>
          <p:cNvSpPr txBox="1"/>
          <p:nvPr/>
        </p:nvSpPr>
        <p:spPr>
          <a:xfrm>
            <a:off x="654736" y="2576327"/>
            <a:ext cx="1260000" cy="54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所在地</a:t>
            </a:r>
          </a:p>
        </p:txBody>
      </p:sp>
      <p:sp>
        <p:nvSpPr>
          <p:cNvPr id="48" name="テキスト ボックス 47">
            <a:extLst>
              <a:ext uri="{FF2B5EF4-FFF2-40B4-BE49-F238E27FC236}">
                <a16:creationId xmlns:a16="http://schemas.microsoft.com/office/drawing/2014/main" id="{C4AE4121-3133-6B2A-1552-C65599CD4083}"/>
              </a:ext>
            </a:extLst>
          </p:cNvPr>
          <p:cNvSpPr txBox="1"/>
          <p:nvPr/>
        </p:nvSpPr>
        <p:spPr>
          <a:xfrm>
            <a:off x="194906" y="1996007"/>
            <a:ext cx="372450" cy="1120319"/>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対象地域</a:t>
            </a:r>
          </a:p>
        </p:txBody>
      </p:sp>
      <p:sp>
        <p:nvSpPr>
          <p:cNvPr id="51" name="テキスト ボックス 50">
            <a:extLst>
              <a:ext uri="{FF2B5EF4-FFF2-40B4-BE49-F238E27FC236}">
                <a16:creationId xmlns:a16="http://schemas.microsoft.com/office/drawing/2014/main" id="{65566C2E-E4FB-CCBB-815D-FEF8AA07B919}"/>
              </a:ext>
            </a:extLst>
          </p:cNvPr>
          <p:cNvSpPr txBox="1"/>
          <p:nvPr/>
        </p:nvSpPr>
        <p:spPr>
          <a:xfrm>
            <a:off x="6096000" y="835366"/>
            <a:ext cx="372450" cy="3682211"/>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75" name="正方形/長方形 74">
            <a:extLst>
              <a:ext uri="{FF2B5EF4-FFF2-40B4-BE49-F238E27FC236}">
                <a16:creationId xmlns:a16="http://schemas.microsoft.com/office/drawing/2014/main" id="{30579A9A-D55D-7022-EFF4-C5629C0F685D}"/>
              </a:ext>
            </a:extLst>
          </p:cNvPr>
          <p:cNvSpPr/>
          <p:nvPr/>
        </p:nvSpPr>
        <p:spPr>
          <a:xfrm>
            <a:off x="7875093" y="4157884"/>
            <a:ext cx="1984273"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ja-JP" sz="1200">
                <a:solidFill>
                  <a:schemeClr val="tx1"/>
                </a:solidFill>
                <a:latin typeface="Meiryo UI" panose="020B0604030504040204" pitchFamily="50" charset="-128"/>
                <a:ea typeface="Meiryo UI" panose="020B0604030504040204" pitchFamily="50" charset="-128"/>
              </a:rPr>
              <a:t>XXX t-CO</a:t>
            </a:r>
            <a:r>
              <a:rPr lang="en-US" altLang="ja-JP" sz="1200" baseline="-25000">
                <a:solidFill>
                  <a:schemeClr val="tx1"/>
                </a:solidFill>
                <a:latin typeface="Meiryo UI" panose="020B0604030504040204" pitchFamily="50" charset="-128"/>
                <a:ea typeface="Meiryo UI" panose="020B0604030504040204" pitchFamily="50" charset="-128"/>
              </a:rPr>
              <a:t>2</a:t>
            </a:r>
            <a:endParaRPr kumimoji="1" lang="ja-JP" altLang="en-US" sz="1200" baseline="-25000">
              <a:solidFill>
                <a:schemeClr val="tx1"/>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20431587-437F-163E-BEFE-7F82F5B9E3BD}"/>
              </a:ext>
            </a:extLst>
          </p:cNvPr>
          <p:cNvSpPr txBox="1"/>
          <p:nvPr/>
        </p:nvSpPr>
        <p:spPr>
          <a:xfrm>
            <a:off x="6541320" y="4157884"/>
            <a:ext cx="1260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en-US" altLang="ja-JP"/>
              <a:t>CO</a:t>
            </a:r>
            <a:r>
              <a:rPr lang="en-US" altLang="ja-JP" baseline="-25000"/>
              <a:t>2</a:t>
            </a:r>
            <a:r>
              <a:rPr lang="ja-JP" altLang="en-US"/>
              <a:t>削減効果</a:t>
            </a:r>
          </a:p>
        </p:txBody>
      </p:sp>
      <p:sp>
        <p:nvSpPr>
          <p:cNvPr id="69" name="正方形/長方形 68">
            <a:extLst>
              <a:ext uri="{FF2B5EF4-FFF2-40B4-BE49-F238E27FC236}">
                <a16:creationId xmlns:a16="http://schemas.microsoft.com/office/drawing/2014/main" id="{C55C1C35-1B2D-D1FF-2B74-A41D36F3E206}"/>
              </a:ext>
            </a:extLst>
          </p:cNvPr>
          <p:cNvSpPr/>
          <p:nvPr/>
        </p:nvSpPr>
        <p:spPr>
          <a:xfrm>
            <a:off x="7875093" y="3116326"/>
            <a:ext cx="4122000" cy="949641"/>
          </a:xfrm>
          <a:prstGeom prst="rect">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accent1"/>
                </a:solidFill>
                <a:latin typeface="Meiryo UI" panose="020B0604030504040204" pitchFamily="50" charset="-128"/>
                <a:ea typeface="Meiryo UI" panose="020B0604030504040204" pitchFamily="50" charset="-128"/>
              </a:rPr>
              <a:t>XX</a:t>
            </a:r>
            <a:endParaRPr lang="ja-JP" altLang="en-US" sz="1200">
              <a:solidFill>
                <a:schemeClr val="accent1"/>
              </a:solidFill>
              <a:latin typeface="Meiryo UI" panose="020B0604030504040204" pitchFamily="50" charset="-128"/>
              <a:ea typeface="Meiryo UI" panose="020B0604030504040204" pitchFamily="50" charset="-128"/>
            </a:endParaRPr>
          </a:p>
        </p:txBody>
      </p:sp>
      <p:sp>
        <p:nvSpPr>
          <p:cNvPr id="74" name="テキスト ボックス 73">
            <a:extLst>
              <a:ext uri="{FF2B5EF4-FFF2-40B4-BE49-F238E27FC236}">
                <a16:creationId xmlns:a16="http://schemas.microsoft.com/office/drawing/2014/main" id="{BB279AD0-BB3F-3940-D8C9-35BE85B3D1F9}"/>
              </a:ext>
            </a:extLst>
          </p:cNvPr>
          <p:cNvSpPr txBox="1"/>
          <p:nvPr/>
        </p:nvSpPr>
        <p:spPr>
          <a:xfrm>
            <a:off x="6541319" y="3116326"/>
            <a:ext cx="1260000" cy="94964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間接補助事業での</a:t>
            </a:r>
            <a:br>
              <a:rPr lang="en-US" altLang="ja-JP"/>
            </a:br>
            <a:r>
              <a:rPr lang="ja-JP" altLang="en-US"/>
              <a:t>検証項目・</a:t>
            </a:r>
            <a:endParaRPr lang="en-US" altLang="ja-JP"/>
          </a:p>
          <a:p>
            <a:r>
              <a:rPr lang="ja-JP" altLang="en-US"/>
              <a:t>検証方法</a:t>
            </a:r>
          </a:p>
        </p:txBody>
      </p:sp>
      <p:sp>
        <p:nvSpPr>
          <p:cNvPr id="79" name="テキスト ボックス 78">
            <a:extLst>
              <a:ext uri="{FF2B5EF4-FFF2-40B4-BE49-F238E27FC236}">
                <a16:creationId xmlns:a16="http://schemas.microsoft.com/office/drawing/2014/main" id="{28080181-1EBC-0CFB-EBCC-92BFD3B9B71B}"/>
              </a:ext>
            </a:extLst>
          </p:cNvPr>
          <p:cNvSpPr txBox="1"/>
          <p:nvPr/>
        </p:nvSpPr>
        <p:spPr>
          <a:xfrm>
            <a:off x="6096000" y="4609493"/>
            <a:ext cx="372450" cy="1072899"/>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間接補助事業に</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要する経費</a:t>
            </a:r>
          </a:p>
        </p:txBody>
      </p:sp>
      <p:sp>
        <p:nvSpPr>
          <p:cNvPr id="90" name="正方形/長方形 89">
            <a:extLst>
              <a:ext uri="{FF2B5EF4-FFF2-40B4-BE49-F238E27FC236}">
                <a16:creationId xmlns:a16="http://schemas.microsoft.com/office/drawing/2014/main" id="{E2FA2AB8-69DE-16A4-A1D0-C48CB0964A10}"/>
              </a:ext>
            </a:extLst>
          </p:cNvPr>
          <p:cNvSpPr/>
          <p:nvPr/>
        </p:nvSpPr>
        <p:spPr>
          <a:xfrm>
            <a:off x="6541320" y="5322393"/>
            <a:ext cx="1260000"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　千円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テキスト ボックス 86">
            <a:extLst>
              <a:ext uri="{FF2B5EF4-FFF2-40B4-BE49-F238E27FC236}">
                <a16:creationId xmlns:a16="http://schemas.microsoft.com/office/drawing/2014/main" id="{366AC46C-86A8-FCCF-5279-408820A130A8}"/>
              </a:ext>
            </a:extLst>
          </p:cNvPr>
          <p:cNvSpPr txBox="1"/>
          <p:nvPr/>
        </p:nvSpPr>
        <p:spPr>
          <a:xfrm>
            <a:off x="7874189" y="4876096"/>
            <a:ext cx="1332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人件費</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86">
            <a:extLst>
              <a:ext uri="{FF2B5EF4-FFF2-40B4-BE49-F238E27FC236}">
                <a16:creationId xmlns:a16="http://schemas.microsoft.com/office/drawing/2014/main" id="{EE48C9F8-1730-1157-1DD8-8D90126B8E40}"/>
              </a:ext>
            </a:extLst>
          </p:cNvPr>
          <p:cNvSpPr txBox="1"/>
          <p:nvPr/>
        </p:nvSpPr>
        <p:spPr>
          <a:xfrm>
            <a:off x="9269641" y="4876096"/>
            <a:ext cx="1332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委託・外注費</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2" name="テキスト ボックス 86">
            <a:extLst>
              <a:ext uri="{FF2B5EF4-FFF2-40B4-BE49-F238E27FC236}">
                <a16:creationId xmlns:a16="http://schemas.microsoft.com/office/drawing/2014/main" id="{42F162D6-5FB5-15D9-1510-5B9FB6AA8E13}"/>
              </a:ext>
            </a:extLst>
          </p:cNvPr>
          <p:cNvSpPr txBox="1"/>
          <p:nvPr/>
        </p:nvSpPr>
        <p:spPr>
          <a:xfrm>
            <a:off x="10665093" y="4876096"/>
            <a:ext cx="1332000" cy="36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その他費用</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31" name="正方形/長方形 89">
            <a:extLst>
              <a:ext uri="{FF2B5EF4-FFF2-40B4-BE49-F238E27FC236}">
                <a16:creationId xmlns:a16="http://schemas.microsoft.com/office/drawing/2014/main" id="{7B3ABE18-0310-EAF5-5651-E3AD1FC9D419}"/>
              </a:ext>
            </a:extLst>
          </p:cNvPr>
          <p:cNvSpPr/>
          <p:nvPr/>
        </p:nvSpPr>
        <p:spPr>
          <a:xfrm>
            <a:off x="7874189" y="5322393"/>
            <a:ext cx="1332000"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　千円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89">
            <a:extLst>
              <a:ext uri="{FF2B5EF4-FFF2-40B4-BE49-F238E27FC236}">
                <a16:creationId xmlns:a16="http://schemas.microsoft.com/office/drawing/2014/main" id="{FADBFF0F-9343-27FA-AA35-63742E9B9105}"/>
              </a:ext>
            </a:extLst>
          </p:cNvPr>
          <p:cNvSpPr/>
          <p:nvPr/>
        </p:nvSpPr>
        <p:spPr>
          <a:xfrm>
            <a:off x="9269641" y="5322393"/>
            <a:ext cx="1332000"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　千円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7" name="正方形/長方形 89">
            <a:extLst>
              <a:ext uri="{FF2B5EF4-FFF2-40B4-BE49-F238E27FC236}">
                <a16:creationId xmlns:a16="http://schemas.microsoft.com/office/drawing/2014/main" id="{C5886A69-3AD9-C966-F440-9B927DE5FFBE}"/>
              </a:ext>
            </a:extLst>
          </p:cNvPr>
          <p:cNvSpPr/>
          <p:nvPr/>
        </p:nvSpPr>
        <p:spPr>
          <a:xfrm>
            <a:off x="10665093" y="5322393"/>
            <a:ext cx="1332000"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　千円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TextBox 51">
            <a:extLst>
              <a:ext uri="{FF2B5EF4-FFF2-40B4-BE49-F238E27FC236}">
                <a16:creationId xmlns:a16="http://schemas.microsoft.com/office/drawing/2014/main" id="{AD65AFDC-2754-99A4-C799-FDE276BDEBAB}"/>
              </a:ext>
            </a:extLst>
          </p:cNvPr>
          <p:cNvSpPr txBox="1"/>
          <p:nvPr/>
        </p:nvSpPr>
        <p:spPr>
          <a:xfrm flipH="1">
            <a:off x="6541319" y="4609494"/>
            <a:ext cx="5455774" cy="626602"/>
          </a:xfrm>
          <a:custGeom>
            <a:avLst/>
            <a:gdLst>
              <a:gd name="connsiteX0" fmla="*/ 0 w 5455774"/>
              <a:gd name="connsiteY0" fmla="*/ 0 h 626602"/>
              <a:gd name="connsiteX1" fmla="*/ 4195774 w 5455774"/>
              <a:gd name="connsiteY1" fmla="*/ 0 h 626602"/>
              <a:gd name="connsiteX2" fmla="*/ 5455774 w 5455774"/>
              <a:gd name="connsiteY2" fmla="*/ 0 h 626602"/>
              <a:gd name="connsiteX3" fmla="*/ 5455774 w 5455774"/>
              <a:gd name="connsiteY3" fmla="*/ 167943 h 626602"/>
              <a:gd name="connsiteX4" fmla="*/ 5455774 w 5455774"/>
              <a:gd name="connsiteY4" fmla="*/ 626602 h 626602"/>
              <a:gd name="connsiteX5" fmla="*/ 4195774 w 5455774"/>
              <a:gd name="connsiteY5" fmla="*/ 626602 h 626602"/>
              <a:gd name="connsiteX6" fmla="*/ 4195774 w 5455774"/>
              <a:gd name="connsiteY6" fmla="*/ 167943 h 626602"/>
              <a:gd name="connsiteX7" fmla="*/ 0 w 5455774"/>
              <a:gd name="connsiteY7" fmla="*/ 167943 h 62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5774" h="626602">
                <a:moveTo>
                  <a:pt x="0" y="0"/>
                </a:moveTo>
                <a:lnTo>
                  <a:pt x="4195774" y="0"/>
                </a:lnTo>
                <a:lnTo>
                  <a:pt x="5455774" y="0"/>
                </a:lnTo>
                <a:lnTo>
                  <a:pt x="5455774" y="167943"/>
                </a:lnTo>
                <a:lnTo>
                  <a:pt x="5455774" y="626602"/>
                </a:lnTo>
                <a:lnTo>
                  <a:pt x="4195774" y="626602"/>
                </a:lnTo>
                <a:lnTo>
                  <a:pt x="4195774" y="167943"/>
                </a:lnTo>
                <a:lnTo>
                  <a:pt x="0" y="167943"/>
                </a:lnTo>
                <a:close/>
              </a:path>
            </a:pathLst>
          </a:cu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4" name="テキスト ボックス 86">
            <a:extLst>
              <a:ext uri="{FF2B5EF4-FFF2-40B4-BE49-F238E27FC236}">
                <a16:creationId xmlns:a16="http://schemas.microsoft.com/office/drawing/2014/main" id="{88EC4E21-3F0E-551F-75CC-2E9A3ACD5EB5}"/>
              </a:ext>
            </a:extLst>
          </p:cNvPr>
          <p:cNvSpPr txBox="1"/>
          <p:nvPr/>
        </p:nvSpPr>
        <p:spPr>
          <a:xfrm>
            <a:off x="6541319" y="4876096"/>
            <a:ext cx="1260000" cy="360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総額（税抜）</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86" name="スライド番号プレースホルダー 85">
            <a:extLst>
              <a:ext uri="{FF2B5EF4-FFF2-40B4-BE49-F238E27FC236}">
                <a16:creationId xmlns:a16="http://schemas.microsoft.com/office/drawing/2014/main" id="{1E9F6C7C-BBA7-0CF9-0485-124BD8D7B9B3}"/>
              </a:ext>
            </a:extLst>
          </p:cNvPr>
          <p:cNvSpPr>
            <a:spLocks noGrp="1"/>
          </p:cNvSpPr>
          <p:nvPr>
            <p:ph type="sldNum" sz="quarter" idx="12"/>
          </p:nvPr>
        </p:nvSpPr>
        <p:spPr/>
        <p:txBody>
          <a:bodyPr/>
          <a:lstStyle/>
          <a:p>
            <a:fld id="{10286BC7-5414-4C49-9670-CCB5BF938726}" type="slidenum">
              <a:rPr kumimoji="1" lang="ja-JP" altLang="en-US" smtClean="0"/>
              <a:t>5</a:t>
            </a:fld>
            <a:endParaRPr kumimoji="1" lang="ja-JP" altLang="en-US"/>
          </a:p>
        </p:txBody>
      </p:sp>
      <p:grpSp>
        <p:nvGrpSpPr>
          <p:cNvPr id="2" name="Group 1">
            <a:extLst>
              <a:ext uri="{FF2B5EF4-FFF2-40B4-BE49-F238E27FC236}">
                <a16:creationId xmlns:a16="http://schemas.microsoft.com/office/drawing/2014/main" id="{C7985A74-9EA8-C531-119F-C6DD1C3B19CC}"/>
              </a:ext>
            </a:extLst>
          </p:cNvPr>
          <p:cNvGrpSpPr/>
          <p:nvPr/>
        </p:nvGrpSpPr>
        <p:grpSpPr>
          <a:xfrm>
            <a:off x="6541319" y="832698"/>
            <a:ext cx="5455774" cy="2179687"/>
            <a:chOff x="6541319" y="832698"/>
            <a:chExt cx="5455774" cy="1589043"/>
          </a:xfrm>
        </p:grpSpPr>
        <p:sp>
          <p:nvSpPr>
            <p:cNvPr id="68" name="正方形/長方形 67">
              <a:extLst>
                <a:ext uri="{FF2B5EF4-FFF2-40B4-BE49-F238E27FC236}">
                  <a16:creationId xmlns:a16="http://schemas.microsoft.com/office/drawing/2014/main" id="{20E14F65-6329-E809-BD62-085A2BA3D996}"/>
                </a:ext>
              </a:extLst>
            </p:cNvPr>
            <p:cNvSpPr/>
            <p:nvPr/>
          </p:nvSpPr>
          <p:spPr>
            <a:xfrm>
              <a:off x="7875093" y="832698"/>
              <a:ext cx="4122000" cy="1589043"/>
            </a:xfrm>
            <a:prstGeom prst="rect">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accent1"/>
                  </a:solidFill>
                  <a:latin typeface="Meiryo UI" panose="020B0604030504040204" pitchFamily="50" charset="-128"/>
                  <a:ea typeface="Meiryo UI" panose="020B0604030504040204" pitchFamily="50" charset="-128"/>
                </a:rPr>
                <a:t>提案事業は、</a:t>
              </a:r>
              <a:r>
                <a:rPr lang="en-US" altLang="ja-JP" sz="1200">
                  <a:solidFill>
                    <a:schemeClr val="accent1"/>
                  </a:solidFill>
                  <a:latin typeface="Meiryo UI" panose="020B0604030504040204" pitchFamily="50" charset="-128"/>
                  <a:ea typeface="Meiryo UI" panose="020B0604030504040204" pitchFamily="50" charset="-128"/>
                </a:rPr>
                <a:t>XXX</a:t>
              </a:r>
              <a:r>
                <a:rPr lang="ja-JP" altLang="en-US" sz="1200">
                  <a:solidFill>
                    <a:schemeClr val="accent1"/>
                  </a:solidFill>
                  <a:latin typeface="Meiryo UI" panose="020B0604030504040204" pitchFamily="50" charset="-128"/>
                  <a:ea typeface="Meiryo UI" panose="020B0604030504040204" pitchFamily="50" charset="-128"/>
                </a:rPr>
                <a:t>（</a:t>
              </a:r>
              <a:r>
                <a:rPr lang="en-US" altLang="ja-JP" sz="1200">
                  <a:solidFill>
                    <a:schemeClr val="accent1"/>
                  </a:solidFill>
                  <a:latin typeface="Meiryo UI" panose="020B0604030504040204" pitchFamily="50" charset="-128"/>
                  <a:ea typeface="Meiryo UI" panose="020B0604030504040204" pitchFamily="50" charset="-128"/>
                </a:rPr>
                <a:t>FEED</a:t>
              </a:r>
              <a:r>
                <a:rPr lang="ja-JP" altLang="en-US" sz="1200">
                  <a:solidFill>
                    <a:schemeClr val="accent1"/>
                  </a:solidFill>
                  <a:latin typeface="Meiryo UI" panose="020B0604030504040204" pitchFamily="50" charset="-128"/>
                  <a:ea typeface="Meiryo UI" panose="020B0604030504040204" pitchFamily="50" charset="-128"/>
                </a:rPr>
                <a:t>初期以降の将来的な計画を含む目的や実施内容を記載）</a:t>
              </a:r>
              <a:endParaRPr lang="en-US" altLang="ja-JP" sz="1200">
                <a:solidFill>
                  <a:schemeClr val="accent1"/>
                </a:solidFill>
                <a:latin typeface="Meiryo UI" panose="020B0604030504040204" pitchFamily="50" charset="-128"/>
                <a:ea typeface="Meiryo UI" panose="020B0604030504040204" pitchFamily="50" charset="-128"/>
              </a:endParaRPr>
            </a:p>
            <a:p>
              <a:endParaRPr lang="en-US" altLang="ja-JP" sz="1200">
                <a:solidFill>
                  <a:schemeClr val="accent1"/>
                </a:solidFill>
                <a:latin typeface="Meiryo UI" panose="020B0604030504040204" pitchFamily="50" charset="-128"/>
                <a:ea typeface="Meiryo UI" panose="020B0604030504040204" pitchFamily="50" charset="-128"/>
              </a:endParaRPr>
            </a:p>
            <a:p>
              <a:r>
                <a:rPr lang="ja-JP" altLang="en-US" sz="1200">
                  <a:solidFill>
                    <a:schemeClr val="accent1"/>
                  </a:solidFill>
                  <a:latin typeface="Meiryo UI" panose="020B0604030504040204" pitchFamily="50" charset="-128"/>
                  <a:ea typeface="Meiryo UI" panose="020B0604030504040204" pitchFamily="50" charset="-128"/>
                </a:rPr>
                <a:t>間接補助事業は、</a:t>
              </a:r>
              <a:r>
                <a:rPr lang="en-US" altLang="ja-JP" sz="1200">
                  <a:solidFill>
                    <a:schemeClr val="accent1"/>
                  </a:solidFill>
                  <a:latin typeface="Meiryo UI" panose="020B0604030504040204" pitchFamily="50" charset="-128"/>
                  <a:ea typeface="Meiryo UI" panose="020B0604030504040204" pitchFamily="50" charset="-128"/>
                </a:rPr>
                <a:t>XXX</a:t>
              </a:r>
              <a:r>
                <a:rPr lang="ja-JP" altLang="en-US" sz="1200">
                  <a:solidFill>
                    <a:schemeClr val="accent1"/>
                  </a:solidFill>
                  <a:latin typeface="Meiryo UI" panose="020B0604030504040204" pitchFamily="50" charset="-128"/>
                  <a:ea typeface="Meiryo UI" panose="020B0604030504040204" pitchFamily="50" charset="-128"/>
                </a:rPr>
                <a:t>（</a:t>
              </a:r>
              <a:r>
                <a:rPr lang="en-US" altLang="ja-JP" sz="1200">
                  <a:solidFill>
                    <a:schemeClr val="accent1"/>
                  </a:solidFill>
                  <a:latin typeface="Meiryo UI" panose="020B0604030504040204" pitchFamily="50" charset="-128"/>
                  <a:ea typeface="Meiryo UI" panose="020B0604030504040204" pitchFamily="50" charset="-128"/>
                </a:rPr>
                <a:t>Pre-FEED</a:t>
              </a:r>
              <a:r>
                <a:rPr lang="ja-JP" altLang="en-US" sz="1200">
                  <a:solidFill>
                    <a:schemeClr val="accent1"/>
                  </a:solidFill>
                  <a:latin typeface="Meiryo UI" panose="020B0604030504040204" pitchFamily="50" charset="-128"/>
                  <a:ea typeface="Meiryo UI" panose="020B0604030504040204" pitchFamily="50" charset="-128"/>
                </a:rPr>
                <a:t>から</a:t>
              </a:r>
              <a:r>
                <a:rPr lang="en-US" altLang="ja-JP" sz="1200">
                  <a:solidFill>
                    <a:schemeClr val="accent1"/>
                  </a:solidFill>
                  <a:latin typeface="Meiryo UI" panose="020B0604030504040204" pitchFamily="50" charset="-128"/>
                  <a:ea typeface="Meiryo UI" panose="020B0604030504040204" pitchFamily="50" charset="-128"/>
                </a:rPr>
                <a:t>FEED</a:t>
              </a:r>
              <a:r>
                <a:rPr lang="ja-JP" altLang="en-US" sz="1200">
                  <a:solidFill>
                    <a:schemeClr val="accent1"/>
                  </a:solidFill>
                  <a:latin typeface="Meiryo UI" panose="020B0604030504040204" pitchFamily="50" charset="-128"/>
                  <a:ea typeface="Meiryo UI" panose="020B0604030504040204" pitchFamily="50" charset="-128"/>
                </a:rPr>
                <a:t>初期に限定した目的や実施内容を記載）</a:t>
              </a:r>
            </a:p>
          </p:txBody>
        </p:sp>
        <p:sp>
          <p:nvSpPr>
            <p:cNvPr id="77" name="テキスト ボックス 76">
              <a:extLst>
                <a:ext uri="{FF2B5EF4-FFF2-40B4-BE49-F238E27FC236}">
                  <a16:creationId xmlns:a16="http://schemas.microsoft.com/office/drawing/2014/main" id="{08086A45-5A89-5793-68BA-5EA2FBBFD675}"/>
                </a:ext>
              </a:extLst>
            </p:cNvPr>
            <p:cNvSpPr txBox="1"/>
            <p:nvPr/>
          </p:nvSpPr>
          <p:spPr>
            <a:xfrm>
              <a:off x="6541319" y="835366"/>
              <a:ext cx="1260000" cy="158637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defRPr lang="ja-JP"/>
              </a:defPPr>
              <a:lvl1pPr algn="ctr">
                <a:defRPr sz="1200">
                  <a:solidFill>
                    <a:schemeClr val="tx1"/>
                  </a:solidFill>
                  <a:latin typeface="Meiryo UI" panose="020B0604030504040204" pitchFamily="50" charset="-128"/>
                  <a:ea typeface="Meiryo UI" panose="020B0604030504040204" pitchFamily="50" charset="-128"/>
                </a:defRPr>
              </a:lvl1pPr>
            </a:lstStyle>
            <a:p>
              <a:r>
                <a:rPr lang="ja-JP" altLang="en-US"/>
                <a:t>提案事業</a:t>
              </a:r>
              <a:r>
                <a:rPr lang="en-US" altLang="ja-JP"/>
                <a:t>/</a:t>
              </a:r>
              <a:br>
                <a:rPr lang="en-US" altLang="ja-JP"/>
              </a:br>
              <a:r>
                <a:rPr lang="ja-JP" altLang="en-US"/>
                <a:t>間接補助事業の</a:t>
              </a:r>
              <a:endParaRPr lang="en-US" altLang="ja-JP"/>
            </a:p>
            <a:p>
              <a:r>
                <a:rPr lang="ja-JP" altLang="en-US"/>
                <a:t>目的・実施内容</a:t>
              </a:r>
            </a:p>
          </p:txBody>
        </p:sp>
        <p:sp>
          <p:nvSpPr>
            <p:cNvPr id="99" name="TextBox 51">
              <a:extLst>
                <a:ext uri="{FF2B5EF4-FFF2-40B4-BE49-F238E27FC236}">
                  <a16:creationId xmlns:a16="http://schemas.microsoft.com/office/drawing/2014/main" id="{4E234C55-85A9-103F-663B-EB07E80F9F8F}"/>
                </a:ext>
              </a:extLst>
            </p:cNvPr>
            <p:cNvSpPr txBox="1"/>
            <p:nvPr/>
          </p:nvSpPr>
          <p:spPr>
            <a:xfrm>
              <a:off x="7978582" y="1032815"/>
              <a:ext cx="3864702" cy="1237136"/>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algn="ctr" defTabSz="914400" rtl="0" eaLnBrk="1" fontAlgn="auto" latinLnBrk="0" hangingPunct="1">
                <a:lnSpc>
                  <a:spcPct val="100000"/>
                </a:lnSpc>
                <a:spcBef>
                  <a:spcPts val="0"/>
                </a:spcBef>
                <a:spcAft>
                  <a:spcPts val="0"/>
                </a:spcAft>
                <a:buClrTx/>
                <a:buSzTx/>
                <a:tabLst/>
                <a:defRPr/>
              </a:pPr>
              <a:r>
                <a:rPr lang="ja-JP" altLang="en-US" sz="1400" b="1">
                  <a:solidFill>
                    <a:srgbClr val="2E3558"/>
                  </a:solidFill>
                  <a:latin typeface="Meiryo UI" panose="020B0604030504040204" pitchFamily="50" charset="-128"/>
                  <a:ea typeface="Meiryo UI" panose="020B0604030504040204" pitchFamily="50" charset="-128"/>
                </a:rPr>
                <a:t>本資料</a:t>
              </a:r>
              <a:r>
                <a:rPr lang="en-US" altLang="ja-JP" sz="1400" b="1">
                  <a:solidFill>
                    <a:srgbClr val="2E3558"/>
                  </a:solidFill>
                  <a:latin typeface="Meiryo UI" panose="020B0604030504040204" pitchFamily="50" charset="-128"/>
                  <a:ea typeface="Meiryo UI" panose="020B0604030504040204" pitchFamily="50" charset="-128"/>
                </a:rPr>
                <a:t>P.8</a:t>
              </a:r>
              <a:r>
                <a:rPr lang="ja-JP" altLang="en-US" sz="1400" b="1">
                  <a:solidFill>
                    <a:srgbClr val="2E3558"/>
                  </a:solidFill>
                  <a:latin typeface="Meiryo UI" panose="020B0604030504040204" pitchFamily="50" charset="-128"/>
                  <a:ea typeface="Meiryo UI" panose="020B0604030504040204" pitchFamily="50" charset="-128"/>
                </a:rPr>
                <a:t>「事業目的・事業概要」及び</a:t>
              </a:r>
              <a:br>
                <a:rPr lang="en-US" altLang="ja-JP" sz="1400" b="1">
                  <a:solidFill>
                    <a:srgbClr val="2E3558"/>
                  </a:solidFill>
                  <a:latin typeface="Meiryo UI" panose="020B0604030504040204" pitchFamily="50" charset="-128"/>
                  <a:ea typeface="Meiryo UI" panose="020B0604030504040204" pitchFamily="50" charset="-128"/>
                </a:rPr>
              </a:br>
              <a:r>
                <a:rPr lang="en-US" altLang="ja-JP" sz="1400" b="1">
                  <a:solidFill>
                    <a:srgbClr val="2E3558"/>
                  </a:solidFill>
                  <a:latin typeface="Meiryo UI" panose="020B0604030504040204" pitchFamily="50" charset="-128"/>
                  <a:ea typeface="Meiryo UI" panose="020B0604030504040204" pitchFamily="50" charset="-128"/>
                </a:rPr>
                <a:t>P.15</a:t>
              </a:r>
              <a:r>
                <a:rPr lang="ja-JP" altLang="en-US" sz="1400" b="1">
                  <a:solidFill>
                    <a:srgbClr val="2E3558"/>
                  </a:solidFill>
                  <a:latin typeface="Meiryo UI" panose="020B0604030504040204" pitchFamily="50" charset="-128"/>
                  <a:ea typeface="Meiryo UI" panose="020B0604030504040204" pitchFamily="50" charset="-128"/>
                </a:rPr>
                <a:t>の「現状課題・仮説・仮説検証方法・</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目指す姿」の内容を</a:t>
              </a:r>
              <a:endParaRPr lang="en-US" altLang="ja-JP" sz="1400" b="1">
                <a:solidFill>
                  <a:srgbClr val="2E3558"/>
                </a:solidFill>
                <a:latin typeface="Meiryo UI" panose="020B0604030504040204" pitchFamily="50" charset="-128"/>
                <a:ea typeface="Meiryo UI" panose="020B0604030504040204" pitchFamily="50" charset="-128"/>
              </a:endParaRPr>
            </a:p>
            <a:p>
              <a:pPr marL="85725" marR="0" lvl="0" algn="ctr" defTabSz="914400" rtl="0" eaLnBrk="1" fontAlgn="auto" latinLnBrk="0" hangingPunct="1">
                <a:lnSpc>
                  <a:spcPct val="100000"/>
                </a:lnSpc>
                <a:spcBef>
                  <a:spcPts val="0"/>
                </a:spcBef>
                <a:spcAft>
                  <a:spcPts val="0"/>
                </a:spcAft>
                <a:buClrTx/>
                <a:buSzTx/>
                <a:tabLst/>
                <a:defRPr/>
              </a:pPr>
              <a:r>
                <a:rPr lang="ja-JP" altLang="en-US" sz="1400" b="1">
                  <a:solidFill>
                    <a:srgbClr val="2E3558"/>
                  </a:solidFill>
                  <a:latin typeface="Meiryo UI" panose="020B0604030504040204" pitchFamily="50" charset="-128"/>
                  <a:ea typeface="Meiryo UI" panose="020B0604030504040204" pitchFamily="50" charset="-128"/>
                </a:rPr>
                <a:t>抜粋して記載してください。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p:txBody>
        </p:sp>
      </p:grpSp>
      <p:sp>
        <p:nvSpPr>
          <p:cNvPr id="100" name="正方形/長方形 99">
            <a:extLst>
              <a:ext uri="{FF2B5EF4-FFF2-40B4-BE49-F238E27FC236}">
                <a16:creationId xmlns:a16="http://schemas.microsoft.com/office/drawing/2014/main" id="{64252358-8AAB-B4E7-AF21-DAD9A60087E1}"/>
              </a:ext>
            </a:extLst>
          </p:cNvPr>
          <p:cNvSpPr/>
          <p:nvPr/>
        </p:nvSpPr>
        <p:spPr>
          <a:xfrm>
            <a:off x="10012820" y="4157884"/>
            <a:ext cx="1984273" cy="36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kumimoji="1" lang="en-US" altLang="ja-JP" sz="1200">
                <a:solidFill>
                  <a:schemeClr val="tx1"/>
                </a:solidFill>
                <a:latin typeface="Meiryo UI" panose="020B0604030504040204" pitchFamily="50" charset="-128"/>
                <a:ea typeface="Meiryo UI" panose="020B0604030504040204" pitchFamily="50" charset="-128"/>
              </a:rPr>
              <a:t>XXX %</a:t>
            </a:r>
            <a:r>
              <a:rPr lang="ja-JP" altLang="en-US" sz="1200">
                <a:solidFill>
                  <a:schemeClr val="tx1"/>
                </a:solidFill>
                <a:latin typeface="Meiryo UI" panose="020B0604030504040204" pitchFamily="50" charset="-128"/>
                <a:ea typeface="Meiryo UI" panose="020B0604030504040204" pitchFamily="50" charset="-128"/>
              </a:rPr>
              <a:t>削減</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TextBox 51">
            <a:extLst>
              <a:ext uri="{FF2B5EF4-FFF2-40B4-BE49-F238E27FC236}">
                <a16:creationId xmlns:a16="http://schemas.microsoft.com/office/drawing/2014/main" id="{A0E878CA-A673-9A2D-0E72-EE5A6D1FE5BC}"/>
              </a:ext>
            </a:extLst>
          </p:cNvPr>
          <p:cNvSpPr txBox="1"/>
          <p:nvPr/>
        </p:nvSpPr>
        <p:spPr>
          <a:xfrm>
            <a:off x="7978582" y="3284028"/>
            <a:ext cx="3864702" cy="654258"/>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algn="ctr" defTabSz="914400" rtl="0" eaLnBrk="1" fontAlgn="auto" latinLnBrk="0" hangingPunct="1">
              <a:lnSpc>
                <a:spcPct val="100000"/>
              </a:lnSpc>
              <a:spcBef>
                <a:spcPts val="0"/>
              </a:spcBef>
              <a:spcAft>
                <a:spcPts val="0"/>
              </a:spcAft>
              <a:buClrTx/>
              <a:buSzTx/>
              <a:tabLst/>
              <a:defRPr/>
            </a:pPr>
            <a:r>
              <a:rPr lang="ja-JP" altLang="en-US" sz="1400" b="1">
                <a:solidFill>
                  <a:srgbClr val="2E3558"/>
                </a:solidFill>
                <a:latin typeface="Meiryo UI" panose="020B0604030504040204" pitchFamily="50" charset="-128"/>
                <a:ea typeface="Meiryo UI" panose="020B0604030504040204" pitchFamily="50" charset="-128"/>
              </a:rPr>
              <a:t>本資料</a:t>
            </a:r>
            <a:r>
              <a:rPr lang="en-US" altLang="ja-JP" sz="1400" b="1">
                <a:solidFill>
                  <a:srgbClr val="2E3558"/>
                </a:solidFill>
                <a:latin typeface="Meiryo UI" panose="020B0604030504040204" pitchFamily="50" charset="-128"/>
                <a:ea typeface="Meiryo UI" panose="020B0604030504040204" pitchFamily="50" charset="-128"/>
              </a:rPr>
              <a:t>P.16</a:t>
            </a:r>
            <a:r>
              <a:rPr lang="ja-JP" altLang="en-US" sz="1400" b="1">
                <a:solidFill>
                  <a:srgbClr val="2E3558"/>
                </a:solidFill>
                <a:latin typeface="Meiryo UI" panose="020B0604030504040204" pitchFamily="50" charset="-128"/>
                <a:ea typeface="Meiryo UI" panose="020B0604030504040204" pitchFamily="50" charset="-128"/>
              </a:rPr>
              <a:t>「検証項目・検証方法」の内容を抜粋して記載してください。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78818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8E0FAC7-A8D0-BF6D-D44F-FE76ABB728C2}"/>
              </a:ext>
            </a:extLst>
          </p:cNvPr>
          <p:cNvGraphicFramePr>
            <a:graphicFrameLocks noChangeAspect="1"/>
          </p:cNvGraphicFramePr>
          <p:nvPr>
            <p:custDataLst>
              <p:tags r:id="rId1"/>
            </p:custDataLst>
            <p:extLst>
              <p:ext uri="{D42A27DB-BD31-4B8C-83A1-F6EECF244321}">
                <p14:modId xmlns:p14="http://schemas.microsoft.com/office/powerpoint/2010/main" val="13760237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4" name="think-cell data - do not delete" hidden="1">
                        <a:extLst>
                          <a:ext uri="{FF2B5EF4-FFF2-40B4-BE49-F238E27FC236}">
                            <a16:creationId xmlns:a16="http://schemas.microsoft.com/office/drawing/2014/main" id="{28E0FAC7-A8D0-BF6D-D44F-FE76ABB728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34" name="グループ化 33">
            <a:extLst>
              <a:ext uri="{FF2B5EF4-FFF2-40B4-BE49-F238E27FC236}">
                <a16:creationId xmlns:a16="http://schemas.microsoft.com/office/drawing/2014/main" id="{B63BE9DA-B745-BCC1-5493-ABF40BE06D25}"/>
              </a:ext>
            </a:extLst>
          </p:cNvPr>
          <p:cNvGrpSpPr/>
          <p:nvPr/>
        </p:nvGrpSpPr>
        <p:grpSpPr>
          <a:xfrm>
            <a:off x="346824" y="1444761"/>
            <a:ext cx="3680025" cy="3600000"/>
            <a:chOff x="346824" y="1444761"/>
            <a:chExt cx="3680025" cy="3600000"/>
          </a:xfrm>
        </p:grpSpPr>
        <p:sp>
          <p:nvSpPr>
            <p:cNvPr id="5" name="角丸四角形 26">
              <a:extLst>
                <a:ext uri="{FF2B5EF4-FFF2-40B4-BE49-F238E27FC236}">
                  <a16:creationId xmlns:a16="http://schemas.microsoft.com/office/drawing/2014/main" id="{3A52B517-1E57-D20A-39BB-59FB9A9E7191}"/>
                </a:ext>
              </a:extLst>
            </p:cNvPr>
            <p:cNvSpPr/>
            <p:nvPr/>
          </p:nvSpPr>
          <p:spPr>
            <a:xfrm>
              <a:off x="346824" y="1444761"/>
              <a:ext cx="3680025" cy="3600000"/>
            </a:xfrm>
            <a:prstGeom prst="roundRect">
              <a:avLst/>
            </a:prstGeom>
            <a:noFill/>
            <a:ln w="2857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a:solidFill>
                    <a:schemeClr val="tx1"/>
                  </a:solidFill>
                  <a:latin typeface="Meiryo UI" panose="020B0604030504040204" pitchFamily="50" charset="-128"/>
                  <a:ea typeface="Meiryo UI" panose="020B0604030504040204" pitchFamily="50" charset="-128"/>
                </a:rPr>
                <a:t>応募申請者</a:t>
              </a:r>
              <a:r>
                <a:rPr kumimoji="1" lang="en-US" altLang="ja-JP" sz="1600" b="1">
                  <a:solidFill>
                    <a:schemeClr val="tx1"/>
                  </a:solidFill>
                  <a:latin typeface="Meiryo UI" panose="020B0604030504040204" pitchFamily="50" charset="-128"/>
                  <a:ea typeface="Meiryo UI" panose="020B0604030504040204" pitchFamily="50" charset="-128"/>
                </a:rPr>
                <a:t>A</a:t>
              </a:r>
              <a:r>
                <a:rPr kumimoji="1" lang="ja-JP" altLang="en-US" sz="1600" b="1">
                  <a:solidFill>
                    <a:schemeClr val="tx1"/>
                  </a:solidFill>
                  <a:latin typeface="Meiryo UI" panose="020B0604030504040204" pitchFamily="50" charset="-128"/>
                  <a:ea typeface="Meiryo UI" panose="020B0604030504040204" pitchFamily="50" charset="-128"/>
                </a:rPr>
                <a:t>社（幹事会社）</a:t>
              </a:r>
            </a:p>
          </p:txBody>
        </p:sp>
        <p:sp>
          <p:nvSpPr>
            <p:cNvPr id="8" name="テキスト ボックス 7">
              <a:extLst>
                <a:ext uri="{FF2B5EF4-FFF2-40B4-BE49-F238E27FC236}">
                  <a16:creationId xmlns:a16="http://schemas.microsoft.com/office/drawing/2014/main" id="{71AD9037-6F71-9F32-2FED-D09E02F3AF61}"/>
                </a:ext>
              </a:extLst>
            </p:cNvPr>
            <p:cNvSpPr txBox="1"/>
            <p:nvPr/>
          </p:nvSpPr>
          <p:spPr>
            <a:xfrm>
              <a:off x="793290" y="205949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a:solidFill>
                    <a:srgbClr val="575757"/>
                  </a:solidFill>
                  <a:latin typeface="Meiryo UI" panose="020B0604030504040204" pitchFamily="50" charset="-128"/>
                  <a:ea typeface="Meiryo UI" panose="020B0604030504040204" pitchFamily="50" charset="-128"/>
                </a:rPr>
                <a:t>A</a:t>
              </a:r>
              <a:r>
                <a:rPr kumimoji="1" lang="ja-JP" altLang="en-US" sz="1200" b="1">
                  <a:solidFill>
                    <a:srgbClr val="575757"/>
                  </a:solidFill>
                  <a:latin typeface="Meiryo UI" panose="020B0604030504040204" pitchFamily="50" charset="-128"/>
                  <a:ea typeface="Meiryo UI" panose="020B0604030504040204" pitchFamily="50" charset="-128"/>
                </a:rPr>
                <a:t>社が実施する間接補助</a:t>
              </a:r>
              <a:r>
                <a:rPr kumimoji="1" lang="zh-TW" altLang="en-US" sz="1200" b="1">
                  <a:solidFill>
                    <a:srgbClr val="575757"/>
                  </a:solidFill>
                  <a:latin typeface="Meiryo UI" panose="020B0604030504040204" pitchFamily="50" charset="-128"/>
                  <a:ea typeface="Meiryo UI" panose="020B0604030504040204" pitchFamily="50" charset="-128"/>
                </a:rPr>
                <a:t>事業</a:t>
              </a:r>
              <a:r>
                <a:rPr kumimoji="1" lang="ja-JP" altLang="en-US" sz="1200" b="1">
                  <a:solidFill>
                    <a:srgbClr val="575757"/>
                  </a:solidFill>
                  <a:latin typeface="Meiryo UI" panose="020B0604030504040204" pitchFamily="50" charset="-128"/>
                  <a:ea typeface="Meiryo UI" panose="020B0604030504040204" pitchFamily="50" charset="-128"/>
                </a:rPr>
                <a:t>の内容</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889E5310-97B6-72B0-4F25-065C0CC9C251}"/>
                </a:ext>
              </a:extLst>
            </p:cNvPr>
            <p:cNvSpPr txBox="1"/>
            <p:nvPr/>
          </p:nvSpPr>
          <p:spPr>
            <a:xfrm>
              <a:off x="598396" y="2534530"/>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r>
                <a:rPr kumimoji="1" lang="ja-JP" altLang="en-US" sz="1400">
                  <a:solidFill>
                    <a:srgbClr val="575757"/>
                  </a:solidFill>
                  <a:latin typeface="Meiryo UI" panose="020B0604030504040204" pitchFamily="50" charset="-128"/>
                  <a:ea typeface="Meiryo UI" panose="020B0604030504040204" pitchFamily="50" charset="-128"/>
                </a:rPr>
                <a:t>　等を担当</a:t>
              </a:r>
            </a:p>
          </p:txBody>
        </p:sp>
      </p:grpSp>
      <p:grpSp>
        <p:nvGrpSpPr>
          <p:cNvPr id="36" name="グループ化 35">
            <a:extLst>
              <a:ext uri="{FF2B5EF4-FFF2-40B4-BE49-F238E27FC236}">
                <a16:creationId xmlns:a16="http://schemas.microsoft.com/office/drawing/2014/main" id="{DC890ECC-A09C-B6AE-E4A4-DB50AA3A6137}"/>
              </a:ext>
            </a:extLst>
          </p:cNvPr>
          <p:cNvGrpSpPr/>
          <p:nvPr/>
        </p:nvGrpSpPr>
        <p:grpSpPr>
          <a:xfrm>
            <a:off x="4262253" y="1444761"/>
            <a:ext cx="7595453" cy="3600000"/>
            <a:chOff x="4262253" y="1444761"/>
            <a:chExt cx="7595453" cy="3600000"/>
          </a:xfrm>
        </p:grpSpPr>
        <p:sp>
          <p:nvSpPr>
            <p:cNvPr id="11" name="テキスト ボックス 10">
              <a:extLst>
                <a:ext uri="{FF2B5EF4-FFF2-40B4-BE49-F238E27FC236}">
                  <a16:creationId xmlns:a16="http://schemas.microsoft.com/office/drawing/2014/main" id="{58532E92-2AC7-D02D-40B0-76B3E86B91E5}"/>
                </a:ext>
              </a:extLst>
            </p:cNvPr>
            <p:cNvSpPr txBox="1"/>
            <p:nvPr/>
          </p:nvSpPr>
          <p:spPr>
            <a:xfrm>
              <a:off x="8624147" y="205949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b="1">
                  <a:solidFill>
                    <a:srgbClr val="575757"/>
                  </a:solidFill>
                  <a:latin typeface="Meiryo UI" panose="020B0604030504040204" pitchFamily="50" charset="-128"/>
                  <a:ea typeface="Meiryo UI" panose="020B0604030504040204" pitchFamily="50" charset="-128"/>
                </a:rPr>
                <a:t>B</a:t>
              </a:r>
              <a:r>
                <a:rPr kumimoji="1" lang="ja-JP" altLang="en-US" sz="1200" b="1">
                  <a:solidFill>
                    <a:srgbClr val="575757"/>
                  </a:solidFill>
                  <a:latin typeface="Meiryo UI" panose="020B0604030504040204" pitchFamily="50" charset="-128"/>
                  <a:ea typeface="Meiryo UI" panose="020B0604030504040204" pitchFamily="50" charset="-128"/>
                </a:rPr>
                <a:t>社が実施する</a:t>
              </a:r>
              <a:r>
                <a:rPr lang="ja-JP" altLang="en-US" sz="1200" b="1">
                  <a:solidFill>
                    <a:srgbClr val="575757"/>
                  </a:solidFill>
                  <a:latin typeface="Meiryo UI" panose="020B0604030504040204" pitchFamily="50" charset="-128"/>
                  <a:ea typeface="Meiryo UI" panose="020B0604030504040204" pitchFamily="50" charset="-128"/>
                </a:rPr>
                <a:t>間接補助</a:t>
              </a:r>
              <a:r>
                <a:rPr kumimoji="1" lang="zh-TW" altLang="en-US" sz="1200" b="1">
                  <a:solidFill>
                    <a:srgbClr val="575757"/>
                  </a:solidFill>
                  <a:latin typeface="Meiryo UI" panose="020B0604030504040204" pitchFamily="50" charset="-128"/>
                  <a:ea typeface="Meiryo UI" panose="020B0604030504040204" pitchFamily="50" charset="-128"/>
                </a:rPr>
                <a:t>事業</a:t>
              </a:r>
              <a:r>
                <a:rPr kumimoji="1" lang="ja-JP" altLang="en-US" sz="1200" b="1">
                  <a:solidFill>
                    <a:srgbClr val="575757"/>
                  </a:solidFill>
                  <a:latin typeface="Meiryo UI" panose="020B0604030504040204" pitchFamily="50" charset="-128"/>
                  <a:ea typeface="Meiryo UI" panose="020B0604030504040204" pitchFamily="50" charset="-128"/>
                </a:rPr>
                <a:t>の内容</a:t>
              </a:r>
              <a:endParaRPr kumimoji="1" lang="en-US" altLang="ja-JP" sz="1200" b="1">
                <a:solidFill>
                  <a:srgbClr val="575757"/>
                </a:solidFill>
                <a:latin typeface="Meiryo UI" panose="020B0604030504040204" pitchFamily="50" charset="-128"/>
                <a:ea typeface="Meiryo UI" panose="020B0604030504040204" pitchFamily="50" charset="-128"/>
              </a:endParaRPr>
            </a:p>
          </p:txBody>
        </p:sp>
        <p:grpSp>
          <p:nvGrpSpPr>
            <p:cNvPr id="35" name="グループ化 34">
              <a:extLst>
                <a:ext uri="{FF2B5EF4-FFF2-40B4-BE49-F238E27FC236}">
                  <a16:creationId xmlns:a16="http://schemas.microsoft.com/office/drawing/2014/main" id="{598819CB-FB18-4237-D434-C04116DD40A5}"/>
                </a:ext>
              </a:extLst>
            </p:cNvPr>
            <p:cNvGrpSpPr/>
            <p:nvPr/>
          </p:nvGrpSpPr>
          <p:grpSpPr>
            <a:xfrm>
              <a:off x="4262253" y="1444761"/>
              <a:ext cx="3680025" cy="3600000"/>
              <a:chOff x="4262253" y="1444761"/>
              <a:chExt cx="3680025" cy="3600000"/>
            </a:xfrm>
          </p:grpSpPr>
          <p:sp>
            <p:nvSpPr>
              <p:cNvPr id="10" name="テキスト ボックス 9">
                <a:extLst>
                  <a:ext uri="{FF2B5EF4-FFF2-40B4-BE49-F238E27FC236}">
                    <a16:creationId xmlns:a16="http://schemas.microsoft.com/office/drawing/2014/main" id="{8F8C3AB1-F390-41DE-C086-80C5520A74B6}"/>
                  </a:ext>
                </a:extLst>
              </p:cNvPr>
              <p:cNvSpPr txBox="1"/>
              <p:nvPr/>
            </p:nvSpPr>
            <p:spPr>
              <a:xfrm>
                <a:off x="4727246" y="205949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rgbClr val="575757"/>
                    </a:solidFill>
                    <a:latin typeface="Meiryo UI" panose="020B0604030504040204" pitchFamily="50" charset="-128"/>
                    <a:ea typeface="Meiryo UI" panose="020B0604030504040204" pitchFamily="50" charset="-128"/>
                  </a:rPr>
                  <a:t>選定地方公共団体</a:t>
                </a:r>
                <a:r>
                  <a:rPr kumimoji="1" lang="ja-JP" altLang="en-US" sz="1200" b="1">
                    <a:solidFill>
                      <a:srgbClr val="575757"/>
                    </a:solidFill>
                    <a:latin typeface="Meiryo UI" panose="020B0604030504040204" pitchFamily="50" charset="-128"/>
                    <a:ea typeface="Meiryo UI" panose="020B0604030504040204" pitchFamily="50" charset="-128"/>
                  </a:rPr>
                  <a:t>が</a:t>
                </a:r>
                <a:endParaRPr kumimoji="1" lang="en-US" altLang="ja-JP" sz="1200" b="1">
                  <a:solidFill>
                    <a:srgbClr val="575757"/>
                  </a:solidFill>
                  <a:latin typeface="Meiryo UI" panose="020B0604030504040204" pitchFamily="50" charset="-128"/>
                  <a:ea typeface="Meiryo UI" panose="020B0604030504040204" pitchFamily="50" charset="-128"/>
                </a:endParaRPr>
              </a:p>
              <a:p>
                <a:pPr algn="ctr"/>
                <a:r>
                  <a:rPr kumimoji="1" lang="ja-JP" altLang="en-US" sz="1200" b="1">
                    <a:solidFill>
                      <a:srgbClr val="575757"/>
                    </a:solidFill>
                    <a:latin typeface="Meiryo UI" panose="020B0604030504040204" pitchFamily="50" charset="-128"/>
                    <a:ea typeface="Meiryo UI" panose="020B0604030504040204" pitchFamily="50" charset="-128"/>
                  </a:rPr>
                  <a:t>実施する間接補助事業の内容</a:t>
                </a:r>
                <a:endParaRPr kumimoji="1" lang="en-US" altLang="ja-JP" sz="1200" b="1">
                  <a:solidFill>
                    <a:srgbClr val="575757"/>
                  </a:solidFill>
                  <a:latin typeface="Meiryo UI" panose="020B0604030504040204" pitchFamily="50" charset="-128"/>
                  <a:ea typeface="Meiryo UI" panose="020B0604030504040204" pitchFamily="50" charset="-128"/>
                </a:endParaRPr>
              </a:p>
            </p:txBody>
          </p:sp>
          <p:sp>
            <p:nvSpPr>
              <p:cNvPr id="6" name="角丸四角形 28">
                <a:extLst>
                  <a:ext uri="{FF2B5EF4-FFF2-40B4-BE49-F238E27FC236}">
                    <a16:creationId xmlns:a16="http://schemas.microsoft.com/office/drawing/2014/main" id="{8D5E1007-7858-4D71-CA2B-3ADB224589F0}"/>
                  </a:ext>
                </a:extLst>
              </p:cNvPr>
              <p:cNvSpPr/>
              <p:nvPr/>
            </p:nvSpPr>
            <p:spPr>
              <a:xfrm>
                <a:off x="4262253" y="1444761"/>
                <a:ext cx="3680025" cy="3600000"/>
              </a:xfrm>
              <a:prstGeom prst="roundRect">
                <a:avLst/>
              </a:prstGeom>
              <a:noFill/>
              <a:ln w="2857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ja-JP" altLang="en-US" sz="1600" b="1">
                    <a:solidFill>
                      <a:schemeClr val="tx1"/>
                    </a:solidFill>
                    <a:latin typeface="Meiryo UI" panose="020B0604030504040204" pitchFamily="50" charset="-128"/>
                    <a:ea typeface="Meiryo UI" panose="020B0604030504040204" pitchFamily="50" charset="-128"/>
                  </a:rPr>
                  <a:t>選定地方公共団体名（共同申請者）</a:t>
                </a:r>
                <a:endParaRPr kumimoji="1" lang="ja-JP" altLang="en-US" sz="1600" b="1">
                  <a:solidFill>
                    <a:schemeClr val="tx1"/>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B577AEB8-B75A-D2D3-A9CC-BB4ABAB1A0E5}"/>
                  </a:ext>
                </a:extLst>
              </p:cNvPr>
              <p:cNvSpPr txBox="1"/>
              <p:nvPr/>
            </p:nvSpPr>
            <p:spPr>
              <a:xfrm>
                <a:off x="4494347" y="2534530"/>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r>
                  <a:rPr kumimoji="1" lang="ja-JP" altLang="en-US" sz="1400">
                    <a:solidFill>
                      <a:srgbClr val="575757"/>
                    </a:solidFill>
                    <a:latin typeface="Meiryo UI" panose="020B0604030504040204" pitchFamily="50" charset="-128"/>
                    <a:ea typeface="Meiryo UI" panose="020B0604030504040204" pitchFamily="50" charset="-128"/>
                  </a:rPr>
                  <a:t>　等を担当</a:t>
                </a:r>
              </a:p>
            </p:txBody>
          </p:sp>
        </p:grpSp>
        <p:sp>
          <p:nvSpPr>
            <p:cNvPr id="7" name="角丸四角形 37">
              <a:extLst>
                <a:ext uri="{FF2B5EF4-FFF2-40B4-BE49-F238E27FC236}">
                  <a16:creationId xmlns:a16="http://schemas.microsoft.com/office/drawing/2014/main" id="{DD8B264E-2B50-0852-6BE9-4BDC43753640}"/>
                </a:ext>
              </a:extLst>
            </p:cNvPr>
            <p:cNvSpPr/>
            <p:nvPr/>
          </p:nvSpPr>
          <p:spPr>
            <a:xfrm>
              <a:off x="8177681" y="1444761"/>
              <a:ext cx="3680025" cy="3600000"/>
            </a:xfrm>
            <a:prstGeom prst="roundRect">
              <a:avLst/>
            </a:prstGeom>
            <a:noFill/>
            <a:ln w="2857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en-US" altLang="ja-JP" sz="1600" b="1">
                  <a:solidFill>
                    <a:schemeClr val="tx1"/>
                  </a:solidFill>
                  <a:latin typeface="Meiryo UI" panose="020B0604030504040204" pitchFamily="50" charset="-128"/>
                  <a:ea typeface="Meiryo UI" panose="020B0604030504040204" pitchFamily="50" charset="-128"/>
                </a:rPr>
                <a:t>B</a:t>
              </a:r>
              <a:r>
                <a:rPr kumimoji="1" lang="ja-JP" altLang="en-US" sz="1600" b="1">
                  <a:solidFill>
                    <a:schemeClr val="tx1"/>
                  </a:solidFill>
                  <a:latin typeface="Meiryo UI" panose="020B0604030504040204" pitchFamily="50" charset="-128"/>
                  <a:ea typeface="Meiryo UI" panose="020B0604030504040204" pitchFamily="50" charset="-128"/>
                </a:rPr>
                <a:t>社（共同申請者）</a:t>
              </a:r>
            </a:p>
          </p:txBody>
        </p:sp>
        <p:sp>
          <p:nvSpPr>
            <p:cNvPr id="13" name="テキスト ボックス 12">
              <a:extLst>
                <a:ext uri="{FF2B5EF4-FFF2-40B4-BE49-F238E27FC236}">
                  <a16:creationId xmlns:a16="http://schemas.microsoft.com/office/drawing/2014/main" id="{EDDEA4D0-821D-7FFC-BFC6-255067F2F1FC}"/>
                </a:ext>
              </a:extLst>
            </p:cNvPr>
            <p:cNvSpPr txBox="1"/>
            <p:nvPr/>
          </p:nvSpPr>
          <p:spPr>
            <a:xfrm>
              <a:off x="8439955" y="2534530"/>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575757"/>
                  </a:solidFill>
                  <a:latin typeface="Meiryo UI" panose="020B0604030504040204" pitchFamily="50" charset="-128"/>
                  <a:ea typeface="Meiryo UI" panose="020B0604030504040204" pitchFamily="50" charset="-128"/>
                </a:rPr>
                <a:t>○○</a:t>
              </a:r>
              <a:endParaRPr kumimoji="1" lang="en-US" altLang="ja-JP" sz="1400">
                <a:solidFill>
                  <a:srgbClr val="575757"/>
                </a:solidFill>
                <a:latin typeface="Meiryo UI" panose="020B0604030504040204" pitchFamily="50" charset="-128"/>
                <a:ea typeface="Meiryo UI" panose="020B0604030504040204" pitchFamily="50" charset="-128"/>
              </a:endParaRPr>
            </a:p>
            <a:p>
              <a:r>
                <a:rPr kumimoji="1" lang="ja-JP" altLang="en-US" sz="1400">
                  <a:solidFill>
                    <a:srgbClr val="575757"/>
                  </a:solidFill>
                  <a:latin typeface="Meiryo UI" panose="020B0604030504040204" pitchFamily="50" charset="-128"/>
                  <a:ea typeface="Meiryo UI" panose="020B0604030504040204" pitchFamily="50" charset="-128"/>
                </a:rPr>
                <a:t>　等を担当</a:t>
              </a:r>
            </a:p>
          </p:txBody>
        </p:sp>
      </p:grpSp>
      <p:sp>
        <p:nvSpPr>
          <p:cNvPr id="14" name="二等辺三角形 13">
            <a:extLst>
              <a:ext uri="{FF2B5EF4-FFF2-40B4-BE49-F238E27FC236}">
                <a16:creationId xmlns:a16="http://schemas.microsoft.com/office/drawing/2014/main" id="{F9151030-56DE-70B9-96D3-CE4A7423BE0E}"/>
              </a:ext>
            </a:extLst>
          </p:cNvPr>
          <p:cNvSpPr/>
          <p:nvPr/>
        </p:nvSpPr>
        <p:spPr>
          <a:xfrm flipV="1">
            <a:off x="3468167" y="5253710"/>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2CDDC691-3260-AC92-5DF0-6B4938330F54}"/>
              </a:ext>
            </a:extLst>
          </p:cNvPr>
          <p:cNvSpPr txBox="1"/>
          <p:nvPr/>
        </p:nvSpPr>
        <p:spPr>
          <a:xfrm>
            <a:off x="2422319" y="5602908"/>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lumMod val="50000"/>
                  </a:schemeClr>
                </a:solidFill>
                <a:latin typeface="Meiryo UI" panose="020B0604030504040204" pitchFamily="50" charset="-128"/>
                <a:ea typeface="Meiryo UI" panose="020B0604030504040204" pitchFamily="50" charset="-128"/>
              </a:rPr>
              <a:t>（提案事業の目的：○○）の実現</a:t>
            </a:r>
          </a:p>
        </p:txBody>
      </p:sp>
      <p:sp>
        <p:nvSpPr>
          <p:cNvPr id="16" name="TextBox 51">
            <a:extLst>
              <a:ext uri="{FF2B5EF4-FFF2-40B4-BE49-F238E27FC236}">
                <a16:creationId xmlns:a16="http://schemas.microsoft.com/office/drawing/2014/main" id="{FEE3A51A-A5CB-8D26-10FD-437552849A24}"/>
              </a:ext>
            </a:extLst>
          </p:cNvPr>
          <p:cNvSpPr txBox="1"/>
          <p:nvPr/>
        </p:nvSpPr>
        <p:spPr>
          <a:xfrm>
            <a:off x="1620791" y="3849120"/>
            <a:ext cx="9000000" cy="866744"/>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85725" indent="3175">
              <a:defRPr sz="1600">
                <a:solidFill>
                  <a:srgbClr val="2E3558"/>
                </a:solidFill>
                <a:latin typeface="+mn-ea"/>
              </a:defRPr>
            </a:lvl1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algn="ctr"/>
            <a:r>
              <a:rPr lang="ja-JP" altLang="en-US" sz="1400" b="1">
                <a:latin typeface="Meiryo UI" panose="020B0604030504040204" pitchFamily="50" charset="-128"/>
                <a:ea typeface="Meiryo UI" panose="020B0604030504040204" pitchFamily="50" charset="-128"/>
              </a:rPr>
              <a:t>共同実施として参加する企業・選定地方公共団体等を含め、</a:t>
            </a:r>
            <a:br>
              <a:rPr lang="en-US" altLang="ja-JP" sz="1400" b="1">
                <a:latin typeface="Meiryo UI" panose="020B0604030504040204" pitchFamily="50" charset="-128"/>
                <a:ea typeface="Meiryo UI" panose="020B0604030504040204" pitchFamily="50" charset="-128"/>
              </a:rPr>
            </a:br>
            <a:r>
              <a:rPr lang="ja-JP" altLang="en-US" sz="1400" b="1">
                <a:latin typeface="Meiryo UI" panose="020B0604030504040204" pitchFamily="50" charset="-128"/>
                <a:ea typeface="Meiryo UI" panose="020B0604030504040204" pitchFamily="50" charset="-128"/>
              </a:rPr>
              <a:t>各申請者の本間接補助事業における役割分担を簡潔に記載ください。</a:t>
            </a:r>
            <a:endParaRPr lang="en-US" altLang="ja-JP" sz="1400" b="1">
              <a:latin typeface="Meiryo UI" panose="020B0604030504040204" pitchFamily="50" charset="-128"/>
              <a:ea typeface="Meiryo UI" panose="020B0604030504040204" pitchFamily="50" charset="-128"/>
            </a:endParaRPr>
          </a:p>
          <a:p>
            <a:pPr algn="ctr"/>
            <a:r>
              <a:rPr lang="ja-JP" altLang="en-US" sz="1400">
                <a:latin typeface="Meiryo UI" panose="020B0604030504040204" pitchFamily="50" charset="-128"/>
                <a:ea typeface="Meiryo UI" panose="020B0604030504040204" pitchFamily="50" charset="-128"/>
              </a:rPr>
              <a:t>（フォーマットはあくまで一例）</a:t>
            </a:r>
            <a:endParaRPr lang="en-US" sz="1400">
              <a:latin typeface="Meiryo UI" panose="020B0604030504040204" pitchFamily="50" charset="-128"/>
              <a:ea typeface="Meiryo UI" panose="020B0604030504040204" pitchFamily="50" charset="-128"/>
            </a:endParaRPr>
          </a:p>
        </p:txBody>
      </p:sp>
      <p:sp>
        <p:nvSpPr>
          <p:cNvPr id="18" name="Title 1">
            <a:extLst>
              <a:ext uri="{FF2B5EF4-FFF2-40B4-BE49-F238E27FC236}">
                <a16:creationId xmlns:a16="http://schemas.microsoft.com/office/drawing/2014/main" id="{8402B0B7-250F-9140-CDCC-FAAF9B1478E8}"/>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solidFill>
              </a:rPr>
              <a:t>本応募申請の体制</a:t>
            </a:r>
            <a:endParaRPr lang="en-US" altLang="ja-JP" sz="2000">
              <a:solidFill>
                <a:schemeClr val="tx1"/>
              </a:solidFill>
            </a:endParaRPr>
          </a:p>
        </p:txBody>
      </p:sp>
      <p:sp>
        <p:nvSpPr>
          <p:cNvPr id="19" name="正方形/長方形 18">
            <a:extLst>
              <a:ext uri="{FF2B5EF4-FFF2-40B4-BE49-F238E27FC236}">
                <a16:creationId xmlns:a16="http://schemas.microsoft.com/office/drawing/2014/main" id="{AF52EB5E-EF51-BCB9-9773-F4A741E3E4A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21" name="直線矢印コネクタ 20">
            <a:extLst>
              <a:ext uri="{FF2B5EF4-FFF2-40B4-BE49-F238E27FC236}">
                <a16:creationId xmlns:a16="http://schemas.microsoft.com/office/drawing/2014/main" id="{A3B1DB74-BCC0-BC36-FC86-4F58481C0D6C}"/>
              </a:ext>
            </a:extLst>
          </p:cNvPr>
          <p:cNvCxnSpPr>
            <a:cxnSpLocks/>
          </p:cNvCxnSpPr>
          <p:nvPr/>
        </p:nvCxnSpPr>
        <p:spPr>
          <a:xfrm>
            <a:off x="346824" y="1217696"/>
            <a:ext cx="7595453"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15CEB493-4775-D5BD-C1F8-CAC6838F8640}"/>
              </a:ext>
            </a:extLst>
          </p:cNvPr>
          <p:cNvSpPr/>
          <p:nvPr/>
        </p:nvSpPr>
        <p:spPr>
          <a:xfrm>
            <a:off x="1856268" y="929461"/>
            <a:ext cx="4576564" cy="23896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5725" indent="3175" algn="ctr"/>
            <a:r>
              <a:rPr lang="ja-JP" altLang="en-US" sz="1600" b="1">
                <a:solidFill>
                  <a:srgbClr val="2E3558"/>
                </a:solidFill>
                <a:latin typeface="Meiryo UI" panose="020B0604030504040204" pitchFamily="50" charset="-128"/>
                <a:ea typeface="Meiryo UI" panose="020B0604030504040204" pitchFamily="50" charset="-128"/>
              </a:rPr>
              <a:t>記載必須</a:t>
            </a:r>
          </a:p>
        </p:txBody>
      </p:sp>
      <p:sp>
        <p:nvSpPr>
          <p:cNvPr id="25" name="正方形/長方形 24">
            <a:extLst>
              <a:ext uri="{FF2B5EF4-FFF2-40B4-BE49-F238E27FC236}">
                <a16:creationId xmlns:a16="http://schemas.microsoft.com/office/drawing/2014/main" id="{B945FA0C-F946-16BF-5B90-B557ADB9B2A9}"/>
              </a:ext>
            </a:extLst>
          </p:cNvPr>
          <p:cNvSpPr/>
          <p:nvPr/>
        </p:nvSpPr>
        <p:spPr>
          <a:xfrm>
            <a:off x="8177681" y="912126"/>
            <a:ext cx="3680025" cy="23896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5725" indent="3175" algn="ctr"/>
            <a:r>
              <a:rPr lang="ja-JP" altLang="en-US" sz="1600" b="1">
                <a:solidFill>
                  <a:srgbClr val="2E3558"/>
                </a:solidFill>
                <a:latin typeface="Meiryo UI" panose="020B0604030504040204" pitchFamily="50" charset="-128"/>
                <a:ea typeface="Meiryo UI" panose="020B0604030504040204" pitchFamily="50" charset="-128"/>
              </a:rPr>
              <a:t>必要に応じてご記載ください</a:t>
            </a:r>
          </a:p>
        </p:txBody>
      </p:sp>
      <p:cxnSp>
        <p:nvCxnSpPr>
          <p:cNvPr id="26" name="直線矢印コネクタ 25">
            <a:extLst>
              <a:ext uri="{FF2B5EF4-FFF2-40B4-BE49-F238E27FC236}">
                <a16:creationId xmlns:a16="http://schemas.microsoft.com/office/drawing/2014/main" id="{621A6518-EA83-3DFB-9756-C313F49C0194}"/>
              </a:ext>
            </a:extLst>
          </p:cNvPr>
          <p:cNvCxnSpPr>
            <a:cxnSpLocks/>
          </p:cNvCxnSpPr>
          <p:nvPr/>
        </p:nvCxnSpPr>
        <p:spPr>
          <a:xfrm>
            <a:off x="8177681" y="1217696"/>
            <a:ext cx="3679200"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952C0258-2178-C00C-E2CD-70767790F309}"/>
              </a:ext>
            </a:extLst>
          </p:cNvPr>
          <p:cNvSpPr>
            <a:spLocks noGrp="1"/>
          </p:cNvSpPr>
          <p:nvPr>
            <p:ph type="sldNum" sz="quarter" idx="12"/>
          </p:nvPr>
        </p:nvSpPr>
        <p:spPr/>
        <p:txBody>
          <a:bodyPr/>
          <a:lstStyle/>
          <a:p>
            <a:fld id="{10286BC7-5414-4C49-9670-CCB5BF938726}" type="slidenum">
              <a:rPr kumimoji="1" lang="ja-JP" altLang="en-US" smtClean="0"/>
              <a:t>6</a:t>
            </a:fld>
            <a:endParaRPr kumimoji="1" lang="ja-JP" altLang="en-US"/>
          </a:p>
        </p:txBody>
      </p:sp>
    </p:spTree>
    <p:extLst>
      <p:ext uri="{BB962C8B-B14F-4D97-AF65-F5344CB8AC3E}">
        <p14:creationId xmlns:p14="http://schemas.microsoft.com/office/powerpoint/2010/main" val="3404703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5BE817B2-FCE7-D144-EBB4-E596E7DB5A67}"/>
              </a:ext>
            </a:extLst>
          </p:cNvPr>
          <p:cNvGraphicFramePr>
            <a:graphicFrameLocks noChangeAspect="1"/>
          </p:cNvGraphicFramePr>
          <p:nvPr>
            <p:custDataLst>
              <p:tags r:id="rId1"/>
            </p:custDataLst>
            <p:extLst>
              <p:ext uri="{D42A27DB-BD31-4B8C-83A1-F6EECF244321}">
                <p14:modId xmlns:p14="http://schemas.microsoft.com/office/powerpoint/2010/main" val="27178706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4" name="think-cell data - do not delete" hidden="1">
                        <a:extLst>
                          <a:ext uri="{FF2B5EF4-FFF2-40B4-BE49-F238E27FC236}">
                            <a16:creationId xmlns:a16="http://schemas.microsoft.com/office/drawing/2014/main" id="{5BE817B2-FCE7-D144-EBB4-E596E7DB5A6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a:extLst>
              <a:ext uri="{FF2B5EF4-FFF2-40B4-BE49-F238E27FC236}">
                <a16:creationId xmlns:a16="http://schemas.microsoft.com/office/drawing/2014/main" id="{DF124326-71B2-B9A7-7627-19D9CC75EB5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2B45743-0FBA-FF12-A350-C8B196E766CF}"/>
              </a:ext>
            </a:extLst>
          </p:cNvPr>
          <p:cNvSpPr>
            <a:spLocks noGrp="1"/>
          </p:cNvSpPr>
          <p:nvPr>
            <p:ph type="sldNum" sz="quarter" idx="12"/>
          </p:nvPr>
        </p:nvSpPr>
        <p:spPr/>
        <p:txBody>
          <a:bodyPr/>
          <a:lstStyle/>
          <a:p>
            <a:fld id="{10286BC7-5414-4C49-9670-CCB5BF938726}" type="slidenum">
              <a:rPr kumimoji="1" lang="ja-JP" altLang="en-US" smtClean="0"/>
              <a:t>7</a:t>
            </a:fld>
            <a:endParaRPr kumimoji="1" lang="ja-JP" altLang="en-US"/>
          </a:p>
        </p:txBody>
      </p:sp>
    </p:spTree>
    <p:extLst>
      <p:ext uri="{BB962C8B-B14F-4D97-AF65-F5344CB8AC3E}">
        <p14:creationId xmlns:p14="http://schemas.microsoft.com/office/powerpoint/2010/main" val="349903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E99A2-EFE7-1DFC-59AA-A4C47BD44797}"/>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09D6132-91A0-D055-8538-55B1971C47D3}"/>
              </a:ext>
            </a:extLst>
          </p:cNvPr>
          <p:cNvGraphicFramePr>
            <a:graphicFrameLocks noChangeAspect="1"/>
          </p:cNvGraphicFramePr>
          <p:nvPr>
            <p:custDataLst>
              <p:tags r:id="rId1"/>
            </p:custDataLst>
            <p:extLst>
              <p:ext uri="{D42A27DB-BD31-4B8C-83A1-F6EECF244321}">
                <p14:modId xmlns:p14="http://schemas.microsoft.com/office/powerpoint/2010/main" val="28304504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39" imgH="639" progId="TCLayout.ActiveDocument.1">
                  <p:embed/>
                </p:oleObj>
              </mc:Choice>
              <mc:Fallback>
                <p:oleObj name="think-cellスライド" r:id="rId3" imgW="639" imgH="639" progId="TCLayout.ActiveDocument.1">
                  <p:embed/>
                  <p:pic>
                    <p:nvPicPr>
                      <p:cNvPr id="6" name="think-cell data - do not delete" hidden="1">
                        <a:extLst>
                          <a:ext uri="{FF2B5EF4-FFF2-40B4-BE49-F238E27FC236}">
                            <a16:creationId xmlns:a16="http://schemas.microsoft.com/office/drawing/2014/main" id="{409D6132-91A0-D055-8538-55B1971C47D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5" name="正方形/長方形 24">
            <a:extLst>
              <a:ext uri="{FF2B5EF4-FFF2-40B4-BE49-F238E27FC236}">
                <a16:creationId xmlns:a16="http://schemas.microsoft.com/office/drawing/2014/main" id="{75B3CB4B-CB0E-26B0-1311-6D87972ECAC8}"/>
              </a:ext>
            </a:extLst>
          </p:cNvPr>
          <p:cNvSpPr/>
          <p:nvPr/>
        </p:nvSpPr>
        <p:spPr>
          <a:xfrm>
            <a:off x="6241750" y="2073094"/>
            <a:ext cx="5219999" cy="439168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indent="-285750">
              <a:buFont typeface="Wingdings" panose="05000000000000000000" pitchFamily="2" charset="2"/>
              <a:buChar char="ü"/>
            </a:pPr>
            <a:r>
              <a:rPr lang="ja-JP" altLang="en-US" sz="1200">
                <a:solidFill>
                  <a:schemeClr val="tx1"/>
                </a:solidFill>
                <a:latin typeface="Meiryo UI" panose="020B0604030504040204" pitchFamily="50" charset="-128"/>
                <a:ea typeface="Meiryo UI" panose="020B0604030504040204" pitchFamily="50" charset="-128"/>
              </a:rPr>
              <a:t>（自由記述）</a:t>
            </a:r>
          </a:p>
        </p:txBody>
      </p:sp>
      <p:sp>
        <p:nvSpPr>
          <p:cNvPr id="7" name="Title 1">
            <a:extLst>
              <a:ext uri="{FF2B5EF4-FFF2-40B4-BE49-F238E27FC236}">
                <a16:creationId xmlns:a16="http://schemas.microsoft.com/office/drawing/2014/main" id="{5EEE1DC8-1538-33EA-E5D5-CCBC8C8FA2E1}"/>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①ア</a:t>
            </a:r>
            <a:r>
              <a:rPr lang="en-US" altLang="ja-JP" sz="2000"/>
              <a:t>. </a:t>
            </a:r>
            <a:r>
              <a:rPr lang="ja-JP" altLang="en-US" sz="2000"/>
              <a:t>基本的要件</a:t>
            </a:r>
            <a:endParaRPr lang="en-US" altLang="ja-JP" sz="2000"/>
          </a:p>
        </p:txBody>
      </p:sp>
      <p:sp>
        <p:nvSpPr>
          <p:cNvPr id="5" name="正方形/長方形 4">
            <a:extLst>
              <a:ext uri="{FF2B5EF4-FFF2-40B4-BE49-F238E27FC236}">
                <a16:creationId xmlns:a16="http://schemas.microsoft.com/office/drawing/2014/main" id="{80B9E975-691E-A53E-3E59-8C4126E845F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10" name="直線コネクタ 9">
            <a:extLst>
              <a:ext uri="{FF2B5EF4-FFF2-40B4-BE49-F238E27FC236}">
                <a16:creationId xmlns:a16="http://schemas.microsoft.com/office/drawing/2014/main" id="{34B9C133-E8FF-971F-BEC2-29957EE6D722}"/>
              </a:ext>
            </a:extLst>
          </p:cNvPr>
          <p:cNvCxnSpPr>
            <a:cxnSpLocks/>
          </p:cNvCxnSpPr>
          <p:nvPr/>
        </p:nvCxnSpPr>
        <p:spPr>
          <a:xfrm flipV="1">
            <a:off x="156000" y="1370721"/>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0F206EFB-555F-EBFB-83BB-24A6F73E9DB9}"/>
              </a:ext>
            </a:extLst>
          </p:cNvPr>
          <p:cNvSpPr txBox="1">
            <a:spLocks/>
          </p:cNvSpPr>
          <p:nvPr/>
        </p:nvSpPr>
        <p:spPr>
          <a:xfrm>
            <a:off x="360000" y="648000"/>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＠＠＠（本スライドのメッセージ。以下は例）</a:t>
            </a:r>
            <a:endParaRPr kumimoji="1" lang="en-US" altLang="ja-JP">
              <a:solidFill>
                <a:schemeClr val="tx1"/>
              </a:solidFill>
            </a:endParaRPr>
          </a:p>
          <a:p>
            <a:r>
              <a:rPr kumimoji="1" lang="ja-JP" altLang="en-US">
                <a:solidFill>
                  <a:schemeClr val="tx1"/>
                </a:solidFill>
              </a:rPr>
              <a:t>提案事業では、</a:t>
            </a:r>
            <a:r>
              <a:rPr kumimoji="1" lang="en-US" altLang="ja-JP">
                <a:solidFill>
                  <a:schemeClr val="tx1"/>
                </a:solidFill>
              </a:rPr>
              <a:t>XX</a:t>
            </a:r>
            <a:r>
              <a:rPr kumimoji="1" lang="ja-JP" altLang="en-US">
                <a:solidFill>
                  <a:schemeClr val="tx1"/>
                </a:solidFill>
              </a:rPr>
              <a:t>を目的に</a:t>
            </a:r>
            <a:r>
              <a:rPr kumimoji="1" lang="en-US" altLang="ja-JP">
                <a:solidFill>
                  <a:schemeClr val="tx1"/>
                </a:solidFill>
              </a:rPr>
              <a:t>XX</a:t>
            </a:r>
            <a:r>
              <a:rPr kumimoji="1" lang="ja-JP" altLang="en-US">
                <a:solidFill>
                  <a:schemeClr val="tx1"/>
                </a:solidFill>
              </a:rPr>
              <a:t>を通して、</a:t>
            </a:r>
            <a:r>
              <a:rPr kumimoji="1" lang="en-US" altLang="ja-JP">
                <a:solidFill>
                  <a:schemeClr val="tx1"/>
                </a:solidFill>
              </a:rPr>
              <a:t>XX</a:t>
            </a:r>
            <a:r>
              <a:rPr kumimoji="1" lang="ja-JP" altLang="en-US">
                <a:solidFill>
                  <a:schemeClr val="tx1"/>
                </a:solidFill>
              </a:rPr>
              <a:t>の実現に向けた</a:t>
            </a:r>
            <a:r>
              <a:rPr kumimoji="1" lang="en-US" altLang="ja-JP">
                <a:solidFill>
                  <a:schemeClr val="tx1"/>
                </a:solidFill>
              </a:rPr>
              <a:t>XX</a:t>
            </a:r>
            <a:r>
              <a:rPr kumimoji="1" lang="ja-JP" altLang="en-US">
                <a:solidFill>
                  <a:schemeClr val="tx1"/>
                </a:solidFill>
              </a:rPr>
              <a:t>の採算性を評価する</a:t>
            </a:r>
            <a:endParaRPr kumimoji="1" lang="en-US">
              <a:solidFill>
                <a:schemeClr val="tx1"/>
              </a:solidFill>
            </a:endParaRPr>
          </a:p>
        </p:txBody>
      </p:sp>
      <p:grpSp>
        <p:nvGrpSpPr>
          <p:cNvPr id="12" name="グループ化 11">
            <a:extLst>
              <a:ext uri="{FF2B5EF4-FFF2-40B4-BE49-F238E27FC236}">
                <a16:creationId xmlns:a16="http://schemas.microsoft.com/office/drawing/2014/main" id="{D5538983-D63A-3EF2-500C-2D3A5B901442}"/>
              </a:ext>
            </a:extLst>
          </p:cNvPr>
          <p:cNvGrpSpPr/>
          <p:nvPr/>
        </p:nvGrpSpPr>
        <p:grpSpPr>
          <a:xfrm>
            <a:off x="746778" y="1497825"/>
            <a:ext cx="5239039" cy="360000"/>
            <a:chOff x="543578" y="1377175"/>
            <a:chExt cx="5239039" cy="360000"/>
          </a:xfrm>
        </p:grpSpPr>
        <p:cxnSp>
          <p:nvCxnSpPr>
            <p:cNvPr id="13" name="Straight Connector 18">
              <a:extLst>
                <a:ext uri="{FF2B5EF4-FFF2-40B4-BE49-F238E27FC236}">
                  <a16:creationId xmlns:a16="http://schemas.microsoft.com/office/drawing/2014/main" id="{9FAA09D0-4B34-EB50-58FA-A61EB3EB554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4" name="TextBox 23">
              <a:extLst>
                <a:ext uri="{FF2B5EF4-FFF2-40B4-BE49-F238E27FC236}">
                  <a16:creationId xmlns:a16="http://schemas.microsoft.com/office/drawing/2014/main" id="{35ECF1EE-CB09-C459-1A65-A42788F62D2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b="1"/>
                <a:t>事業概要</a:t>
              </a:r>
            </a:p>
          </p:txBody>
        </p:sp>
      </p:grpSp>
      <p:grpSp>
        <p:nvGrpSpPr>
          <p:cNvPr id="15" name="グループ化 14">
            <a:extLst>
              <a:ext uri="{FF2B5EF4-FFF2-40B4-BE49-F238E27FC236}">
                <a16:creationId xmlns:a16="http://schemas.microsoft.com/office/drawing/2014/main" id="{B0FB40A1-1623-9182-D880-ACDDB4F10D93}"/>
              </a:ext>
            </a:extLst>
          </p:cNvPr>
          <p:cNvGrpSpPr/>
          <p:nvPr/>
        </p:nvGrpSpPr>
        <p:grpSpPr>
          <a:xfrm>
            <a:off x="6222711" y="1497825"/>
            <a:ext cx="5239039" cy="360000"/>
            <a:chOff x="543578" y="1377175"/>
            <a:chExt cx="5239039" cy="360000"/>
          </a:xfrm>
        </p:grpSpPr>
        <p:cxnSp>
          <p:nvCxnSpPr>
            <p:cNvPr id="16" name="Straight Connector 18">
              <a:extLst>
                <a:ext uri="{FF2B5EF4-FFF2-40B4-BE49-F238E27FC236}">
                  <a16:creationId xmlns:a16="http://schemas.microsoft.com/office/drawing/2014/main" id="{B768C3FA-9568-24A0-86F8-16DE1400888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13B244D0-D3EC-B0C7-FF8A-510EF26174F2}"/>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b="1"/>
                <a:t>事業目的　</a:t>
              </a:r>
              <a:r>
                <a:rPr lang="en-US" altLang="ja-JP" b="1"/>
                <a:t>※</a:t>
              </a:r>
              <a:r>
                <a:rPr lang="ja-JP" altLang="en-US"/>
                <a:t>公募要領</a:t>
              </a:r>
              <a:r>
                <a:rPr lang="en-US" altLang="ja-JP"/>
                <a:t>1.2</a:t>
              </a:r>
              <a:r>
                <a:rPr lang="ja-JP" altLang="en-US"/>
                <a:t>との整合性</a:t>
              </a:r>
              <a:endParaRPr lang="ja-JP" altLang="en-US" b="1"/>
            </a:p>
          </p:txBody>
        </p:sp>
      </p:grpSp>
      <p:sp>
        <p:nvSpPr>
          <p:cNvPr id="23" name="TextBox 51">
            <a:extLst>
              <a:ext uri="{FF2B5EF4-FFF2-40B4-BE49-F238E27FC236}">
                <a16:creationId xmlns:a16="http://schemas.microsoft.com/office/drawing/2014/main" id="{32882EAB-DB76-5CEB-4CA8-772FE82110AC}"/>
              </a:ext>
            </a:extLst>
          </p:cNvPr>
          <p:cNvSpPr txBox="1"/>
          <p:nvPr/>
        </p:nvSpPr>
        <p:spPr>
          <a:xfrm>
            <a:off x="6331749" y="3234365"/>
            <a:ext cx="5040000" cy="205524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algn="ctr" defTabSz="914400" rtl="0" eaLnBrk="1" fontAlgn="auto" latinLnBrk="0" hangingPunct="1">
              <a:lnSpc>
                <a:spcPct val="100000"/>
              </a:lnSpc>
              <a:spcBef>
                <a:spcPts val="0"/>
              </a:spcBef>
              <a:spcAft>
                <a:spcPts val="0"/>
              </a:spcAft>
              <a:buClrTx/>
              <a:buSzTx/>
              <a:tabLst/>
              <a:defRPr/>
            </a:pPr>
            <a:r>
              <a:rPr lang="ja-JP" altLang="en-US" sz="1400" b="1">
                <a:solidFill>
                  <a:srgbClr val="2E3558"/>
                </a:solidFill>
                <a:latin typeface="Meiryo UI" panose="020B0604030504040204" pitchFamily="50" charset="-128"/>
                <a:ea typeface="Meiryo UI" panose="020B0604030504040204" pitchFamily="50" charset="-128"/>
              </a:rPr>
              <a:t>提案事業の目的を</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以下の内容を含めて記載してください。</a:t>
            </a:r>
            <a:endParaRPr lang="en-US" altLang="ja-JP" sz="1400">
              <a:solidFill>
                <a:srgbClr val="2E3558"/>
              </a:solidFill>
              <a:latin typeface="Meiryo UI" panose="020B0604030504040204" pitchFamily="50" charset="-128"/>
              <a:ea typeface="Meiryo UI" panose="020B0604030504040204" pitchFamily="50" charset="-128"/>
            </a:endParaRPr>
          </a:p>
          <a:p>
            <a:pPr marL="266700" indent="-180975">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対象事業は「燃料転換」、「製造プロセス転換」、「</a:t>
            </a:r>
            <a:r>
              <a:rPr lang="en-US" altLang="ja-JP" sz="1400">
                <a:solidFill>
                  <a:srgbClr val="2E3558"/>
                </a:solidFill>
                <a:latin typeface="Meiryo UI" panose="020B0604030504040204" pitchFamily="50" charset="-128"/>
                <a:ea typeface="Meiryo UI" panose="020B0604030504040204" pitchFamily="50" charset="-128"/>
              </a:rPr>
              <a:t>GX</a:t>
            </a:r>
            <a:r>
              <a:rPr lang="ja-JP" altLang="en-US" sz="1400">
                <a:solidFill>
                  <a:srgbClr val="2E3558"/>
                </a:solidFill>
                <a:latin typeface="Meiryo UI" panose="020B0604030504040204" pitchFamily="50" charset="-128"/>
                <a:ea typeface="Meiryo UI" panose="020B0604030504040204" pitchFamily="50" charset="-128"/>
              </a:rPr>
              <a:t>製品の製造・研究開発」、「共用設備・施設の稼働」の</a:t>
            </a:r>
            <a:r>
              <a:rPr lang="en-US" altLang="ja-JP" sz="1400">
                <a:solidFill>
                  <a:srgbClr val="2E3558"/>
                </a:solidFill>
                <a:latin typeface="Meiryo UI" panose="020B0604030504040204" pitchFamily="50" charset="-128"/>
                <a:ea typeface="Meiryo UI" panose="020B0604030504040204" pitchFamily="50" charset="-128"/>
              </a:rPr>
              <a:t>4</a:t>
            </a:r>
            <a:r>
              <a:rPr lang="ja-JP" altLang="en-US" sz="1400">
                <a:solidFill>
                  <a:srgbClr val="2E3558"/>
                </a:solidFill>
                <a:latin typeface="Meiryo UI" panose="020B0604030504040204" pitchFamily="50" charset="-128"/>
                <a:ea typeface="Meiryo UI" panose="020B0604030504040204" pitchFamily="50" charset="-128"/>
              </a:rPr>
              <a:t>つの類型のどれを対象としており、</a:t>
            </a:r>
            <a:r>
              <a:rPr lang="en-US" altLang="ja-JP" sz="1400">
                <a:solidFill>
                  <a:srgbClr val="2E3558"/>
                </a:solidFill>
                <a:latin typeface="Meiryo UI" panose="020B0604030504040204" pitchFamily="50" charset="-128"/>
                <a:ea typeface="Meiryo UI" panose="020B0604030504040204" pitchFamily="50" charset="-128"/>
              </a:rPr>
              <a:t>Pre-FEED</a:t>
            </a:r>
            <a:r>
              <a:rPr lang="ja-JP" altLang="en-US" sz="1400">
                <a:solidFill>
                  <a:srgbClr val="2E3558"/>
                </a:solidFill>
                <a:latin typeface="Meiryo UI" panose="020B0604030504040204" pitchFamily="50" charset="-128"/>
                <a:ea typeface="Meiryo UI" panose="020B0604030504040204" pitchFamily="50" charset="-128"/>
              </a:rPr>
              <a:t>・</a:t>
            </a:r>
            <a:r>
              <a:rPr lang="en-US" altLang="ja-JP" sz="1400">
                <a:solidFill>
                  <a:srgbClr val="2E3558"/>
                </a:solidFill>
                <a:latin typeface="Meiryo UI" panose="020B0604030504040204" pitchFamily="50" charset="-128"/>
                <a:ea typeface="Meiryo UI" panose="020B0604030504040204" pitchFamily="50" charset="-128"/>
              </a:rPr>
              <a:t>FEED</a:t>
            </a:r>
            <a:r>
              <a:rPr lang="ja-JP" altLang="en-US" sz="1400">
                <a:solidFill>
                  <a:srgbClr val="2E3558"/>
                </a:solidFill>
                <a:latin typeface="Meiryo UI" panose="020B0604030504040204" pitchFamily="50" charset="-128"/>
                <a:ea typeface="Meiryo UI" panose="020B0604030504040204" pitchFamily="50" charset="-128"/>
              </a:rPr>
              <a:t>初期段階だけでなく、</a:t>
            </a:r>
            <a:r>
              <a:rPr lang="en-US" altLang="ja-JP" sz="1400">
                <a:solidFill>
                  <a:srgbClr val="2E3558"/>
                </a:solidFill>
                <a:latin typeface="Meiryo UI" panose="020B0604030504040204" pitchFamily="50" charset="-128"/>
                <a:ea typeface="Meiryo UI" panose="020B0604030504040204" pitchFamily="50" charset="-128"/>
              </a:rPr>
              <a:t>FEED</a:t>
            </a:r>
            <a:r>
              <a:rPr lang="ja-JP" altLang="en-US" sz="1400">
                <a:solidFill>
                  <a:srgbClr val="2E3558"/>
                </a:solidFill>
                <a:latin typeface="Meiryo UI" panose="020B0604030504040204" pitchFamily="50" charset="-128"/>
                <a:ea typeface="Meiryo UI" panose="020B0604030504040204" pitchFamily="50" charset="-128"/>
              </a:rPr>
              <a:t>以降も含めて何を実施したいと考えているかを記載してください。</a:t>
            </a: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C4A8E0E5-3C4B-FB40-7F6C-A7A9FAE14F61}"/>
              </a:ext>
            </a:extLst>
          </p:cNvPr>
          <p:cNvSpPr txBox="1"/>
          <p:nvPr/>
        </p:nvSpPr>
        <p:spPr>
          <a:xfrm>
            <a:off x="765817" y="2073093"/>
            <a:ext cx="810483"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bg1"/>
                </a:solidFill>
                <a:latin typeface="Meiryo UI" panose="020B0604030504040204" pitchFamily="50" charset="-128"/>
                <a:ea typeface="Meiryo UI" panose="020B0604030504040204" pitchFamily="50" charset="-128"/>
              </a:rPr>
              <a:t>事業名称</a:t>
            </a:r>
          </a:p>
        </p:txBody>
      </p:sp>
      <p:sp>
        <p:nvSpPr>
          <p:cNvPr id="26" name="正方形/長方形 25">
            <a:extLst>
              <a:ext uri="{FF2B5EF4-FFF2-40B4-BE49-F238E27FC236}">
                <a16:creationId xmlns:a16="http://schemas.microsoft.com/office/drawing/2014/main" id="{5D5DABCC-2301-5247-4ADA-DBB0CC04D40D}"/>
              </a:ext>
            </a:extLst>
          </p:cNvPr>
          <p:cNvSpPr/>
          <p:nvPr/>
        </p:nvSpPr>
        <p:spPr>
          <a:xfrm>
            <a:off x="1619421" y="2073093"/>
            <a:ext cx="4347355"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（間接補助事業の名称を記載ください）</a:t>
            </a:r>
          </a:p>
        </p:txBody>
      </p:sp>
      <p:sp>
        <p:nvSpPr>
          <p:cNvPr id="37" name="テキスト ボックス 36">
            <a:extLst>
              <a:ext uri="{FF2B5EF4-FFF2-40B4-BE49-F238E27FC236}">
                <a16:creationId xmlns:a16="http://schemas.microsoft.com/office/drawing/2014/main" id="{D62DD191-CE80-3B11-5245-ECB59CD87383}"/>
              </a:ext>
            </a:extLst>
          </p:cNvPr>
          <p:cNvSpPr txBox="1"/>
          <p:nvPr/>
        </p:nvSpPr>
        <p:spPr>
          <a:xfrm>
            <a:off x="765817" y="3785350"/>
            <a:ext cx="810483" cy="2679431"/>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bg1"/>
                </a:solidFill>
                <a:latin typeface="Meiryo UI" panose="020B0604030504040204" pitchFamily="50" charset="-128"/>
                <a:ea typeface="Meiryo UI" panose="020B0604030504040204" pitchFamily="50" charset="-128"/>
              </a:rPr>
              <a:t>提案</a:t>
            </a:r>
            <a:endParaRPr kumimoji="1" lang="en-US" altLang="ja-JP" sz="1100">
              <a:solidFill>
                <a:schemeClr val="bg1"/>
              </a:solidFill>
              <a:latin typeface="Meiryo UI" panose="020B0604030504040204" pitchFamily="50" charset="-128"/>
              <a:ea typeface="Meiryo UI" panose="020B0604030504040204" pitchFamily="50" charset="-128"/>
            </a:endParaRPr>
          </a:p>
          <a:p>
            <a:pPr algn="ctr"/>
            <a:r>
              <a:rPr kumimoji="1" lang="ja-JP" altLang="en-US" sz="1100">
                <a:solidFill>
                  <a:schemeClr val="bg1"/>
                </a:solidFill>
                <a:latin typeface="Meiryo UI" panose="020B0604030504040204" pitchFamily="50" charset="-128"/>
                <a:ea typeface="Meiryo UI" panose="020B0604030504040204" pitchFamily="50" charset="-128"/>
              </a:rPr>
              <a:t>事業内容</a:t>
            </a:r>
          </a:p>
        </p:txBody>
      </p:sp>
      <p:sp>
        <p:nvSpPr>
          <p:cNvPr id="40" name="正方形/長方形 39">
            <a:extLst>
              <a:ext uri="{FF2B5EF4-FFF2-40B4-BE49-F238E27FC236}">
                <a16:creationId xmlns:a16="http://schemas.microsoft.com/office/drawing/2014/main" id="{E65D2217-E2F9-251F-FB77-0DBD8FA0D4D5}"/>
              </a:ext>
            </a:extLst>
          </p:cNvPr>
          <p:cNvSpPr/>
          <p:nvPr/>
        </p:nvSpPr>
        <p:spPr>
          <a:xfrm>
            <a:off x="1619422" y="3785349"/>
            <a:ext cx="4347355" cy="267943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（提案事業で実施する内容を記載）</a:t>
            </a:r>
          </a:p>
        </p:txBody>
      </p:sp>
      <p:sp>
        <p:nvSpPr>
          <p:cNvPr id="42" name="テキスト ボックス 41">
            <a:extLst>
              <a:ext uri="{FF2B5EF4-FFF2-40B4-BE49-F238E27FC236}">
                <a16:creationId xmlns:a16="http://schemas.microsoft.com/office/drawing/2014/main" id="{94C5BAD5-DD7A-F339-E1DC-8E8875F5F892}"/>
              </a:ext>
            </a:extLst>
          </p:cNvPr>
          <p:cNvSpPr txBox="1"/>
          <p:nvPr/>
        </p:nvSpPr>
        <p:spPr>
          <a:xfrm>
            <a:off x="765817" y="3214597"/>
            <a:ext cx="810483"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eiryo UI" panose="020B0604030504040204" pitchFamily="50" charset="-128"/>
                <a:ea typeface="Meiryo UI" panose="020B0604030504040204" pitchFamily="50" charset="-128"/>
              </a:rPr>
              <a:t>エリア</a:t>
            </a:r>
            <a:r>
              <a:rPr kumimoji="1" lang="ja-JP" altLang="en-US" sz="1100">
                <a:solidFill>
                  <a:schemeClr val="bg1"/>
                </a:solidFill>
                <a:latin typeface="Meiryo UI" panose="020B0604030504040204" pitchFamily="50" charset="-128"/>
                <a:ea typeface="Meiryo UI" panose="020B0604030504040204" pitchFamily="50" charset="-128"/>
              </a:rPr>
              <a:t>名称</a:t>
            </a:r>
          </a:p>
        </p:txBody>
      </p:sp>
      <p:sp>
        <p:nvSpPr>
          <p:cNvPr id="44" name="正方形/長方形 43">
            <a:extLst>
              <a:ext uri="{FF2B5EF4-FFF2-40B4-BE49-F238E27FC236}">
                <a16:creationId xmlns:a16="http://schemas.microsoft.com/office/drawing/2014/main" id="{427BCC03-F91C-369A-C97E-7D9D6F751F89}"/>
              </a:ext>
            </a:extLst>
          </p:cNvPr>
          <p:cNvSpPr/>
          <p:nvPr/>
        </p:nvSpPr>
        <p:spPr>
          <a:xfrm>
            <a:off x="1619422" y="3214597"/>
            <a:ext cx="4347355"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（どの有望地域（</a:t>
            </a:r>
            <a:r>
              <a:rPr lang="zh-TW" altLang="en-US" sz="1200">
                <a:solidFill>
                  <a:schemeClr val="tx1"/>
                </a:solidFill>
                <a:latin typeface="Meiryo UI" panose="020B0604030504040204" pitchFamily="50" charset="-128"/>
                <a:ea typeface="Meiryo UI" panose="020B0604030504040204" pitchFamily="50" charset="-128"/>
              </a:rPr>
              <a:t>選定地方公共団体</a:t>
            </a:r>
            <a:r>
              <a:rPr lang="ja-JP" altLang="en-US" sz="1200">
                <a:solidFill>
                  <a:schemeClr val="tx1"/>
                </a:solidFill>
                <a:latin typeface="Meiryo UI" panose="020B0604030504040204" pitchFamily="50" charset="-128"/>
                <a:ea typeface="Meiryo UI" panose="020B0604030504040204" pitchFamily="50" charset="-128"/>
              </a:rPr>
              <a:t>）かを記載）</a:t>
            </a:r>
            <a:endParaRPr lang="en-US" altLang="ja-JP" sz="240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6D695CFB-C9A5-B807-EB23-105A304C7FF5}"/>
              </a:ext>
            </a:extLst>
          </p:cNvPr>
          <p:cNvSpPr txBox="1"/>
          <p:nvPr/>
        </p:nvSpPr>
        <p:spPr>
          <a:xfrm>
            <a:off x="765817" y="2643845"/>
            <a:ext cx="810483"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bg1"/>
                </a:solidFill>
                <a:latin typeface="Meiryo UI" panose="020B0604030504040204" pitchFamily="50" charset="-128"/>
                <a:ea typeface="Meiryo UI" panose="020B0604030504040204" pitchFamily="50" charset="-128"/>
              </a:rPr>
              <a:t>事業の類型</a:t>
            </a:r>
          </a:p>
        </p:txBody>
      </p:sp>
      <p:sp>
        <p:nvSpPr>
          <p:cNvPr id="8" name="正方形/長方形 7">
            <a:extLst>
              <a:ext uri="{FF2B5EF4-FFF2-40B4-BE49-F238E27FC236}">
                <a16:creationId xmlns:a16="http://schemas.microsoft.com/office/drawing/2014/main" id="{7773257B-3DAF-CDF6-CDA4-A82F5661C247}"/>
              </a:ext>
            </a:extLst>
          </p:cNvPr>
          <p:cNvSpPr/>
          <p:nvPr/>
        </p:nvSpPr>
        <p:spPr>
          <a:xfrm>
            <a:off x="1619422" y="2643845"/>
            <a:ext cx="4347355"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燃料転換／製造プロセス転換／</a:t>
            </a:r>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製品の製造・研究開発／共用設備・施設の稼働　（補助対象となる事業の類型以外は削除）</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4" name="TextBox 51">
            <a:extLst>
              <a:ext uri="{FF2B5EF4-FFF2-40B4-BE49-F238E27FC236}">
                <a16:creationId xmlns:a16="http://schemas.microsoft.com/office/drawing/2014/main" id="{28F2D4AC-472E-64F1-5D4B-6F1E459E82FA}"/>
              </a:ext>
            </a:extLst>
          </p:cNvPr>
          <p:cNvSpPr txBox="1"/>
          <p:nvPr/>
        </p:nvSpPr>
        <p:spPr>
          <a:xfrm>
            <a:off x="910251" y="3232573"/>
            <a:ext cx="5040000" cy="2055241"/>
          </a:xfrm>
          <a:prstGeom prst="rect">
            <a:avLst/>
          </a:prstGeom>
          <a:solidFill>
            <a:srgbClr val="30C1D7">
              <a:alpha val="70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marR="0" lvl="0" algn="ctr" defTabSz="914400" rtl="0" eaLnBrk="1" fontAlgn="auto" latinLnBrk="0" hangingPunct="1">
              <a:lnSpc>
                <a:spcPct val="100000"/>
              </a:lnSpc>
              <a:spcBef>
                <a:spcPts val="0"/>
              </a:spcBef>
              <a:spcAft>
                <a:spcPts val="0"/>
              </a:spcAft>
              <a:buClrTx/>
              <a:buSzTx/>
              <a:tabLst/>
              <a:defRPr/>
            </a:pPr>
            <a:r>
              <a:rPr lang="ja-JP" altLang="en-US" sz="1400" b="1">
                <a:solidFill>
                  <a:srgbClr val="2E3558"/>
                </a:solidFill>
                <a:latin typeface="Meiryo UI" panose="020B0604030504040204" pitchFamily="50" charset="-128"/>
                <a:ea typeface="Meiryo UI" panose="020B0604030504040204" pitchFamily="50" charset="-128"/>
              </a:rPr>
              <a:t>提案事業の目的を</a:t>
            </a:r>
            <a:br>
              <a:rPr lang="en-US" altLang="ja-JP" sz="1400" b="1">
                <a:solidFill>
                  <a:srgbClr val="2E3558"/>
                </a:solidFill>
                <a:latin typeface="Meiryo UI" panose="020B0604030504040204" pitchFamily="50" charset="-128"/>
                <a:ea typeface="Meiryo UI" panose="020B0604030504040204" pitchFamily="50" charset="-128"/>
              </a:rPr>
            </a:br>
            <a:r>
              <a:rPr lang="ja-JP" altLang="en-US" sz="1400" b="1">
                <a:solidFill>
                  <a:srgbClr val="2E3558"/>
                </a:solidFill>
                <a:latin typeface="Meiryo UI" panose="020B0604030504040204" pitchFamily="50" charset="-128"/>
                <a:ea typeface="Meiryo UI" panose="020B0604030504040204" pitchFamily="50" charset="-128"/>
              </a:rPr>
              <a:t>以下の内容を含めて記載してください。</a:t>
            </a:r>
            <a:endParaRPr lang="en-US" altLang="ja-JP" sz="1400">
              <a:solidFill>
                <a:srgbClr val="2E3558"/>
              </a:solidFill>
              <a:latin typeface="Meiryo UI" panose="020B0604030504040204" pitchFamily="50" charset="-128"/>
              <a:ea typeface="Meiryo UI" panose="020B0604030504040204" pitchFamily="50" charset="-128"/>
            </a:endParaRPr>
          </a:p>
          <a:p>
            <a:pPr marL="266700" indent="-180975">
              <a:buFont typeface="Arial" panose="020B0604020202020204" pitchFamily="34" charset="0"/>
              <a:buChar char="•"/>
              <a:defRPr/>
            </a:pPr>
            <a:r>
              <a:rPr lang="ja-JP" altLang="en-US" sz="1400">
                <a:solidFill>
                  <a:srgbClr val="2E3558"/>
                </a:solidFill>
                <a:latin typeface="Meiryo UI" panose="020B0604030504040204" pitchFamily="50" charset="-128"/>
                <a:ea typeface="Meiryo UI" panose="020B0604030504040204" pitchFamily="50" charset="-128"/>
              </a:rPr>
              <a:t>間接補助事業の名称、類型、対象エリア、事業内容を記載してください。</a:t>
            </a:r>
            <a:endParaRPr lang="en-US" altLang="ja-JP" sz="1400">
              <a:solidFill>
                <a:srgbClr val="2E3558"/>
              </a:solidFill>
              <a:latin typeface="Meiryo UI" panose="020B0604030504040204" pitchFamily="50" charset="-128"/>
              <a:ea typeface="Meiryo UI" panose="020B0604030504040204" pitchFamily="50" charset="-128"/>
            </a:endParaRPr>
          </a:p>
          <a:p>
            <a:pPr marL="85725">
              <a:defRPr/>
            </a:pPr>
            <a:endParaRPr lang="en-US" altLang="ja-JP" sz="1400">
              <a:solidFill>
                <a:srgbClr val="2E3558"/>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AC764-91EF-3B68-35EB-91A17696801B}"/>
              </a:ext>
            </a:extLst>
          </p:cNvPr>
          <p:cNvSpPr>
            <a:spLocks noGrp="1"/>
          </p:cNvSpPr>
          <p:nvPr>
            <p:ph type="sldNum" sz="quarter" idx="12"/>
          </p:nvPr>
        </p:nvSpPr>
        <p:spPr/>
        <p:txBody>
          <a:bodyPr/>
          <a:lstStyle/>
          <a:p>
            <a:fld id="{10286BC7-5414-4C49-9670-CCB5BF938726}" type="slidenum">
              <a:rPr kumimoji="1" lang="ja-JP" altLang="en-US" smtClean="0"/>
              <a:t>8</a:t>
            </a:fld>
            <a:endParaRPr kumimoji="1" lang="ja-JP" altLang="en-US"/>
          </a:p>
        </p:txBody>
      </p:sp>
    </p:spTree>
    <p:extLst>
      <p:ext uri="{BB962C8B-B14F-4D97-AF65-F5344CB8AC3E}">
        <p14:creationId xmlns:p14="http://schemas.microsoft.com/office/powerpoint/2010/main" val="3113924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46A08-66EB-3EE6-5C2C-707084527BD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050A91EC-F95C-9405-79B3-735C3A6081B7}"/>
              </a:ext>
            </a:extLst>
          </p:cNvPr>
          <p:cNvGraphicFramePr>
            <a:graphicFrameLocks noChangeAspect="1"/>
          </p:cNvGraphicFramePr>
          <p:nvPr>
            <p:custDataLst>
              <p:tags r:id="rId1"/>
            </p:custDataLst>
            <p:extLst>
              <p:ext uri="{D42A27DB-BD31-4B8C-83A1-F6EECF244321}">
                <p14:modId xmlns:p14="http://schemas.microsoft.com/office/powerpoint/2010/main" val="33347335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6" name="think-cell data - do not delete" hidden="1">
                        <a:extLst>
                          <a:ext uri="{FF2B5EF4-FFF2-40B4-BE49-F238E27FC236}">
                            <a16:creationId xmlns:a16="http://schemas.microsoft.com/office/drawing/2014/main" id="{050A91EC-F95C-9405-79B3-735C3A6081B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8B6FE900-CD73-DABA-151A-D4BC2174452C}"/>
              </a:ext>
            </a:extLst>
          </p:cNvPr>
          <p:cNvSpPr txBox="1">
            <a:spLocks/>
          </p:cNvSpPr>
          <p:nvPr/>
        </p:nvSpPr>
        <p:spPr>
          <a:xfrm>
            <a:off x="180000" y="180000"/>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t>①ア</a:t>
            </a:r>
            <a:r>
              <a:rPr lang="en-US" altLang="ja-JP" sz="2000"/>
              <a:t>. </a:t>
            </a:r>
            <a:r>
              <a:rPr lang="ja-JP" altLang="en-US" sz="2000"/>
              <a:t>基本的要件</a:t>
            </a:r>
            <a:endParaRPr lang="en-US" altLang="ja-JP" sz="2000"/>
          </a:p>
        </p:txBody>
      </p:sp>
      <p:sp>
        <p:nvSpPr>
          <p:cNvPr id="5" name="正方形/長方形 4">
            <a:extLst>
              <a:ext uri="{FF2B5EF4-FFF2-40B4-BE49-F238E27FC236}">
                <a16:creationId xmlns:a16="http://schemas.microsoft.com/office/drawing/2014/main" id="{4833651E-F965-A21B-E2BE-21187A28069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10" name="直線コネクタ 9">
            <a:extLst>
              <a:ext uri="{FF2B5EF4-FFF2-40B4-BE49-F238E27FC236}">
                <a16:creationId xmlns:a16="http://schemas.microsoft.com/office/drawing/2014/main" id="{333A7632-A169-DFEA-CD15-4E340D1F84E0}"/>
              </a:ext>
            </a:extLst>
          </p:cNvPr>
          <p:cNvCxnSpPr>
            <a:cxnSpLocks/>
          </p:cNvCxnSpPr>
          <p:nvPr/>
        </p:nvCxnSpPr>
        <p:spPr>
          <a:xfrm flipV="1">
            <a:off x="156000" y="120375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6E94FF9E-CC3A-1369-30EB-A20F381FB129}"/>
              </a:ext>
            </a:extLst>
          </p:cNvPr>
          <p:cNvSpPr txBox="1">
            <a:spLocks/>
          </p:cNvSpPr>
          <p:nvPr/>
        </p:nvSpPr>
        <p:spPr>
          <a:xfrm>
            <a:off x="360000" y="540906"/>
            <a:ext cx="11246652"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p>
          <a:p>
            <a:r>
              <a:rPr lang="ja-JP" altLang="en-US"/>
              <a:t>間接補助</a:t>
            </a:r>
            <a:r>
              <a:rPr lang="ja-JP" altLang="ja-JP"/>
              <a:t>事業の趣旨に鑑み、全ての類型においては以下の要件の全てを</a:t>
            </a:r>
            <a:r>
              <a:rPr lang="ja-JP" altLang="en-US"/>
              <a:t>満たしている</a:t>
            </a:r>
            <a:endParaRPr kumimoji="1" lang="en-US">
              <a:solidFill>
                <a:schemeClr val="tx1"/>
              </a:solidFill>
            </a:endParaRPr>
          </a:p>
        </p:txBody>
      </p:sp>
      <p:grpSp>
        <p:nvGrpSpPr>
          <p:cNvPr id="12" name="グループ化 11">
            <a:extLst>
              <a:ext uri="{FF2B5EF4-FFF2-40B4-BE49-F238E27FC236}">
                <a16:creationId xmlns:a16="http://schemas.microsoft.com/office/drawing/2014/main" id="{10FBC4FE-D865-42FD-AD42-1D1C3819B450}"/>
              </a:ext>
            </a:extLst>
          </p:cNvPr>
          <p:cNvGrpSpPr/>
          <p:nvPr/>
        </p:nvGrpSpPr>
        <p:grpSpPr>
          <a:xfrm>
            <a:off x="746778" y="1257726"/>
            <a:ext cx="5892147" cy="360000"/>
            <a:chOff x="543578" y="1377175"/>
            <a:chExt cx="5239039" cy="360000"/>
          </a:xfrm>
        </p:grpSpPr>
        <p:cxnSp>
          <p:nvCxnSpPr>
            <p:cNvPr id="13" name="Straight Connector 18">
              <a:extLst>
                <a:ext uri="{FF2B5EF4-FFF2-40B4-BE49-F238E27FC236}">
                  <a16:creationId xmlns:a16="http://schemas.microsoft.com/office/drawing/2014/main" id="{7F003441-FB1B-0727-0ED3-80F2E0DC516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4" name="TextBox 23">
              <a:extLst>
                <a:ext uri="{FF2B5EF4-FFF2-40B4-BE49-F238E27FC236}">
                  <a16:creationId xmlns:a16="http://schemas.microsoft.com/office/drawing/2014/main" id="{1FF9D9B8-CC0D-C3C0-565D-B94111B4556A}"/>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b="1"/>
                <a:t>間接補助事業の要件（共通要件）</a:t>
              </a:r>
              <a:r>
                <a:rPr lang="en-US" altLang="ja-JP"/>
                <a:t> ※</a:t>
              </a:r>
              <a:r>
                <a:rPr lang="ja-JP" altLang="en-US"/>
                <a:t>公募要領</a:t>
              </a:r>
              <a:r>
                <a:rPr lang="en-US" altLang="ja-JP"/>
                <a:t>3.1</a:t>
              </a:r>
              <a:r>
                <a:rPr lang="ja-JP" altLang="en-US"/>
                <a:t>の要件との整合性</a:t>
              </a:r>
              <a:endParaRPr lang="ja-JP" altLang="en-US" b="1"/>
            </a:p>
          </p:txBody>
        </p:sp>
      </p:grpSp>
      <p:graphicFrame>
        <p:nvGraphicFramePr>
          <p:cNvPr id="20" name="表 19">
            <a:extLst>
              <a:ext uri="{FF2B5EF4-FFF2-40B4-BE49-F238E27FC236}">
                <a16:creationId xmlns:a16="http://schemas.microsoft.com/office/drawing/2014/main" id="{F3F6BB07-B826-EEC3-DA0B-C87FEFEDBE9C}"/>
              </a:ext>
            </a:extLst>
          </p:cNvPr>
          <p:cNvGraphicFramePr>
            <a:graphicFrameLocks noGrp="1"/>
          </p:cNvGraphicFramePr>
          <p:nvPr>
            <p:extLst>
              <p:ext uri="{D42A27DB-BD31-4B8C-83A1-F6EECF244321}">
                <p14:modId xmlns:p14="http://schemas.microsoft.com/office/powerpoint/2010/main" val="3908525935"/>
              </p:ext>
            </p:extLst>
          </p:nvPr>
        </p:nvGraphicFramePr>
        <p:xfrm>
          <a:off x="621792" y="1704605"/>
          <a:ext cx="10984859" cy="4511409"/>
        </p:xfrm>
        <a:graphic>
          <a:graphicData uri="http://schemas.openxmlformats.org/drawingml/2006/table">
            <a:tbl>
              <a:tblPr firstRow="1" bandRow="1">
                <a:tableStyleId>{5940675A-B579-460E-94D1-54222C63F5DA}</a:tableStyleId>
              </a:tblPr>
              <a:tblGrid>
                <a:gridCol w="302035">
                  <a:extLst>
                    <a:ext uri="{9D8B030D-6E8A-4147-A177-3AD203B41FA5}">
                      <a16:colId xmlns:a16="http://schemas.microsoft.com/office/drawing/2014/main" val="2711442317"/>
                    </a:ext>
                  </a:extLst>
                </a:gridCol>
                <a:gridCol w="1932495">
                  <a:extLst>
                    <a:ext uri="{9D8B030D-6E8A-4147-A177-3AD203B41FA5}">
                      <a16:colId xmlns:a16="http://schemas.microsoft.com/office/drawing/2014/main" val="2849458232"/>
                    </a:ext>
                  </a:extLst>
                </a:gridCol>
                <a:gridCol w="4204354">
                  <a:extLst>
                    <a:ext uri="{9D8B030D-6E8A-4147-A177-3AD203B41FA5}">
                      <a16:colId xmlns:a16="http://schemas.microsoft.com/office/drawing/2014/main" val="2143753086"/>
                    </a:ext>
                  </a:extLst>
                </a:gridCol>
                <a:gridCol w="4545975">
                  <a:extLst>
                    <a:ext uri="{9D8B030D-6E8A-4147-A177-3AD203B41FA5}">
                      <a16:colId xmlns:a16="http://schemas.microsoft.com/office/drawing/2014/main" val="99614929"/>
                    </a:ext>
                  </a:extLst>
                </a:gridCol>
              </a:tblGrid>
              <a:tr h="396609">
                <a:tc>
                  <a:txBody>
                    <a:bodyPr/>
                    <a:lstStyle/>
                    <a:p>
                      <a:r>
                        <a:rPr kumimoji="1" lang="ja-JP" altLang="en-US" sz="1100" b="1" kern="1200">
                          <a:solidFill>
                            <a:schemeClr val="lt1"/>
                          </a:solidFill>
                          <a:latin typeface="Meiryo UI" panose="020B0604030504040204" pitchFamily="50" charset="-128"/>
                          <a:ea typeface="Meiryo UI" panose="020B0604030504040204" pitchFamily="50" charset="-128"/>
                          <a:cs typeface="+mn-cs"/>
                        </a:rPr>
                        <a:t>＃</a:t>
                      </a:r>
                    </a:p>
                  </a:txBody>
                  <a:tcPr anchor="ctr">
                    <a:lnR w="12700" cap="flat" cmpd="sng" algn="ctr">
                      <a:solidFill>
                        <a:schemeClr val="bg1"/>
                      </a:solidFill>
                      <a:prstDash val="solid"/>
                      <a:round/>
                      <a:headEnd type="none" w="med" len="med"/>
                      <a:tailEnd type="none" w="med" len="med"/>
                    </a:lnR>
                    <a:solidFill>
                      <a:schemeClr val="tx1">
                        <a:lumMod val="50000"/>
                        <a:lumOff val="50000"/>
                      </a:schemeClr>
                    </a:solidFill>
                  </a:tcPr>
                </a:tc>
                <a:tc>
                  <a:txBody>
                    <a:bodyPr/>
                    <a:lstStyle/>
                    <a:p>
                      <a:r>
                        <a:rPr kumimoji="1" lang="ja-JP" altLang="en-US" sz="1100" b="1" kern="1200">
                          <a:solidFill>
                            <a:schemeClr val="lt1"/>
                          </a:solidFill>
                          <a:latin typeface="Meiryo UI" panose="020B0604030504040204" pitchFamily="50" charset="-128"/>
                          <a:ea typeface="Meiryo UI" panose="020B0604030504040204" pitchFamily="50" charset="-128"/>
                          <a:cs typeface="+mn-cs"/>
                        </a:rPr>
                        <a:t>共通要件</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lumMod val="50000"/>
                        <a:lumOff val="50000"/>
                      </a:schemeClr>
                    </a:solidFill>
                  </a:tcPr>
                </a:tc>
                <a:tc>
                  <a:txBody>
                    <a:bodyPr/>
                    <a:lstStyle/>
                    <a:p>
                      <a:r>
                        <a:rPr kumimoji="1" lang="en-US" altLang="ja-JP" sz="1100" b="1" kern="1200">
                          <a:solidFill>
                            <a:schemeClr val="lt1"/>
                          </a:solidFill>
                          <a:latin typeface="Meiryo UI" panose="020B0604030504040204" pitchFamily="50" charset="-128"/>
                          <a:ea typeface="Meiryo UI" panose="020B0604030504040204" pitchFamily="50" charset="-128"/>
                          <a:cs typeface="+mn-cs"/>
                        </a:rPr>
                        <a:t>3.1 </a:t>
                      </a:r>
                      <a:r>
                        <a:rPr kumimoji="1" lang="ja-JP" altLang="en-US" sz="1100" b="1" kern="1200">
                          <a:solidFill>
                            <a:schemeClr val="bg1"/>
                          </a:solidFill>
                          <a:latin typeface="Meiryo UI" panose="020B0604030504040204" pitchFamily="50" charset="-128"/>
                          <a:ea typeface="Meiryo UI" panose="020B0604030504040204" pitchFamily="50" charset="-128"/>
                          <a:cs typeface="+mn-cs"/>
                        </a:rPr>
                        <a:t>間接補助事業</a:t>
                      </a:r>
                      <a:r>
                        <a:rPr kumimoji="1" lang="ja-JP" altLang="en-US" sz="1100" b="1" kern="1200">
                          <a:solidFill>
                            <a:schemeClr val="lt1"/>
                          </a:solidFill>
                          <a:latin typeface="Meiryo UI" panose="020B0604030504040204" pitchFamily="50" charset="-128"/>
                          <a:ea typeface="Meiryo UI" panose="020B0604030504040204" pitchFamily="50" charset="-128"/>
                          <a:cs typeface="+mn-cs"/>
                        </a:rPr>
                        <a:t>の要件</a:t>
                      </a:r>
                      <a:endParaRPr kumimoji="1" lang="en-US" altLang="ja-JP" sz="1100" b="1" kern="1200">
                        <a:solidFill>
                          <a:schemeClr val="lt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lt1"/>
                          </a:solidFill>
                          <a:latin typeface="Meiryo UI" panose="020B0604030504040204" pitchFamily="50" charset="-128"/>
                          <a:ea typeface="Meiryo UI" panose="020B0604030504040204" pitchFamily="50" charset="-128"/>
                          <a:cs typeface="+mn-cs"/>
                        </a:rPr>
                        <a:t>本応募申請における充足状況</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C61AF"/>
                    </a:solidFill>
                  </a:tcPr>
                </a:tc>
                <a:extLst>
                  <a:ext uri="{0D108BD9-81ED-4DB2-BD59-A6C34878D82A}">
                    <a16:rowId xmlns:a16="http://schemas.microsoft.com/office/drawing/2014/main" val="2234670600"/>
                  </a:ext>
                </a:extLst>
              </a:tr>
              <a:tr h="400050">
                <a:tc>
                  <a:txBody>
                    <a:bodyPr/>
                    <a:lstStyle/>
                    <a:p>
                      <a:pPr marL="0" algn="ctr" defTabSz="914400" rtl="0" eaLnBrk="1" latinLnBrk="0" hangingPunct="1"/>
                      <a:r>
                        <a:rPr kumimoji="1" lang="en-US" altLang="ja-JP" sz="1050" kern="1200">
                          <a:solidFill>
                            <a:schemeClr val="dk1"/>
                          </a:solidFill>
                          <a:latin typeface="Meiryo UI" panose="020B0604030504040204" pitchFamily="50" charset="-128"/>
                          <a:ea typeface="Meiryo UI" panose="020B0604030504040204" pitchFamily="50" charset="-128"/>
                          <a:cs typeface="+mn-cs"/>
                        </a:rPr>
                        <a:t>A</a:t>
                      </a:r>
                      <a:endParaRPr kumimoji="1" lang="ja-JP" altLang="en-US" sz="1050" kern="1200">
                        <a:solidFill>
                          <a:schemeClr val="dk1"/>
                        </a:solidFill>
                        <a:latin typeface="Meiryo UI" panose="020B0604030504040204" pitchFamily="50" charset="-128"/>
                        <a:ea typeface="Meiryo UI" panose="020B0604030504040204" pitchFamily="50" charset="-128"/>
                        <a:cs typeface="+mn-cs"/>
                      </a:endParaRPr>
                    </a:p>
                  </a:txBody>
                  <a:tcPr/>
                </a:tc>
                <a:tc>
                  <a:txBody>
                    <a:bodyPr/>
                    <a:lstStyle/>
                    <a:p>
                      <a:pPr marL="0" algn="l" defTabSz="914400" rtl="0" eaLnBrk="1" latinLnBrk="0" hangingPunct="1"/>
                      <a:r>
                        <a:rPr kumimoji="1" lang="en-US" altLang="ja-JP" sz="1050" kern="1200">
                          <a:solidFill>
                            <a:schemeClr val="dk1"/>
                          </a:solidFill>
                          <a:latin typeface="Meiryo UI" panose="020B0604030504040204" pitchFamily="50" charset="-128"/>
                          <a:ea typeface="Meiryo UI" panose="020B0604030504040204" pitchFamily="50" charset="-128"/>
                          <a:cs typeface="+mn-cs"/>
                        </a:rPr>
                        <a:t>GX</a:t>
                      </a:r>
                      <a:r>
                        <a:rPr kumimoji="1" lang="ja-JP" altLang="en-US" sz="1050" kern="1200">
                          <a:solidFill>
                            <a:schemeClr val="dk1"/>
                          </a:solidFill>
                          <a:latin typeface="Meiryo UI" panose="020B0604030504040204" pitchFamily="50" charset="-128"/>
                          <a:ea typeface="Meiryo UI" panose="020B0604030504040204" pitchFamily="50" charset="-128"/>
                          <a:cs typeface="+mn-cs"/>
                        </a:rPr>
                        <a:t>新産業</a:t>
                      </a:r>
                    </a:p>
                  </a:txBody>
                  <a:tcPr/>
                </a:tc>
                <a:tc>
                  <a:txBody>
                    <a:bodyPr/>
                    <a:lstStyle/>
                    <a:p>
                      <a:r>
                        <a:rPr kumimoji="1" lang="ja-JP" altLang="en-US" sz="1200">
                          <a:latin typeface="Meiryo UI" panose="020B0604030504040204" pitchFamily="50" charset="-128"/>
                          <a:ea typeface="Meiryo UI" panose="020B0604030504040204" pitchFamily="50" charset="-128"/>
                        </a:rPr>
                        <a:t>提案事業が競争性・成長性のある</a:t>
                      </a:r>
                      <a:r>
                        <a:rPr kumimoji="1" lang="en-US" altLang="ja-JP" sz="1200">
                          <a:latin typeface="Meiryo UI" panose="020B0604030504040204" pitchFamily="50" charset="-128"/>
                          <a:ea typeface="Meiryo UI" panose="020B0604030504040204" pitchFamily="50" charset="-128"/>
                        </a:rPr>
                        <a:t>GX</a:t>
                      </a:r>
                      <a:r>
                        <a:rPr kumimoji="1" lang="ja-JP" altLang="en-US" sz="1200">
                          <a:latin typeface="Meiryo UI" panose="020B0604030504040204" pitchFamily="50" charset="-128"/>
                          <a:ea typeface="Meiryo UI" panose="020B0604030504040204" pitchFamily="50" charset="-128"/>
                        </a:rPr>
                        <a:t>新産業の創出に向けて、「革新性」「経済性</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実現可能性」「インパクト」を兼ね備えたものとなっていること</a:t>
                      </a: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例：本資料</a:t>
                      </a:r>
                      <a:r>
                        <a:rPr kumimoji="1" lang="en-US" altLang="ja-JP" sz="1200">
                          <a:solidFill>
                            <a:schemeClr val="accent1"/>
                          </a:solidFill>
                          <a:latin typeface="Meiryo UI" panose="020B0604030504040204" pitchFamily="50" charset="-128"/>
                          <a:ea typeface="Meiryo UI" panose="020B0604030504040204" pitchFamily="50" charset="-128"/>
                        </a:rPr>
                        <a:t>P.26</a:t>
                      </a:r>
                      <a:r>
                        <a:rPr kumimoji="1" lang="ja-JP" altLang="en-US" sz="1200">
                          <a:solidFill>
                            <a:schemeClr val="accent1"/>
                          </a:solidFill>
                          <a:latin typeface="Meiryo UI" panose="020B0604030504040204" pitchFamily="50" charset="-128"/>
                          <a:ea typeface="Meiryo UI" panose="020B0604030504040204" pitchFamily="50" charset="-128"/>
                        </a:rPr>
                        <a:t>～「③産業競争力強化への貢献に関する審査」に記載のとおり、</a:t>
                      </a:r>
                      <a:r>
                        <a:rPr kumimoji="1" lang="en-US" altLang="ja-JP" sz="1200">
                          <a:solidFill>
                            <a:schemeClr val="accent1"/>
                          </a:solidFill>
                          <a:latin typeface="Meiryo UI" panose="020B0604030504040204" pitchFamily="50" charset="-128"/>
                          <a:ea typeface="Meiryo UI" panose="020B0604030504040204" pitchFamily="50" charset="-128"/>
                        </a:rPr>
                        <a:t>GX</a:t>
                      </a:r>
                      <a:r>
                        <a:rPr kumimoji="1" lang="ja-JP" altLang="en-US" sz="1200">
                          <a:solidFill>
                            <a:schemeClr val="accent1"/>
                          </a:solidFill>
                          <a:latin typeface="Meiryo UI" panose="020B0604030504040204" pitchFamily="50" charset="-128"/>
                          <a:ea typeface="Meiryo UI" panose="020B0604030504040204" pitchFamily="50" charset="-128"/>
                        </a:rPr>
                        <a:t>新産業に向けた要件を満たす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2837115"/>
                  </a:ext>
                </a:extLst>
              </a:tr>
              <a:tr h="438150">
                <a:tc>
                  <a:txBody>
                    <a:bodyPr/>
                    <a:lstStyle/>
                    <a:p>
                      <a:pPr algn="ctr"/>
                      <a:r>
                        <a:rPr kumimoji="1" lang="en-US" altLang="ja-JP" sz="1050">
                          <a:latin typeface="Meiryo UI" panose="020B0604030504040204" pitchFamily="50" charset="-128"/>
                          <a:ea typeface="Meiryo UI" panose="020B0604030504040204" pitchFamily="50" charset="-128"/>
                        </a:rPr>
                        <a:t>B</a:t>
                      </a:r>
                      <a:endParaRPr kumimoji="1" lang="ja-JP" altLang="en-US" sz="1050">
                        <a:latin typeface="Meiryo UI" panose="020B0604030504040204" pitchFamily="50" charset="-128"/>
                        <a:ea typeface="Meiryo UI" panose="020B0604030504040204" pitchFamily="50" charset="-128"/>
                      </a:endParaRPr>
                    </a:p>
                  </a:txBody>
                  <a:tcPr/>
                </a:tc>
                <a:tc>
                  <a:txBody>
                    <a:bodyPr/>
                    <a:lstStyle/>
                    <a:p>
                      <a:pPr algn="l"/>
                      <a:r>
                        <a:rPr kumimoji="1" lang="en-US" altLang="ja-JP" sz="1050" kern="1200">
                          <a:solidFill>
                            <a:schemeClr val="dk1"/>
                          </a:solidFill>
                          <a:latin typeface="Meiryo UI" panose="020B0604030504040204" pitchFamily="50" charset="-128"/>
                          <a:ea typeface="Meiryo UI" panose="020B0604030504040204" pitchFamily="50" charset="-128"/>
                          <a:cs typeface="+mn-cs"/>
                        </a:rPr>
                        <a:t>Pre-FEED</a:t>
                      </a:r>
                      <a:endParaRPr kumimoji="1" lang="ja-JP" altLang="en-US" sz="1050" kern="1200">
                        <a:solidFill>
                          <a:schemeClr val="dk1"/>
                        </a:solidFill>
                        <a:latin typeface="Meiryo UI" panose="020B0604030504040204" pitchFamily="50" charset="-128"/>
                        <a:ea typeface="Meiryo UI" panose="020B0604030504040204" pitchFamily="50" charset="-128"/>
                        <a:cs typeface="+mn-cs"/>
                      </a:endParaRPr>
                    </a:p>
                  </a:txBody>
                  <a:tcPr/>
                </a:tc>
                <a:tc>
                  <a:txBody>
                    <a:bodyPr/>
                    <a:lstStyle/>
                    <a:p>
                      <a:pPr lvl="0"/>
                      <a:r>
                        <a:rPr kumimoji="1" lang="en-US" altLang="ja-JP" sz="1200" kern="1200">
                          <a:solidFill>
                            <a:schemeClr val="tx1"/>
                          </a:solidFill>
                          <a:latin typeface="Meiryo UI" panose="020B0604030504040204" pitchFamily="50" charset="-128"/>
                          <a:ea typeface="Meiryo UI" panose="020B0604030504040204" pitchFamily="50" charset="-128"/>
                          <a:cs typeface="+mn-cs"/>
                        </a:rPr>
                        <a:t>Pre-FEED</a:t>
                      </a:r>
                      <a:r>
                        <a:rPr kumimoji="1" lang="ja-JP" altLang="en-US" sz="1200" kern="1200">
                          <a:solidFill>
                            <a:schemeClr val="tx1"/>
                          </a:solidFill>
                          <a:latin typeface="Meiryo UI" panose="020B0604030504040204" pitchFamily="50" charset="-128"/>
                          <a:ea typeface="Meiryo UI" panose="020B0604030504040204" pitchFamily="50" charset="-128"/>
                          <a:cs typeface="+mn-cs"/>
                        </a:rPr>
                        <a:t>及び</a:t>
                      </a:r>
                      <a:r>
                        <a:rPr kumimoji="1" lang="en-US" altLang="ja-JP" sz="1200" kern="1200">
                          <a:solidFill>
                            <a:schemeClr val="tx1"/>
                          </a:solidFill>
                          <a:latin typeface="Meiryo UI" panose="020B0604030504040204" pitchFamily="50" charset="-128"/>
                          <a:ea typeface="Meiryo UI" panose="020B0604030504040204" pitchFamily="50" charset="-128"/>
                          <a:cs typeface="+mn-cs"/>
                        </a:rPr>
                        <a:t>FEED</a:t>
                      </a:r>
                      <a:r>
                        <a:rPr kumimoji="1" lang="ja-JP" altLang="en-US" sz="1200" kern="1200">
                          <a:solidFill>
                            <a:schemeClr val="tx1"/>
                          </a:solidFill>
                          <a:latin typeface="Meiryo UI" panose="020B0604030504040204" pitchFamily="50" charset="-128"/>
                          <a:ea typeface="Meiryo UI" panose="020B0604030504040204" pitchFamily="50" charset="-128"/>
                          <a:cs typeface="+mn-cs"/>
                        </a:rPr>
                        <a:t>初期に該当する初期エンジニアリング・調査に係るものとして、プロジェクトの事業化判断及び</a:t>
                      </a:r>
                      <a:r>
                        <a:rPr kumimoji="1" lang="en-US" altLang="ja-JP" sz="1200" kern="1200">
                          <a:solidFill>
                            <a:schemeClr val="tx1"/>
                          </a:solidFill>
                          <a:latin typeface="Meiryo UI" panose="020B0604030504040204" pitchFamily="50" charset="-128"/>
                          <a:ea typeface="Meiryo UI" panose="020B0604030504040204" pitchFamily="50" charset="-128"/>
                          <a:cs typeface="+mn-cs"/>
                        </a:rPr>
                        <a:t>FEED</a:t>
                      </a:r>
                      <a:r>
                        <a:rPr kumimoji="1" lang="ja-JP" altLang="en-US" sz="1200" kern="1200">
                          <a:solidFill>
                            <a:schemeClr val="tx1"/>
                          </a:solidFill>
                          <a:latin typeface="Meiryo UI" panose="020B0604030504040204" pitchFamily="50" charset="-128"/>
                          <a:ea typeface="Meiryo UI" panose="020B0604030504040204" pitchFamily="50" charset="-128"/>
                          <a:cs typeface="+mn-cs"/>
                        </a:rPr>
                        <a:t>への移行可否の判断に必要な範囲の検討を行うものであること</a:t>
                      </a:r>
                      <a:endParaRPr kumimoji="1" lang="ja-JP" altLang="ja-JP" sz="1200" kern="1200">
                        <a:solidFill>
                          <a:schemeClr val="tx1"/>
                        </a:solidFill>
                        <a:latin typeface="Meiryo UI" panose="020B0604030504040204" pitchFamily="50" charset="-128"/>
                        <a:ea typeface="Meiryo UI" panose="020B0604030504040204" pitchFamily="50" charset="-128"/>
                        <a:cs typeface="+mn-cs"/>
                      </a:endParaRP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例：本資料</a:t>
                      </a:r>
                      <a:r>
                        <a:rPr kumimoji="1" lang="en-US" altLang="ja-JP" sz="1200">
                          <a:solidFill>
                            <a:schemeClr val="accent1"/>
                          </a:solidFill>
                          <a:latin typeface="Meiryo UI" panose="020B0604030504040204" pitchFamily="50" charset="-128"/>
                          <a:ea typeface="Meiryo UI" panose="020B0604030504040204" pitchFamily="50" charset="-128"/>
                        </a:rPr>
                        <a:t>P.15</a:t>
                      </a:r>
                      <a:r>
                        <a:rPr kumimoji="1" lang="ja-JP" altLang="en-US" sz="1200">
                          <a:solidFill>
                            <a:schemeClr val="accent1"/>
                          </a:solidFill>
                          <a:latin typeface="Meiryo UI" panose="020B0604030504040204" pitchFamily="50" charset="-128"/>
                          <a:ea typeface="Meiryo UI" panose="020B0604030504040204" pitchFamily="50" charset="-128"/>
                        </a:rPr>
                        <a:t>「②</a:t>
                      </a:r>
                      <a:r>
                        <a:rPr kumimoji="1" lang="ja-JP" altLang="en-US" sz="1200" kern="1200">
                          <a:solidFill>
                            <a:schemeClr val="accent1"/>
                          </a:solidFill>
                          <a:latin typeface="Meiryo UI" panose="020B0604030504040204" pitchFamily="50" charset="-128"/>
                          <a:ea typeface="Meiryo UI" panose="020B0604030504040204" pitchFamily="50" charset="-128"/>
                          <a:cs typeface="+mn-cs"/>
                        </a:rPr>
                        <a:t>ア</a:t>
                      </a:r>
                      <a:r>
                        <a:rPr kumimoji="1" lang="en-US" altLang="ja-JP" sz="1200" kern="1200">
                          <a:solidFill>
                            <a:schemeClr val="accent1"/>
                          </a:solidFill>
                          <a:latin typeface="Meiryo UI" panose="020B0604030504040204" pitchFamily="50" charset="-128"/>
                          <a:ea typeface="Meiryo UI" panose="020B0604030504040204" pitchFamily="50" charset="-128"/>
                          <a:cs typeface="+mn-cs"/>
                        </a:rPr>
                        <a:t>.</a:t>
                      </a:r>
                      <a:r>
                        <a:rPr kumimoji="1" lang="ja-JP" altLang="en-US" sz="1200" kern="1200">
                          <a:solidFill>
                            <a:schemeClr val="accent1"/>
                          </a:solidFill>
                          <a:latin typeface="Meiryo UI" panose="020B0604030504040204" pitchFamily="50" charset="-128"/>
                          <a:ea typeface="Meiryo UI" panose="020B0604030504040204" pitchFamily="50" charset="-128"/>
                          <a:cs typeface="+mn-cs"/>
                        </a:rPr>
                        <a:t>概要」に記載のとおり、</a:t>
                      </a:r>
                      <a:r>
                        <a:rPr kumimoji="1" lang="en-US" altLang="ja-JP" sz="1200" kern="1200">
                          <a:solidFill>
                            <a:schemeClr val="accent1"/>
                          </a:solidFill>
                          <a:latin typeface="Meiryo UI" panose="020B0604030504040204" pitchFamily="50" charset="-128"/>
                          <a:ea typeface="Meiryo UI" panose="020B0604030504040204" pitchFamily="50" charset="-128"/>
                          <a:cs typeface="+mn-cs"/>
                        </a:rPr>
                        <a:t>Pre-FEED</a:t>
                      </a:r>
                      <a:r>
                        <a:rPr kumimoji="1" lang="ja-JP" altLang="ja-JP" sz="1200" kern="1200">
                          <a:solidFill>
                            <a:schemeClr val="accent1"/>
                          </a:solidFill>
                          <a:latin typeface="Meiryo UI" panose="020B0604030504040204" pitchFamily="50" charset="-128"/>
                          <a:ea typeface="Meiryo UI" panose="020B0604030504040204" pitchFamily="50" charset="-128"/>
                          <a:cs typeface="+mn-cs"/>
                        </a:rPr>
                        <a:t>又は</a:t>
                      </a:r>
                      <a:r>
                        <a:rPr kumimoji="1" lang="en-US" altLang="ja-JP" sz="1200" kern="1200">
                          <a:solidFill>
                            <a:schemeClr val="accent1"/>
                          </a:solidFill>
                          <a:latin typeface="Meiryo UI" panose="020B0604030504040204" pitchFamily="50" charset="-128"/>
                          <a:ea typeface="Meiryo UI" panose="020B0604030504040204" pitchFamily="50" charset="-128"/>
                          <a:cs typeface="+mn-cs"/>
                        </a:rPr>
                        <a:t>FEED</a:t>
                      </a:r>
                      <a:r>
                        <a:rPr kumimoji="1" lang="ja-JP" altLang="ja-JP" sz="1200" kern="1200">
                          <a:solidFill>
                            <a:schemeClr val="accent1"/>
                          </a:solidFill>
                          <a:latin typeface="Meiryo UI" panose="020B0604030504040204" pitchFamily="50" charset="-128"/>
                          <a:ea typeface="Meiryo UI" panose="020B0604030504040204" pitchFamily="50" charset="-128"/>
                          <a:cs typeface="+mn-cs"/>
                        </a:rPr>
                        <a:t>初期に該当する初期エンジニアリング・調査に係る</a:t>
                      </a:r>
                      <a:r>
                        <a:rPr kumimoji="1" lang="ja-JP" altLang="en-US" sz="1200" kern="1200">
                          <a:solidFill>
                            <a:schemeClr val="accent1"/>
                          </a:solidFill>
                          <a:latin typeface="Meiryo UI" panose="020B0604030504040204" pitchFamily="50" charset="-128"/>
                          <a:ea typeface="Meiryo UI" panose="020B0604030504040204" pitchFamily="50" charset="-128"/>
                          <a:cs typeface="+mn-cs"/>
                        </a:rPr>
                        <a:t>要件を満たす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8574509"/>
                  </a:ext>
                </a:extLst>
              </a:tr>
              <a:tr h="438150">
                <a:tc>
                  <a:txBody>
                    <a:bodyPr/>
                    <a:lstStyle/>
                    <a:p>
                      <a:pPr algn="ctr"/>
                      <a:r>
                        <a:rPr kumimoji="1" lang="en-US" altLang="ja-JP" sz="1050">
                          <a:latin typeface="Meiryo UI" panose="020B0604030504040204" pitchFamily="50" charset="-128"/>
                          <a:ea typeface="Meiryo UI" panose="020B0604030504040204" pitchFamily="50" charset="-128"/>
                        </a:rPr>
                        <a:t>C</a:t>
                      </a:r>
                      <a:endParaRPr kumimoji="1" lang="ja-JP" altLang="en-US" sz="1050">
                        <a:latin typeface="Meiryo UI" panose="020B0604030504040204" pitchFamily="50" charset="-128"/>
                        <a:ea typeface="Meiryo UI" panose="020B0604030504040204" pitchFamily="50" charset="-128"/>
                      </a:endParaRPr>
                    </a:p>
                  </a:txBody>
                  <a:tcPr/>
                </a:tc>
                <a:tc>
                  <a:txBody>
                    <a:bodyPr/>
                    <a:lstStyle/>
                    <a:p>
                      <a:pPr algn="l"/>
                      <a:r>
                        <a:rPr kumimoji="1" lang="ja-JP" altLang="en-US" sz="1050" kern="1200">
                          <a:solidFill>
                            <a:schemeClr val="dk1"/>
                          </a:solidFill>
                          <a:latin typeface="Meiryo UI" panose="020B0604030504040204" pitchFamily="50" charset="-128"/>
                          <a:ea typeface="Meiryo UI" panose="020B0604030504040204" pitchFamily="50" charset="-128"/>
                          <a:cs typeface="+mn-cs"/>
                        </a:rPr>
                        <a:t>選定地方公共団体の構想との合致</a:t>
                      </a:r>
                    </a:p>
                  </a:txBody>
                  <a:tcPr/>
                </a:tc>
                <a:tc>
                  <a:txBody>
                    <a:bodyPr/>
                    <a:lstStyle/>
                    <a:p>
                      <a:r>
                        <a:rPr kumimoji="1" lang="ja-JP" altLang="en-US" sz="1200">
                          <a:latin typeface="Meiryo UI" panose="020B0604030504040204" pitchFamily="50" charset="-128"/>
                          <a:ea typeface="Meiryo UI" panose="020B0604030504040204" pitchFamily="50" charset="-128"/>
                        </a:rPr>
                        <a:t>選定地方公共団体の申請計画と合致していること</a:t>
                      </a: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例：様式</a:t>
                      </a:r>
                      <a:r>
                        <a:rPr kumimoji="1" lang="en-US" altLang="ja-JP" sz="1200">
                          <a:solidFill>
                            <a:schemeClr val="accent1"/>
                          </a:solidFill>
                          <a:latin typeface="Meiryo UI" panose="020B0604030504040204" pitchFamily="50" charset="-128"/>
                          <a:ea typeface="Meiryo UI" panose="020B0604030504040204" pitchFamily="50" charset="-128"/>
                        </a:rPr>
                        <a:t>5</a:t>
                      </a:r>
                      <a:r>
                        <a:rPr kumimoji="1" lang="ja-JP" altLang="en-US" sz="1200">
                          <a:solidFill>
                            <a:schemeClr val="accent1"/>
                          </a:solidFill>
                          <a:latin typeface="Meiryo UI" panose="020B0604030504040204" pitchFamily="50" charset="-128"/>
                          <a:ea typeface="Meiryo UI" panose="020B0604030504040204" pitchFamily="50" charset="-128"/>
                        </a:rPr>
                        <a:t>「</a:t>
                      </a:r>
                      <a:r>
                        <a:rPr kumimoji="1" lang="zh-TW" altLang="en-US" sz="1200">
                          <a:solidFill>
                            <a:schemeClr val="accent1"/>
                          </a:solidFill>
                          <a:latin typeface="Meiryo UI" panose="020B0604030504040204" pitchFamily="50" charset="-128"/>
                          <a:ea typeface="Meiryo UI" panose="020B0604030504040204" pitchFamily="50" charset="-128"/>
                        </a:rPr>
                        <a:t>選定地方公共団体</a:t>
                      </a:r>
                      <a:r>
                        <a:rPr kumimoji="1" lang="ja-JP" altLang="en-US" sz="1200">
                          <a:solidFill>
                            <a:schemeClr val="accent1"/>
                          </a:solidFill>
                          <a:latin typeface="Meiryo UI" panose="020B0604030504040204" pitchFamily="50" charset="-128"/>
                          <a:ea typeface="Meiryo UI" panose="020B0604030504040204" pitchFamily="50" charset="-128"/>
                        </a:rPr>
                        <a:t>推薦状」に記載のとおり、要件を満たす</a:t>
                      </a:r>
                    </a:p>
                    <a:p>
                      <a:endParaRPr kumimoji="1" lang="ja-JP" altLang="en-US" sz="1200">
                        <a:solidFill>
                          <a:schemeClr val="accent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9490163"/>
                  </a:ext>
                </a:extLst>
              </a:tr>
              <a:tr h="438150">
                <a:tc>
                  <a:txBody>
                    <a:bodyPr/>
                    <a:lstStyle/>
                    <a:p>
                      <a:pPr algn="ctr"/>
                      <a:r>
                        <a:rPr kumimoji="1" lang="en-US" altLang="ja-JP" sz="1050" kern="1200">
                          <a:solidFill>
                            <a:schemeClr val="tx1"/>
                          </a:solidFill>
                          <a:latin typeface="Meiryo UI" panose="020B0604030504040204" pitchFamily="50" charset="-128"/>
                          <a:ea typeface="Meiryo UI" panose="020B0604030504040204" pitchFamily="50" charset="-128"/>
                          <a:cs typeface="+mn-cs"/>
                        </a:rPr>
                        <a:t>D</a:t>
                      </a:r>
                      <a:endParaRPr kumimoji="1" lang="ja-JP" altLang="en-US" sz="1050" kern="1200">
                        <a:solidFill>
                          <a:schemeClr val="tx1"/>
                        </a:solidFill>
                        <a:latin typeface="Meiryo UI" panose="020B0604030504040204" pitchFamily="50" charset="-128"/>
                        <a:ea typeface="Meiryo UI" panose="020B0604030504040204" pitchFamily="50" charset="-128"/>
                        <a:cs typeface="+mn-cs"/>
                      </a:endParaRPr>
                    </a:p>
                  </a:txBody>
                  <a:tcPr/>
                </a:tc>
                <a:tc>
                  <a:txBody>
                    <a:bodyPr/>
                    <a:lstStyle/>
                    <a:p>
                      <a:pPr algn="l"/>
                      <a:r>
                        <a:rPr kumimoji="1" lang="ja-JP" altLang="en-US" sz="1050" kern="1200">
                          <a:solidFill>
                            <a:schemeClr val="dk1"/>
                          </a:solidFill>
                          <a:latin typeface="Meiryo UI" panose="020B0604030504040204" pitchFamily="50" charset="-128"/>
                          <a:ea typeface="Meiryo UI" panose="020B0604030504040204" pitchFamily="50" charset="-128"/>
                          <a:cs typeface="+mn-cs"/>
                        </a:rPr>
                        <a:t>民間事業者・</a:t>
                      </a:r>
                      <a:br>
                        <a:rPr kumimoji="1" lang="en-US" altLang="ja-JP" sz="1050" kern="1200">
                          <a:solidFill>
                            <a:schemeClr val="dk1"/>
                          </a:solidFill>
                          <a:latin typeface="Meiryo UI" panose="020B0604030504040204" pitchFamily="50" charset="-128"/>
                          <a:ea typeface="Meiryo UI" panose="020B0604030504040204" pitchFamily="50" charset="-128"/>
                          <a:cs typeface="+mn-cs"/>
                        </a:rPr>
                      </a:br>
                      <a:r>
                        <a:rPr kumimoji="1" lang="ja-JP" altLang="en-US" sz="1050" kern="1200">
                          <a:solidFill>
                            <a:schemeClr val="dk1"/>
                          </a:solidFill>
                          <a:latin typeface="Meiryo UI" panose="020B0604030504040204" pitchFamily="50" charset="-128"/>
                          <a:ea typeface="Meiryo UI" panose="020B0604030504040204" pitchFamily="50" charset="-128"/>
                          <a:cs typeface="+mn-cs"/>
                        </a:rPr>
                        <a:t>選定地方公共団体のコミットメント</a:t>
                      </a:r>
                    </a:p>
                  </a:txBody>
                  <a:tcPr/>
                </a:tc>
                <a:tc>
                  <a:txBody>
                    <a:bodyPr/>
                    <a:lstStyle/>
                    <a:p>
                      <a:pPr lvl="0"/>
                      <a:r>
                        <a:rPr kumimoji="1" lang="ja-JP" altLang="en-US" sz="1200" kern="1200">
                          <a:solidFill>
                            <a:schemeClr val="tx1"/>
                          </a:solidFill>
                          <a:latin typeface="Meiryo UI" panose="020B0604030504040204" pitchFamily="50" charset="-128"/>
                          <a:ea typeface="Meiryo UI" panose="020B0604030504040204" pitchFamily="50" charset="-128"/>
                          <a:cs typeface="+mn-cs"/>
                        </a:rPr>
                        <a:t>事業主体となる民間事業者及び選定地方公共団体が提案事業を、経営戦略等における重要な取組として位置付け、資金、組織体制、地域共生等を明確化する予定であること</a:t>
                      </a:r>
                      <a:endParaRPr kumimoji="1" lang="ja-JP" altLang="ja-JP" sz="1200" kern="1200">
                        <a:solidFill>
                          <a:schemeClr val="tx1"/>
                        </a:solidFill>
                        <a:latin typeface="Meiryo UI" panose="020B0604030504040204" pitchFamily="50" charset="-128"/>
                        <a:ea typeface="Meiryo UI" panose="020B0604030504040204" pitchFamily="50" charset="-128"/>
                        <a:cs typeface="+mn-cs"/>
                      </a:endParaRP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例：本資料</a:t>
                      </a:r>
                      <a:r>
                        <a:rPr kumimoji="1" lang="en-US" altLang="ja-JP" sz="1200">
                          <a:solidFill>
                            <a:schemeClr val="accent1"/>
                          </a:solidFill>
                          <a:latin typeface="Meiryo UI" panose="020B0604030504040204" pitchFamily="50" charset="-128"/>
                          <a:ea typeface="Meiryo UI" panose="020B0604030504040204" pitchFamily="50" charset="-128"/>
                        </a:rPr>
                        <a:t>P.12</a:t>
                      </a:r>
                      <a:r>
                        <a:rPr kumimoji="1" lang="ja-JP" altLang="en-US" sz="1200">
                          <a:solidFill>
                            <a:schemeClr val="accent1"/>
                          </a:solidFill>
                          <a:latin typeface="Meiryo UI" panose="020B0604030504040204" pitchFamily="50" charset="-128"/>
                          <a:ea typeface="Meiryo UI" panose="020B0604030504040204" pitchFamily="50" charset="-128"/>
                        </a:rPr>
                        <a:t>「①ウ</a:t>
                      </a:r>
                      <a:r>
                        <a:rPr kumimoji="1" lang="en-US" altLang="ja-JP" sz="1200">
                          <a:solidFill>
                            <a:schemeClr val="accent1"/>
                          </a:solidFill>
                          <a:latin typeface="Meiryo UI" panose="020B0604030504040204" pitchFamily="50" charset="-128"/>
                          <a:ea typeface="Meiryo UI" panose="020B0604030504040204" pitchFamily="50" charset="-128"/>
                        </a:rPr>
                        <a:t>.</a:t>
                      </a:r>
                      <a:r>
                        <a:rPr kumimoji="1" lang="ja-JP" altLang="en-US" sz="1200">
                          <a:solidFill>
                            <a:schemeClr val="accent1"/>
                          </a:solidFill>
                          <a:latin typeface="Meiryo UI" panose="020B0604030504040204" pitchFamily="50" charset="-128"/>
                          <a:ea typeface="Meiryo UI" panose="020B0604030504040204" pitchFamily="50" charset="-128"/>
                        </a:rPr>
                        <a:t>経営層のコミットメント」及び様式</a:t>
                      </a:r>
                      <a:r>
                        <a:rPr kumimoji="1" lang="en-US" altLang="ja-JP" sz="1200">
                          <a:solidFill>
                            <a:schemeClr val="accent1"/>
                          </a:solidFill>
                          <a:latin typeface="Meiryo UI" panose="020B0604030504040204" pitchFamily="50" charset="-128"/>
                          <a:ea typeface="Meiryo UI" panose="020B0604030504040204" pitchFamily="50" charset="-128"/>
                        </a:rPr>
                        <a:t>5</a:t>
                      </a:r>
                      <a:r>
                        <a:rPr kumimoji="1" lang="ja-JP" altLang="en-US" sz="1200">
                          <a:solidFill>
                            <a:schemeClr val="accent1"/>
                          </a:solidFill>
                          <a:latin typeface="Meiryo UI" panose="020B0604030504040204" pitchFamily="50" charset="-128"/>
                          <a:ea typeface="Meiryo UI" panose="020B0604030504040204" pitchFamily="50" charset="-128"/>
                        </a:rPr>
                        <a:t>「</a:t>
                      </a:r>
                      <a:r>
                        <a:rPr kumimoji="1" lang="zh-TW" altLang="en-US" sz="1200">
                          <a:solidFill>
                            <a:schemeClr val="accent1"/>
                          </a:solidFill>
                          <a:latin typeface="Meiryo UI" panose="020B0604030504040204" pitchFamily="50" charset="-128"/>
                          <a:ea typeface="Meiryo UI" panose="020B0604030504040204" pitchFamily="50" charset="-128"/>
                        </a:rPr>
                        <a:t>選定地方公共団体</a:t>
                      </a:r>
                      <a:r>
                        <a:rPr kumimoji="1" lang="ja-JP" altLang="en-US" sz="1200">
                          <a:solidFill>
                            <a:schemeClr val="accent1"/>
                          </a:solidFill>
                          <a:latin typeface="Meiryo UI" panose="020B0604030504040204" pitchFamily="50" charset="-128"/>
                          <a:ea typeface="Meiryo UI" panose="020B0604030504040204" pitchFamily="50" charset="-128"/>
                        </a:rPr>
                        <a:t>推薦状」に記載のとおり、要件を満たす</a:t>
                      </a:r>
                    </a:p>
                    <a:p>
                      <a:endParaRPr kumimoji="1" lang="ja-JP" altLang="en-US" sz="1200">
                        <a:solidFill>
                          <a:schemeClr val="accent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9067612"/>
                  </a:ext>
                </a:extLst>
              </a:tr>
              <a:tr h="4381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kern="1200">
                          <a:solidFill>
                            <a:schemeClr val="tx1"/>
                          </a:solidFill>
                          <a:latin typeface="Meiryo UI" panose="020B0604030504040204" pitchFamily="50" charset="-128"/>
                          <a:ea typeface="Meiryo UI" panose="020B0604030504040204" pitchFamily="50" charset="-128"/>
                          <a:cs typeface="+mn-cs"/>
                        </a:rPr>
                        <a:t>E</a:t>
                      </a:r>
                      <a:endParaRPr kumimoji="1" lang="ja-JP" altLang="en-US" sz="1200" kern="1200">
                        <a:solidFill>
                          <a:schemeClr val="tx1"/>
                        </a:solidFill>
                        <a:latin typeface="Meiryo UI" panose="020B0604030504040204" pitchFamily="50" charset="-128"/>
                        <a:ea typeface="Meiryo UI" panose="020B0604030504040204" pitchFamily="50" charset="-128"/>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dk1"/>
                          </a:solidFill>
                          <a:latin typeface="Meiryo UI" panose="020B0604030504040204" pitchFamily="50" charset="-128"/>
                          <a:ea typeface="Meiryo UI" panose="020B0604030504040204" pitchFamily="50" charset="-128"/>
                          <a:cs typeface="+mn-cs"/>
                        </a:rPr>
                        <a:t>面接審査</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第三者委員会が実施する面接審査がある場合に、提案する民間事業者等の代表権を有する者が参加できること</a:t>
                      </a:r>
                    </a:p>
                  </a:txBody>
                  <a:tcPr>
                    <a:lnR w="12700" cap="flat" cmpd="sng" algn="ctr">
                      <a:solidFill>
                        <a:schemeClr val="tx1"/>
                      </a:solidFill>
                      <a:prstDash val="solid"/>
                      <a:round/>
                      <a:headEnd type="none" w="med" len="med"/>
                      <a:tailEnd type="none" w="med" len="med"/>
                    </a:lnR>
                  </a:tcPr>
                </a:tc>
                <a:tc>
                  <a:txBody>
                    <a:bodyPr/>
                    <a:lstStyle/>
                    <a:p>
                      <a:r>
                        <a:rPr kumimoji="1" lang="ja-JP" altLang="en-US" sz="1200" kern="1200">
                          <a:solidFill>
                            <a:schemeClr val="accent1"/>
                          </a:solidFill>
                          <a:latin typeface="Meiryo UI" panose="020B0604030504040204" pitchFamily="50" charset="-128"/>
                          <a:ea typeface="Meiryo UI" panose="020B0604030504040204" pitchFamily="50" charset="-128"/>
                          <a:cs typeface="+mn-cs"/>
                        </a:rPr>
                        <a:t>例：面接審査に協力可能であるため、要件を満たす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4236164"/>
                  </a:ext>
                </a:extLst>
              </a:tr>
              <a:tr h="4381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kern="1200">
                          <a:solidFill>
                            <a:schemeClr val="tx1"/>
                          </a:solidFill>
                          <a:latin typeface="Meiryo UI" panose="020B0604030504040204" pitchFamily="50" charset="-128"/>
                          <a:ea typeface="Meiryo UI" panose="020B0604030504040204" pitchFamily="50" charset="-128"/>
                          <a:cs typeface="+mn-cs"/>
                        </a:rPr>
                        <a:t>F</a:t>
                      </a:r>
                      <a:endParaRPr kumimoji="1" lang="ja-JP" altLang="en-US" sz="1200" kern="1200">
                        <a:solidFill>
                          <a:schemeClr val="tx1"/>
                        </a:solidFill>
                        <a:latin typeface="Meiryo UI" panose="020B0604030504040204" pitchFamily="50" charset="-128"/>
                        <a:ea typeface="Meiryo UI" panose="020B0604030504040204" pitchFamily="50" charset="-128"/>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dk1"/>
                          </a:solidFill>
                          <a:latin typeface="Meiryo UI" panose="020B0604030504040204" pitchFamily="50" charset="-128"/>
                          <a:ea typeface="Meiryo UI" panose="020B0604030504040204" pitchFamily="50" charset="-128"/>
                          <a:cs typeface="+mn-cs"/>
                        </a:rPr>
                        <a:t>実施状況報告書</a:t>
                      </a:r>
                    </a:p>
                  </a:txBody>
                  <a:tcPr/>
                </a:tc>
                <a:tc>
                  <a:txBody>
                    <a:bodyPr/>
                    <a:lstStyle/>
                    <a:p>
                      <a:r>
                        <a:rPr kumimoji="1" lang="ja-JP" altLang="en-US" sz="1200">
                          <a:latin typeface="Meiryo UI" panose="020B0604030504040204" pitchFamily="50" charset="-128"/>
                          <a:ea typeface="Meiryo UI" panose="020B0604030504040204" pitchFamily="50" charset="-128"/>
                        </a:rPr>
                        <a:t>間接補助事業者として採択された場合、</a:t>
                      </a:r>
                      <a:r>
                        <a:rPr kumimoji="1" lang="en-US" altLang="ja-JP" sz="1200">
                          <a:latin typeface="Meiryo UI" panose="020B0604030504040204" pitchFamily="50" charset="-128"/>
                          <a:ea typeface="Meiryo UI" panose="020B0604030504040204" pitchFamily="50" charset="-128"/>
                        </a:rPr>
                        <a:t>GX</a:t>
                      </a:r>
                      <a:r>
                        <a:rPr kumimoji="1" lang="ja-JP" altLang="en-US" sz="1200">
                          <a:latin typeface="Meiryo UI" panose="020B0604030504040204" pitchFamily="50" charset="-128"/>
                          <a:ea typeface="Meiryo UI" panose="020B0604030504040204" pitchFamily="50" charset="-128"/>
                        </a:rPr>
                        <a:t>戦略地域制度の最終審査時等に経済産業省から求めがあった場合は、実施状況報告書を提出すること</a:t>
                      </a: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例：実施状況報告書の提出に合意しているため、要件を満たす</a:t>
                      </a:r>
                    </a:p>
                    <a:p>
                      <a:endParaRPr kumimoji="1" lang="ja-JP" altLang="en-US" sz="1200">
                        <a:solidFill>
                          <a:schemeClr val="accent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98859"/>
                  </a:ext>
                </a:extLst>
              </a:tr>
              <a:tr h="438150">
                <a:tc>
                  <a:txBody>
                    <a:bodyPr/>
                    <a:lstStyle/>
                    <a:p>
                      <a:pPr algn="ctr"/>
                      <a:r>
                        <a:rPr kumimoji="1" lang="en-US" altLang="ja-JP" sz="1050">
                          <a:latin typeface="Meiryo UI" panose="020B0604030504040204" pitchFamily="50" charset="-128"/>
                          <a:ea typeface="Meiryo UI" panose="020B0604030504040204" pitchFamily="50" charset="-128"/>
                        </a:rPr>
                        <a:t>G</a:t>
                      </a:r>
                      <a:endParaRPr kumimoji="1" lang="ja-JP" altLang="en-US" sz="1050">
                        <a:latin typeface="Meiryo UI" panose="020B0604030504040204" pitchFamily="50" charset="-128"/>
                        <a:ea typeface="Meiryo UI" panose="020B0604030504040204" pitchFamily="50" charset="-128"/>
                      </a:endParaRPr>
                    </a:p>
                  </a:txBody>
                  <a:tcPr/>
                </a:tc>
                <a:tc>
                  <a:txBody>
                    <a:bodyPr/>
                    <a:lstStyle/>
                    <a:p>
                      <a:pPr algn="l"/>
                      <a:r>
                        <a:rPr kumimoji="1" lang="ja-JP" altLang="en-US" sz="1050" kern="1200">
                          <a:solidFill>
                            <a:schemeClr val="dk1"/>
                          </a:solidFill>
                          <a:latin typeface="Meiryo UI" panose="020B0604030504040204" pitchFamily="50" charset="-128"/>
                          <a:ea typeface="Meiryo UI" panose="020B0604030504040204" pitchFamily="50" charset="-128"/>
                          <a:cs typeface="+mn-cs"/>
                        </a:rPr>
                        <a:t>指摘事項の</a:t>
                      </a:r>
                      <a:br>
                        <a:rPr kumimoji="1" lang="en-US" altLang="ja-JP" sz="1050" kern="1200">
                          <a:solidFill>
                            <a:schemeClr val="dk1"/>
                          </a:solidFill>
                          <a:latin typeface="Meiryo UI" panose="020B0604030504040204" pitchFamily="50" charset="-128"/>
                          <a:ea typeface="Meiryo UI" panose="020B0604030504040204" pitchFamily="50" charset="-128"/>
                          <a:cs typeface="+mn-cs"/>
                        </a:rPr>
                      </a:br>
                      <a:r>
                        <a:rPr kumimoji="1" lang="ja-JP" altLang="en-US" sz="1050" kern="1200">
                          <a:solidFill>
                            <a:schemeClr val="dk1"/>
                          </a:solidFill>
                          <a:latin typeface="Meiryo UI" panose="020B0604030504040204" pitchFamily="50" charset="-128"/>
                          <a:ea typeface="Meiryo UI" panose="020B0604030504040204" pitchFamily="50" charset="-128"/>
                          <a:cs typeface="+mn-cs"/>
                        </a:rPr>
                        <a:t>迅速反映</a:t>
                      </a:r>
                    </a:p>
                  </a:txBody>
                  <a:tcPr/>
                </a:tc>
                <a:tc>
                  <a:txBody>
                    <a:bodyPr/>
                    <a:lstStyle/>
                    <a:p>
                      <a:r>
                        <a:rPr kumimoji="1" lang="en-US" altLang="ja-JP" sz="1200">
                          <a:latin typeface="Meiryo UI" panose="020B0604030504040204" pitchFamily="50" charset="-128"/>
                          <a:ea typeface="Meiryo UI" panose="020B0604030504040204" pitchFamily="50" charset="-128"/>
                        </a:rPr>
                        <a:t>GX</a:t>
                      </a:r>
                      <a:r>
                        <a:rPr kumimoji="1" lang="ja-JP" altLang="en-US" sz="1200">
                          <a:latin typeface="Meiryo UI" panose="020B0604030504040204" pitchFamily="50" charset="-128"/>
                          <a:ea typeface="Meiryo UI" panose="020B0604030504040204" pitchFamily="50" charset="-128"/>
                        </a:rPr>
                        <a:t>戦略地域制度の最終審査の結果によらず、</a:t>
                      </a:r>
                      <a:r>
                        <a:rPr kumimoji="1" lang="en-US" altLang="ja-JP" sz="1200">
                          <a:latin typeface="Meiryo UI" panose="020B0604030504040204" pitchFamily="50" charset="-128"/>
                          <a:ea typeface="Meiryo UI" panose="020B0604030504040204" pitchFamily="50" charset="-128"/>
                        </a:rPr>
                        <a:t>GX</a:t>
                      </a:r>
                      <a:r>
                        <a:rPr kumimoji="1" lang="ja-JP" altLang="en-US" sz="1200">
                          <a:latin typeface="Meiryo UI" panose="020B0604030504040204" pitchFamily="50" charset="-128"/>
                          <a:ea typeface="Meiryo UI" panose="020B0604030504040204" pitchFamily="50" charset="-128"/>
                        </a:rPr>
                        <a:t>戦略地域制度の最終審査等において経済産業省等から指摘があった場合には、速やかに補助対象事業の事業計画を見直し、適宜反映すること</a:t>
                      </a:r>
                    </a:p>
                  </a:txBody>
                  <a:tcPr>
                    <a:lnR w="12700" cap="flat" cmpd="sng" algn="ctr">
                      <a:solidFill>
                        <a:schemeClr val="tx1"/>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accent1"/>
                          </a:solidFill>
                          <a:latin typeface="Meiryo UI" panose="020B0604030504040204" pitchFamily="50" charset="-128"/>
                          <a:ea typeface="Meiryo UI" panose="020B0604030504040204" pitchFamily="50" charset="-128"/>
                        </a:rPr>
                        <a:t>例：指摘事項があった場合には、迅速に計画を見直し、反映することに合意しているため、要件を満たす</a:t>
                      </a:r>
                    </a:p>
                    <a:p>
                      <a:endParaRPr kumimoji="1" lang="ja-JP" altLang="en-US" sz="1200">
                        <a:solidFill>
                          <a:schemeClr val="accent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9431382"/>
                  </a:ext>
                </a:extLst>
              </a:tr>
            </a:tbl>
          </a:graphicData>
        </a:graphic>
      </p:graphicFrame>
      <p:sp>
        <p:nvSpPr>
          <p:cNvPr id="8" name="スライド番号プレースホルダー 7">
            <a:extLst>
              <a:ext uri="{FF2B5EF4-FFF2-40B4-BE49-F238E27FC236}">
                <a16:creationId xmlns:a16="http://schemas.microsoft.com/office/drawing/2014/main" id="{5FBFDC49-EFF6-EEA0-B8AD-C14C6598D6F6}"/>
              </a:ext>
            </a:extLst>
          </p:cNvPr>
          <p:cNvSpPr>
            <a:spLocks noGrp="1"/>
          </p:cNvSpPr>
          <p:nvPr>
            <p:ph type="sldNum" sz="quarter" idx="12"/>
          </p:nvPr>
        </p:nvSpPr>
        <p:spPr/>
        <p:txBody>
          <a:bodyPr/>
          <a:lstStyle/>
          <a:p>
            <a:fld id="{10286BC7-5414-4C49-9670-CCB5BF938726}" type="slidenum">
              <a:rPr kumimoji="1" lang="ja-JP" altLang="en-US" smtClean="0"/>
              <a:t>9</a:t>
            </a:fld>
            <a:endParaRPr kumimoji="1" lang="ja-JP" altLang="en-US"/>
          </a:p>
        </p:txBody>
      </p:sp>
      <p:sp>
        <p:nvSpPr>
          <p:cNvPr id="15" name="TextBox 51">
            <a:extLst>
              <a:ext uri="{FF2B5EF4-FFF2-40B4-BE49-F238E27FC236}">
                <a16:creationId xmlns:a16="http://schemas.microsoft.com/office/drawing/2014/main" id="{6E42690D-D507-85D8-2234-1044E3A5C4E7}"/>
              </a:ext>
            </a:extLst>
          </p:cNvPr>
          <p:cNvSpPr txBox="1"/>
          <p:nvPr/>
        </p:nvSpPr>
        <p:spPr>
          <a:xfrm>
            <a:off x="1614221" y="2957466"/>
            <a:ext cx="9000000" cy="2005687"/>
          </a:xfrm>
          <a:prstGeom prst="rect">
            <a:avLst/>
          </a:prstGeom>
          <a:solidFill>
            <a:srgbClr val="30C1D7">
              <a:alpha val="85000"/>
            </a:srgb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algn="ctr"/>
            <a:r>
              <a:rPr lang="ja-JP" altLang="en-US" sz="1400" b="1">
                <a:solidFill>
                  <a:srgbClr val="2E3558"/>
                </a:solidFill>
                <a:latin typeface="Meiryo UI" panose="020B0604030504040204" pitchFamily="50" charset="-128"/>
                <a:ea typeface="Meiryo UI" panose="020B0604030504040204" pitchFamily="50" charset="-128"/>
              </a:rPr>
              <a:t>記載必須事項として下記を記載してください。</a:t>
            </a:r>
            <a:endParaRPr lang="en-US" altLang="ja-JP" sz="1400" b="1">
              <a:solidFill>
                <a:srgbClr val="2E3558"/>
              </a:solidFill>
              <a:latin typeface="Meiryo UI" panose="020B0604030504040204" pitchFamily="50" charset="-128"/>
              <a:ea typeface="Meiryo UI" panose="020B0604030504040204" pitchFamily="50" charset="-128"/>
            </a:endParaRPr>
          </a:p>
          <a:p>
            <a:pPr marL="85725" algn="ctr"/>
            <a:endParaRPr lang="ja-JP" altLang="en-US" sz="1400" b="1">
              <a:solidFill>
                <a:srgbClr val="2E3558"/>
              </a:solidFill>
              <a:latin typeface="Meiryo UI" panose="020B0604030504040204" pitchFamily="50" charset="-128"/>
              <a:ea typeface="Meiryo UI" panose="020B0604030504040204" pitchFamily="50" charset="-128"/>
            </a:endParaRPr>
          </a:p>
          <a:p>
            <a:pPr marL="479475" lvl="1" indent="-285750">
              <a:buFont typeface="Arial" panose="020B0604020202020204" pitchFamily="34" charset="0"/>
              <a:buChar char="•"/>
            </a:pPr>
            <a:r>
              <a:rPr lang="en-US" altLang="ja-JP" sz="1400">
                <a:solidFill>
                  <a:srgbClr val="2E3558"/>
                </a:solidFill>
              </a:rPr>
              <a:t>A</a:t>
            </a:r>
            <a:r>
              <a:rPr lang="ja-JP" altLang="en-US" sz="1400">
                <a:solidFill>
                  <a:srgbClr val="2E3558"/>
                </a:solidFill>
              </a:rPr>
              <a:t>から</a:t>
            </a:r>
            <a:r>
              <a:rPr lang="en-US" altLang="ja-JP" sz="1400">
                <a:solidFill>
                  <a:srgbClr val="2E3558"/>
                </a:solidFill>
              </a:rPr>
              <a:t>G</a:t>
            </a:r>
            <a:r>
              <a:rPr lang="ja-JP" altLang="en-US" sz="1400">
                <a:solidFill>
                  <a:srgbClr val="2E3558"/>
                </a:solidFill>
              </a:rPr>
              <a:t>の「本応募申請における充足状況」</a:t>
            </a:r>
            <a:br>
              <a:rPr lang="ja-JP" altLang="en-US" sz="1400">
                <a:solidFill>
                  <a:srgbClr val="2E3558"/>
                </a:solidFill>
              </a:rPr>
            </a:br>
            <a:r>
              <a:rPr lang="ja-JP" altLang="en-US" sz="1400">
                <a:solidFill>
                  <a:srgbClr val="2E3558"/>
                </a:solidFill>
              </a:rPr>
              <a:t>→各項目について、要件を満たす／満たさないについて明記すること。また、以下に注意すること。</a:t>
            </a:r>
          </a:p>
          <a:p>
            <a:pPr marL="479475" lvl="1" indent="-285750">
              <a:buFont typeface="Arial" panose="020B0604020202020204" pitchFamily="34" charset="0"/>
              <a:buChar char="•"/>
            </a:pPr>
            <a:r>
              <a:rPr lang="en-US" altLang="ja-JP" sz="1400">
                <a:solidFill>
                  <a:srgbClr val="2E3558"/>
                </a:solidFill>
              </a:rPr>
              <a:t>C</a:t>
            </a:r>
            <a:r>
              <a:rPr lang="ja-JP" altLang="en-US" sz="1400">
                <a:solidFill>
                  <a:srgbClr val="2E3558"/>
                </a:solidFill>
              </a:rPr>
              <a:t>：要件を満たす場合には例文のように記載の上、様式第</a:t>
            </a:r>
            <a:r>
              <a:rPr lang="en-US" altLang="ja-JP" sz="1400">
                <a:solidFill>
                  <a:srgbClr val="2E3558"/>
                </a:solidFill>
              </a:rPr>
              <a:t>5</a:t>
            </a:r>
            <a:r>
              <a:rPr lang="ja-JP" altLang="en-US" sz="1400">
                <a:solidFill>
                  <a:srgbClr val="2E3558"/>
                </a:solidFill>
              </a:rPr>
              <a:t>「選定地方公共団体推薦状」を選定地方公共団体より提出すること。</a:t>
            </a:r>
          </a:p>
          <a:p>
            <a:pPr marL="85725" algn="ctr"/>
            <a:r>
              <a:rPr lang="en-US" altLang="ja-JP" sz="1400" b="1">
                <a:solidFill>
                  <a:srgbClr val="2E3558"/>
                </a:solidFill>
                <a:latin typeface="Meiryo UI" panose="020B0604030504040204" pitchFamily="50" charset="-128"/>
                <a:ea typeface="Meiryo UI" panose="020B0604030504040204" pitchFamily="50" charset="-128"/>
              </a:rPr>
              <a:t>※</a:t>
            </a:r>
            <a:r>
              <a:rPr lang="ja-JP" altLang="en-US" sz="1400" b="1">
                <a:solidFill>
                  <a:srgbClr val="2E3558"/>
                </a:solidFill>
                <a:latin typeface="Meiryo UI" panose="020B0604030504040204" pitchFamily="50" charset="-128"/>
                <a:ea typeface="Meiryo UI" panose="020B0604030504040204" pitchFamily="50" charset="-128"/>
              </a:rPr>
              <a:t>注意事項</a:t>
            </a:r>
          </a:p>
          <a:p>
            <a:pPr marL="193725" lvl="1" algn="ctr"/>
            <a:r>
              <a:rPr lang="ja-JP" altLang="en-US" sz="1400" b="1">
                <a:solidFill>
                  <a:srgbClr val="2E3558"/>
                </a:solidFill>
              </a:rPr>
              <a:t>本頁に示すフォーマットは変更せず、そのまま使用すること。</a:t>
            </a:r>
          </a:p>
        </p:txBody>
      </p:sp>
    </p:spTree>
    <p:extLst>
      <p:ext uri="{BB962C8B-B14F-4D97-AF65-F5344CB8AC3E}">
        <p14:creationId xmlns:p14="http://schemas.microsoft.com/office/powerpoint/2010/main" val="1353153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076a8867-8b72-4914-890a-d2f9a5d03d99"/>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7" ma:contentTypeDescription="Create a new document." ma:contentTypeScope="" ma:versionID="d0dc6468393478b3915baea38a7146c0">
  <xsd:schema xmlns:xsd="http://www.w3.org/2001/XMLSchema" xmlns:xs="http://www.w3.org/2001/XMLSchema" xmlns:p="http://schemas.microsoft.com/office/2006/metadata/properties" xmlns:ns2="48802280-5938-457c-ad2b-432e4cfd7f58" targetNamespace="http://schemas.microsoft.com/office/2006/metadata/properties" ma:root="true" ma:fieldsID="6b91fdc7581471bdb982a64dd973f30c" ns2:_="">
    <xsd:import namespace="48802280-5938-457c-ad2b-432e4cfd7f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4677E4-F301-4591-A8CC-5E198F17DEA1}"/>
</file>

<file path=customXml/itemProps2.xml><?xml version="1.0" encoding="utf-8"?>
<ds:datastoreItem xmlns:ds="http://schemas.openxmlformats.org/officeDocument/2006/customXml" ds:itemID="{BD5EEDAB-5410-45D0-B2E0-8B52BC6B0689}"/>
</file>

<file path=customXml/itemProps3.xml><?xml version="1.0" encoding="utf-8"?>
<ds:datastoreItem xmlns:ds="http://schemas.openxmlformats.org/officeDocument/2006/customXml" ds:itemID="{88C52F8A-389D-49C7-9E96-E9923A8BF430}"/>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34</Slides>
  <Notes>12</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revision>1</cp:revision>
  <dcterms:modified xsi:type="dcterms:W3CDTF">2026-05-21T08:32:38Z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0x010100F9DF57D23044AC4687214F2021396141</vt:lpwstr>
  </property>
</Properties>
</file>